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1"/>
  </p:notesMasterIdLst>
  <p:sldIdLst>
    <p:sldId id="256" r:id="rId2"/>
    <p:sldId id="294" r:id="rId3"/>
    <p:sldId id="258" r:id="rId4"/>
    <p:sldId id="260" r:id="rId5"/>
    <p:sldId id="259" r:id="rId6"/>
    <p:sldId id="263" r:id="rId7"/>
    <p:sldId id="262" r:id="rId8"/>
    <p:sldId id="266" r:id="rId9"/>
    <p:sldId id="268" r:id="rId10"/>
    <p:sldId id="269" r:id="rId11"/>
    <p:sldId id="271" r:id="rId12"/>
    <p:sldId id="272" r:id="rId13"/>
    <p:sldId id="273" r:id="rId14"/>
    <p:sldId id="275" r:id="rId15"/>
    <p:sldId id="277" r:id="rId16"/>
    <p:sldId id="278" r:id="rId17"/>
    <p:sldId id="280" r:id="rId18"/>
    <p:sldId id="284" r:id="rId19"/>
    <p:sldId id="293" r:id="rId20"/>
    <p:sldId id="295" r:id="rId21"/>
    <p:sldId id="353" r:id="rId22"/>
    <p:sldId id="296" r:id="rId23"/>
    <p:sldId id="298" r:id="rId24"/>
    <p:sldId id="299" r:id="rId25"/>
    <p:sldId id="304" r:id="rId26"/>
    <p:sldId id="318" r:id="rId27"/>
    <p:sldId id="319" r:id="rId28"/>
    <p:sldId id="321" r:id="rId29"/>
    <p:sldId id="322" r:id="rId30"/>
    <p:sldId id="324" r:id="rId31"/>
    <p:sldId id="325" r:id="rId32"/>
    <p:sldId id="326" r:id="rId33"/>
    <p:sldId id="335" r:id="rId34"/>
    <p:sldId id="338" r:id="rId35"/>
    <p:sldId id="339" r:id="rId36"/>
    <p:sldId id="340" r:id="rId37"/>
    <p:sldId id="257" r:id="rId38"/>
    <p:sldId id="354" r:id="rId39"/>
    <p:sldId id="373" r:id="rId40"/>
    <p:sldId id="356" r:id="rId41"/>
    <p:sldId id="357" r:id="rId42"/>
    <p:sldId id="358" r:id="rId43"/>
    <p:sldId id="359" r:id="rId44"/>
    <p:sldId id="360" r:id="rId45"/>
    <p:sldId id="367" r:id="rId46"/>
    <p:sldId id="372" r:id="rId47"/>
    <p:sldId id="400" r:id="rId48"/>
    <p:sldId id="401" r:id="rId49"/>
    <p:sldId id="378" r:id="rId50"/>
    <p:sldId id="380" r:id="rId51"/>
    <p:sldId id="383" r:id="rId52"/>
    <p:sldId id="390" r:id="rId53"/>
    <p:sldId id="393" r:id="rId54"/>
    <p:sldId id="394" r:id="rId55"/>
    <p:sldId id="397" r:id="rId56"/>
    <p:sldId id="399" r:id="rId57"/>
    <p:sldId id="402" r:id="rId58"/>
    <p:sldId id="403" r:id="rId59"/>
    <p:sldId id="436" r:id="rId60"/>
    <p:sldId id="411" r:id="rId61"/>
    <p:sldId id="412" r:id="rId62"/>
    <p:sldId id="434" r:id="rId63"/>
    <p:sldId id="461" r:id="rId64"/>
    <p:sldId id="463" r:id="rId65"/>
    <p:sldId id="439" r:id="rId66"/>
    <p:sldId id="443" r:id="rId67"/>
    <p:sldId id="446" r:id="rId68"/>
    <p:sldId id="451" r:id="rId69"/>
    <p:sldId id="460" r:id="rId70"/>
    <p:sldId id="485" r:id="rId71"/>
    <p:sldId id="470" r:id="rId72"/>
    <p:sldId id="471" r:id="rId73"/>
    <p:sldId id="486" r:id="rId74"/>
    <p:sldId id="473" r:id="rId75"/>
    <p:sldId id="474" r:id="rId76"/>
    <p:sldId id="475" r:id="rId77"/>
    <p:sldId id="477" r:id="rId78"/>
    <p:sldId id="480" r:id="rId79"/>
    <p:sldId id="487" r:id="rId80"/>
    <p:sldId id="494" r:id="rId81"/>
    <p:sldId id="495" r:id="rId82"/>
    <p:sldId id="539" r:id="rId83"/>
    <p:sldId id="499" r:id="rId84"/>
    <p:sldId id="506" r:id="rId85"/>
    <p:sldId id="511" r:id="rId86"/>
    <p:sldId id="540" r:id="rId87"/>
    <p:sldId id="519" r:id="rId88"/>
    <p:sldId id="527" r:id="rId89"/>
    <p:sldId id="541" r:id="rId9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E9B0-8DD6-4090-87DA-182F3F4BBCD4}" type="datetimeFigureOut">
              <a:rPr lang="es-ES" smtClean="0"/>
              <a:t>29/11/2015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76C67-038E-449D-9754-CA6DBD2A1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82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086107FE-0985-46DD-80D1-450A235C1028}" type="slidenum">
              <a:rPr lang="ja-JP" altLang="en-GB" smtClean="0">
                <a:solidFill>
                  <a:srgbClr val="000000"/>
                </a:solidFill>
                <a:latin typeface="Arial" charset="0"/>
              </a:rPr>
              <a:pPr/>
              <a:t>3</a:t>
            </a:fld>
            <a:endParaRPr lang="en-GB" altLang="ja-JP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054" y="4287575"/>
            <a:ext cx="4851210" cy="43446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5A966174-6440-406E-B6FD-38846AE32DB6}" type="slidenum">
              <a:rPr lang="de-DE" altLang="es-ES" sz="1300" smtClean="0">
                <a:latin typeface="Times" pitchFamily="18" charset="0"/>
              </a:rPr>
              <a:pPr/>
              <a:t>12</a:t>
            </a:fld>
            <a:endParaRPr lang="de-DE" altLang="es-ES" sz="13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63BA6999-3720-4A09-9C44-459B53AE3186}" type="slidenum">
              <a:rPr lang="de-DE" altLang="es-ES" sz="1300" smtClean="0">
                <a:latin typeface="Times" pitchFamily="18" charset="0"/>
              </a:rPr>
              <a:pPr/>
              <a:t>13</a:t>
            </a:fld>
            <a:endParaRPr lang="de-DE" altLang="es-ES" sz="13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7055" y="8686288"/>
            <a:ext cx="2970945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/>
            <a:fld id="{F71C714C-1E09-4587-9ACE-17AF3F1AFF68}" type="slidenum">
              <a:rPr lang="de-DE" altLang="es-ES" sz="1300">
                <a:latin typeface="Times" pitchFamily="18" charset="0"/>
              </a:rPr>
              <a:pPr algn="r"/>
              <a:t>14</a:t>
            </a:fld>
            <a:endParaRPr lang="de-DE" altLang="es-ES" sz="1300">
              <a:latin typeface="Times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290AFEA5-74EA-4872-9637-F1DB02D1768A}" type="slidenum">
              <a:rPr lang="it-IT" altLang="es-ES" smtClean="0">
                <a:solidFill>
                  <a:srgbClr val="000000"/>
                </a:solidFill>
                <a:latin typeface="Arial" charset="0"/>
              </a:rPr>
              <a:pPr/>
              <a:t>15</a:t>
            </a:fld>
            <a:endParaRPr lang="it-IT" altLang="es-E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3887055" y="-1463"/>
            <a:ext cx="2970945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48" tIns="47774" rIns="95548" bIns="47774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it-IT" altLang="es-ES">
              <a:solidFill>
                <a:srgbClr val="000000"/>
              </a:solidFill>
            </a:endParaRP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3887055" y="8686288"/>
            <a:ext cx="2970945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11" tIns="48106" rIns="96211" bIns="48106" anchor="b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/>
            <a:r>
              <a:rPr lang="es-ES_tradnl" altLang="es-ES" sz="130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-1601" y="8686288"/>
            <a:ext cx="2970946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48" tIns="47774" rIns="95548" bIns="47774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it-IT" altLang="es-E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59263" cy="3194050"/>
          </a:xfrm>
          <a:ln w="12700"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F3E14E65-72FB-4A22-82FD-F52A34CF7ADD}" type="slidenum">
              <a:rPr lang="de-DE" altLang="es-ES" sz="1300" smtClean="0">
                <a:latin typeface="Times" pitchFamily="18" charset="0"/>
              </a:rPr>
              <a:pPr/>
              <a:t>17</a:t>
            </a:fld>
            <a:endParaRPr lang="de-DE" altLang="es-ES" sz="13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/>
            <a:fld id="{7BB4CE36-F20F-4A04-B9DB-AACFDCD4DEE3}" type="slidenum">
              <a:rPr lang="en-US" altLang="es-ES">
                <a:latin typeface="Arial" charset="0"/>
              </a:rPr>
              <a:pPr algn="r"/>
              <a:t>18</a:t>
            </a:fld>
            <a:endParaRPr lang="en-US" altLang="es-ES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4600" y="646113"/>
            <a:ext cx="4495800" cy="3371850"/>
          </a:xfrm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C3034B1C-CC42-4B72-8B1B-8597CAD4B0CB}" type="slidenum">
              <a:rPr lang="de-DE" altLang="es-ES" sz="1300" smtClean="0">
                <a:latin typeface="Times" pitchFamily="18" charset="0"/>
              </a:rPr>
              <a:pPr/>
              <a:t>19</a:t>
            </a:fld>
            <a:endParaRPr lang="de-DE" altLang="es-ES" sz="13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2AE7E0-0C9B-4E8F-AC30-DA6D69A3DF65}" type="slidenum">
              <a:rPr lang="ja-JP" altLang="en-GB" sz="1200" smtClean="0">
                <a:solidFill>
                  <a:srgbClr val="000000"/>
                </a:solidFill>
              </a:rPr>
              <a:pPr/>
              <a:t>20</a:t>
            </a:fld>
            <a:endParaRPr lang="en-GB" altLang="ja-JP" sz="1200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054" y="4287575"/>
            <a:ext cx="4851210" cy="43446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Times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A773DF11-006D-42F6-B4B4-5B89298A661B}" type="slidenum">
              <a:rPr lang="ja-JP" altLang="en-GB" sz="1200" smtClean="0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en-GB" altLang="ja-JP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6740" name="Line 4"/>
          <p:cNvSpPr>
            <a:spLocks noChangeShapeType="1"/>
          </p:cNvSpPr>
          <p:nvPr/>
        </p:nvSpPr>
        <p:spPr bwMode="auto">
          <a:xfrm>
            <a:off x="3943926" y="4452415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rIns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56BE0579-D569-4A12-9448-C0AAE53FEFBB}" type="slidenum">
              <a:rPr lang="ja-JP" altLang="en-GB" smtClean="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en-GB" altLang="ja-JP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0B59173-0864-4DBE-8FE6-B5128B5C9E00}" type="slidenum">
              <a:rPr lang="en-GB" altLang="es-ES" sz="1200" smtClean="0">
                <a:solidFill>
                  <a:srgbClr val="000000"/>
                </a:solidFill>
                <a:cs typeface="Arial" charset="0"/>
              </a:rPr>
              <a:pPr/>
              <a:t>22</a:t>
            </a:fld>
            <a:endParaRPr lang="en-GB" altLang="es-ES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5453" y="8686288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6" tIns="46585" rIns="93166" bIns="46585" anchor="b"/>
          <a:lstStyle>
            <a:lvl1pPr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2B4E76BC-49D9-43F4-BA7C-23991BFADCB3}" type="slidenum">
              <a:rPr lang="en-GB" altLang="es-ES" sz="1200">
                <a:solidFill>
                  <a:srgbClr val="000000"/>
                </a:solidFill>
                <a:cs typeface="Arial" charset="0"/>
              </a:rPr>
              <a:pPr algn="r"/>
              <a:t>22</a:t>
            </a:fld>
            <a:endParaRPr lang="en-GB" altLang="es-E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794" y="4255404"/>
            <a:ext cx="5142700" cy="41164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6" tIns="46585" rIns="93166" bIns="46585"/>
          <a:lstStyle/>
          <a:p>
            <a:pPr eaLnBrk="1" hangingPunct="1">
              <a:spcBef>
                <a:spcPct val="0"/>
              </a:spcBef>
            </a:pPr>
            <a:endParaRPr lang="en-US" altLang="es-ES" sz="1800" smtClean="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>
              <a:latin typeface="Arial" charset="0"/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8CFCAE7-38E8-433F-89A8-E7A5129061BF}" type="slidenum">
              <a:rPr lang="it-IT" altLang="es-ES" sz="1200" smtClean="0">
                <a:solidFill>
                  <a:srgbClr val="000000"/>
                </a:solidFill>
              </a:rPr>
              <a:pPr/>
              <a:t>23</a:t>
            </a:fld>
            <a:endParaRPr lang="it-IT" altLang="es-E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>
              <a:latin typeface="Arial" charset="0"/>
              <a:ea typeface="ＭＳ Ｐゴシック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1DF807A-4836-4826-9815-69B90F2AA8B5}" type="slidenum">
              <a:rPr lang="it-IT" altLang="es-ES" sz="1200" smtClean="0">
                <a:solidFill>
                  <a:srgbClr val="000000"/>
                </a:solidFill>
              </a:rPr>
              <a:pPr/>
              <a:t>24</a:t>
            </a:fld>
            <a:endParaRPr lang="it-IT" altLang="es-E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번호 개체 틀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7BF67EB-704A-40F8-B432-700EC50E90CD}" type="slidenum">
              <a:rPr lang="en-GB" altLang="ko-KR" sz="1200">
                <a:latin typeface="Calibri" pitchFamily="34" charset="0"/>
                <a:ea typeface="굴림" charset="-127"/>
              </a:rPr>
              <a:pPr algn="r" eaLnBrk="1" hangingPunct="1"/>
              <a:t>25</a:t>
            </a:fld>
            <a:endParaRPr lang="en-GB" altLang="ko-KR" sz="1200">
              <a:latin typeface="Calibri" pitchFamily="34" charset="0"/>
              <a:ea typeface="굴림" charset="-127"/>
            </a:endParaRPr>
          </a:p>
        </p:txBody>
      </p:sp>
      <p:sp>
        <p:nvSpPr>
          <p:cNvPr id="37892" name="Notes Placeholder 4"/>
          <p:cNvSpPr>
            <a:spLocks noGrp="1"/>
          </p:cNvSpPr>
          <p:nvPr/>
        </p:nvSpPr>
        <p:spPr bwMode="auto">
          <a:xfrm>
            <a:off x="914508" y="4343144"/>
            <a:ext cx="5028986" cy="41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s-E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ko-KR" b="1" smtClean="0">
              <a:solidFill>
                <a:srgbClr val="F2F2F2"/>
              </a:solidFill>
              <a:latin typeface="Arial" charset="0"/>
              <a:ea typeface="맑은 고딕" pitchFamily="50" charset="-127"/>
            </a:endParaRPr>
          </a:p>
        </p:txBody>
      </p:sp>
      <p:sp>
        <p:nvSpPr>
          <p:cNvPr id="52228" name="슬라이드 번호 개체 틀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ED07600C-F68B-4D44-A9C4-E390042F986D}" type="slidenum">
              <a:rPr lang="en-US" altLang="ko-KR" sz="1200">
                <a:latin typeface="Calibri" pitchFamily="34" charset="0"/>
                <a:ea typeface="맑은 고딕" pitchFamily="50" charset="-127"/>
              </a:rPr>
              <a:pPr algn="r" eaLnBrk="1" hangingPunct="1"/>
              <a:t>26</a:t>
            </a:fld>
            <a:endParaRPr lang="en-US" altLang="ko-KR" sz="1200">
              <a:latin typeface="Calibri" pitchFamily="34" charset="0"/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>
              <a:latin typeface="Times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BD5E98A9-88EC-4B01-9238-3EA2F627A814}" type="slidenum">
              <a:rPr lang="it-IT" altLang="es-ES" sz="1200" smtClean="0"/>
              <a:pPr/>
              <a:t>27</a:t>
            </a:fld>
            <a:endParaRPr lang="it-IT" altLang="es-E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737F5E9E-95E4-4C2B-9841-35277B2A40BD}" type="slidenum">
              <a:rPr lang="en-GB" altLang="es-ES" sz="1200" smtClean="0"/>
              <a:pPr/>
              <a:t>28</a:t>
            </a:fld>
            <a:endParaRPr lang="en-GB" altLang="es-E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565" y="4343508"/>
            <a:ext cx="5312674" cy="41150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09550" indent="-209550"/>
            <a:endParaRPr lang="en-GB" altLang="es-ES" sz="1000" smtClean="0">
              <a:latin typeface="Times" pitchFamily="18" charset="0"/>
            </a:endParaRPr>
          </a:p>
          <a:p>
            <a:pPr marL="209550" indent="-209550">
              <a:buFontTx/>
              <a:buChar char="•"/>
            </a:pPr>
            <a:endParaRPr lang="en-GB" altLang="es-ES" sz="900" smtClean="0">
              <a:latin typeface="Times" pitchFamily="18" charset="0"/>
            </a:endParaRPr>
          </a:p>
          <a:p>
            <a:pPr marL="209550" indent="-209550">
              <a:buFontTx/>
              <a:buChar char="•"/>
            </a:pPr>
            <a:endParaRPr lang="en-GB" altLang="es-ES" sz="1000" smtClean="0">
              <a:latin typeface="Times" pitchFamily="18" charset="0"/>
            </a:endParaRPr>
          </a:p>
          <a:p>
            <a:pPr marL="209550" indent="-209550">
              <a:buFontTx/>
              <a:buChar char="•"/>
            </a:pPr>
            <a:endParaRPr lang="en-GB" altLang="es-ES" sz="10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5798" y="8687014"/>
            <a:ext cx="2972202" cy="45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/>
            <a:fld id="{79D31CE1-D7CC-474B-8F79-797390E0413F}" type="slidenum">
              <a:rPr lang="it-IT" altLang="es-ES" sz="1200"/>
              <a:pPr algn="r"/>
              <a:t>29</a:t>
            </a:fld>
            <a:endParaRPr lang="it-IT" altLang="es-E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82487DB4-9ED2-4E1F-A004-9465B8234426}" type="slidenum">
              <a:rPr lang="it-IT" altLang="es-ES" sz="1200" smtClean="0">
                <a:solidFill>
                  <a:srgbClr val="000000"/>
                </a:solidFill>
              </a:rPr>
              <a:pPr/>
              <a:t>30</a:t>
            </a:fld>
            <a:endParaRPr lang="it-IT" altLang="es-ES" sz="1200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F0117751-1600-430F-B63D-BD7EB7275C0E}" type="slidenum">
              <a:rPr lang="ja-JP" altLang="en-GB" sz="1200" smtClean="0">
                <a:solidFill>
                  <a:srgbClr val="000000"/>
                </a:solidFill>
                <a:latin typeface="Arial" charset="0"/>
              </a:rPr>
              <a:pPr/>
              <a:t>31</a:t>
            </a:fld>
            <a:endParaRPr lang="en-GB" altLang="ja-JP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859855" y="4292256"/>
            <a:ext cx="5162419" cy="4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3" rIns="0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s-ES" sz="20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Times" pitchFamily="18" charset="0"/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FAB4803C-924D-4154-8945-E592B2D2331C}" type="slidenum">
              <a:rPr lang="de-DE" altLang="es-ES" sz="1300" smtClean="0">
                <a:latin typeface="Times" pitchFamily="18" charset="0"/>
              </a:rPr>
              <a:pPr/>
              <a:t>5</a:t>
            </a:fld>
            <a:endParaRPr lang="de-DE" altLang="es-ES" sz="13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38D3536B-FC2B-41C6-A13B-F9043C369218}" type="slidenum">
              <a:rPr lang="ja-JP" altLang="en-GB" sz="1200" smtClean="0">
                <a:solidFill>
                  <a:srgbClr val="000000"/>
                </a:solidFill>
                <a:latin typeface="Arial" charset="0"/>
              </a:rPr>
              <a:pPr/>
              <a:t>32</a:t>
            </a:fld>
            <a:endParaRPr lang="en-GB" altLang="ja-JP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F7204AD9-CFB1-490E-B347-9729ABF43D2D}" type="slidenum">
              <a:rPr lang="en-GB" altLang="es-ES" sz="1200" smtClean="0">
                <a:solidFill>
                  <a:srgbClr val="000000"/>
                </a:solidFill>
                <a:latin typeface="Arial" charset="0"/>
              </a:rPr>
              <a:pPr/>
              <a:t>33</a:t>
            </a:fld>
            <a:endParaRPr lang="en-GB" altLang="es-E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401" y="4371268"/>
            <a:ext cx="4683137" cy="4115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E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Times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3DFF082C-2DBF-4D45-A791-56DB2D0DB2A7}" type="slidenum">
              <a:rPr lang="it-IT" altLang="es-ES" sz="1200" smtClean="0"/>
              <a:pPr/>
              <a:t>34</a:t>
            </a:fld>
            <a:endParaRPr lang="it-IT" altLang="es-ES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8F4B2CE9-AF45-4CF9-A250-6EEA6AF21A9E}" type="slidenum">
              <a:rPr lang="en-GB" altLang="es-ES" sz="1200" smtClean="0">
                <a:solidFill>
                  <a:srgbClr val="000000"/>
                </a:solidFill>
                <a:latin typeface="Arial" charset="0"/>
              </a:rPr>
              <a:pPr/>
              <a:t>35</a:t>
            </a:fld>
            <a:endParaRPr lang="en-GB" altLang="es-E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401" y="4371268"/>
            <a:ext cx="4683137" cy="4115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E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7A84A7BB-6E4A-479D-AEDB-E65D68B3D9E3}" type="slidenum">
              <a:rPr lang="it-IT" altLang="es-ES" sz="1200" smtClean="0"/>
              <a:pPr/>
              <a:t>36</a:t>
            </a:fld>
            <a:endParaRPr lang="it-IT" altLang="es-E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 txBox="1">
            <a:spLocks noGrp="1" noChangeArrowheads="1"/>
          </p:cNvSpPr>
          <p:nvPr/>
        </p:nvSpPr>
        <p:spPr bwMode="auto">
          <a:xfrm>
            <a:off x="3885981" y="8707515"/>
            <a:ext cx="2972019" cy="42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4800D53-8639-4664-9D95-8802C0EFF6D4}" type="slidenum">
              <a:rPr lang="es-ES" altLang="es-ES" sz="1000" i="1">
                <a:solidFill>
                  <a:schemeClr val="tx1"/>
                </a:solidFill>
                <a:latin typeface="Times New Roman" pitchFamily="18" charset="0"/>
              </a:rPr>
              <a:pPr algn="r"/>
              <a:t>38</a:t>
            </a:fld>
            <a:endParaRPr lang="es-ES" altLang="es-ES" sz="10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52950" cy="3414713"/>
          </a:xfrm>
          <a:ln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62" y="4342661"/>
            <a:ext cx="5030077" cy="41162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F7204AD9-CFB1-490E-B347-9729ABF43D2D}" type="slidenum">
              <a:rPr lang="en-GB" altLang="es-ES" sz="1200" smtClean="0">
                <a:solidFill>
                  <a:srgbClr val="000000"/>
                </a:solidFill>
                <a:latin typeface="Arial" charset="0"/>
              </a:rPr>
              <a:pPr/>
              <a:t>39</a:t>
            </a:fld>
            <a:endParaRPr lang="en-GB" altLang="es-E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401" y="4371268"/>
            <a:ext cx="4683137" cy="4115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E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fld id="{0244559E-223C-47DD-BE4B-FF34D147AF48}" type="slidenum">
              <a:rPr lang="es-ES" altLang="es-ES" sz="1000" smtClean="0">
                <a:solidFill>
                  <a:schemeClr val="tx1"/>
                </a:solidFill>
                <a:latin typeface="Times New Roman" pitchFamily="18" charset="0"/>
              </a:rPr>
              <a:pPr/>
              <a:t>40</a:t>
            </a:fld>
            <a:endParaRPr lang="es-ES" altLang="es-E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fld id="{47634A66-DC7F-47C4-8E71-9664FD443836}" type="slidenum">
              <a:rPr lang="es-ES" altLang="es-ES" sz="1000" smtClean="0">
                <a:solidFill>
                  <a:schemeClr val="tx1"/>
                </a:solidFill>
                <a:latin typeface="Times New Roman" pitchFamily="18" charset="0"/>
              </a:rPr>
              <a:pPr/>
              <a:t>41</a:t>
            </a:fld>
            <a:endParaRPr lang="es-ES" altLang="es-E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885981" y="8707515"/>
            <a:ext cx="2972019" cy="42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C824024-32A0-47DF-8E86-FE92390D05E0}" type="slidenum">
              <a:rPr lang="es-ES" altLang="es-ES" sz="1000" i="1">
                <a:solidFill>
                  <a:schemeClr val="tx1"/>
                </a:solidFill>
                <a:latin typeface="Times New Roman" pitchFamily="18" charset="0"/>
              </a:rPr>
              <a:pPr algn="r"/>
              <a:t>42</a:t>
            </a:fld>
            <a:endParaRPr lang="es-ES" altLang="es-ES" sz="10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62" y="4342661"/>
            <a:ext cx="5030077" cy="41162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1AB58847-42DE-4669-8CF5-3834254B5781}" type="slidenum">
              <a:rPr lang="ja-JP" altLang="en-GB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GB" altLang="ja-JP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fld id="{19873008-0FAC-4230-AFFE-E9D4F97421C3}" type="slidenum">
              <a:rPr lang="es-ES" altLang="es-ES" sz="1000" smtClean="0">
                <a:solidFill>
                  <a:schemeClr val="tx1"/>
                </a:solidFill>
                <a:latin typeface="Times New Roman" pitchFamily="18" charset="0"/>
              </a:rPr>
              <a:pPr/>
              <a:t>43</a:t>
            </a:fld>
            <a:endParaRPr lang="es-ES" altLang="es-E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 txBox="1">
            <a:spLocks noGrp="1" noChangeArrowheads="1"/>
          </p:cNvSpPr>
          <p:nvPr/>
        </p:nvSpPr>
        <p:spPr bwMode="auto">
          <a:xfrm>
            <a:off x="3885981" y="8707515"/>
            <a:ext cx="2972019" cy="42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35F8B12-6168-4287-8F12-9BA6DE76756F}" type="slidenum">
              <a:rPr lang="es-ES" altLang="es-ES" sz="1000" i="1">
                <a:solidFill>
                  <a:schemeClr val="tx1"/>
                </a:solidFill>
                <a:latin typeface="Times New Roman" pitchFamily="18" charset="0"/>
              </a:rPr>
              <a:pPr algn="r"/>
              <a:t>44</a:t>
            </a:fld>
            <a:endParaRPr lang="es-ES" altLang="es-ES" sz="10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62" y="4342661"/>
            <a:ext cx="5030077" cy="41162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 txBox="1">
            <a:spLocks noGrp="1" noChangeArrowheads="1"/>
          </p:cNvSpPr>
          <p:nvPr/>
        </p:nvSpPr>
        <p:spPr bwMode="auto">
          <a:xfrm>
            <a:off x="3885981" y="8707515"/>
            <a:ext cx="2972019" cy="42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E00C7DD-756A-4DA2-BAF6-29D2A1A2FC3F}" type="slidenum">
              <a:rPr lang="es-ES" altLang="es-ES" sz="1000" i="1">
                <a:solidFill>
                  <a:schemeClr val="tx1"/>
                </a:solidFill>
                <a:latin typeface="Times New Roman" pitchFamily="18" charset="0"/>
              </a:rPr>
              <a:pPr algn="r"/>
              <a:t>45</a:t>
            </a:fld>
            <a:endParaRPr lang="es-ES" altLang="es-ES" sz="10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62" y="4342661"/>
            <a:ext cx="5030077" cy="41162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fld id="{F1894ED2-1704-481B-A5BB-895935EC810D}" type="slidenum">
              <a:rPr lang="es-ES" altLang="es-ES" sz="1000" smtClean="0">
                <a:solidFill>
                  <a:schemeClr val="tx1"/>
                </a:solidFill>
                <a:latin typeface="Times New Roman" pitchFamily="18" charset="0"/>
              </a:rPr>
              <a:pPr/>
              <a:t>46</a:t>
            </a:fld>
            <a:endParaRPr lang="es-ES" altLang="es-E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2AE7E0-0C9B-4E8F-AC30-DA6D69A3DF65}" type="slidenum">
              <a:rPr lang="ja-JP" altLang="en-GB" sz="1200" smtClean="0">
                <a:solidFill>
                  <a:srgbClr val="000000"/>
                </a:solidFill>
              </a:rPr>
              <a:pPr/>
              <a:t>47</a:t>
            </a:fld>
            <a:endParaRPr lang="en-GB" altLang="ja-JP" sz="1200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054" y="4287575"/>
            <a:ext cx="4851210" cy="43446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Times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F7204AD9-CFB1-490E-B347-9729ABF43D2D}" type="slidenum">
              <a:rPr lang="en-GB" altLang="es-ES" sz="1200" smtClean="0">
                <a:solidFill>
                  <a:srgbClr val="000000"/>
                </a:solidFill>
                <a:latin typeface="Arial" charset="0"/>
              </a:rPr>
              <a:pPr/>
              <a:t>48</a:t>
            </a:fld>
            <a:endParaRPr lang="en-GB" altLang="es-E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401" y="4371268"/>
            <a:ext cx="4683137" cy="4115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E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7942FD-78D4-4992-BE29-3CC3706A3843}" type="slidenum">
              <a:rPr lang="es-ES" smtClean="0"/>
              <a:pPr>
                <a:defRPr/>
              </a:pPr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47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defTabSz="7747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defTabSz="7747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defTabSz="7747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defTabSz="7747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fld id="{4785636F-14F8-4A57-A463-C1369FBFA8A8}" type="slidenum">
              <a:rPr lang="en-US" altLang="es-ES" sz="1200" smtClean="0">
                <a:solidFill>
                  <a:srgbClr val="000000"/>
                </a:solidFill>
              </a:rPr>
              <a:pPr/>
              <a:t>50</a:t>
            </a:fld>
            <a:endParaRPr lang="en-US" altLang="es-ES" sz="1200" smtClean="0">
              <a:solidFill>
                <a:srgbClr val="000000"/>
              </a:solidFill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67" tIns="48234" rIns="96467" bIns="48234" anchor="b"/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55D28AF-ACDB-481C-A509-257D457FAB08}" type="slidenum">
              <a:rPr lang="it-IT" altLang="es-ES" sz="1300">
                <a:solidFill>
                  <a:srgbClr val="000000"/>
                </a:solidFill>
              </a:rPr>
              <a:pPr algn="r" eaLnBrk="1" hangingPunct="1"/>
              <a:t>50</a:t>
            </a:fld>
            <a:endParaRPr lang="it-IT" altLang="es-ES" sz="1300">
              <a:solidFill>
                <a:srgbClr val="000000"/>
              </a:solidFill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55638"/>
            <a:ext cx="4645025" cy="3482975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914" y="4354843"/>
            <a:ext cx="5016174" cy="41354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67" tIns="48234" rIns="96467" bIns="48234"/>
          <a:lstStyle/>
          <a:p>
            <a:pPr eaLnBrk="1" hangingPunct="1"/>
            <a:endParaRPr lang="it-IT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 txBox="1">
            <a:spLocks noGrp="1" noChangeArrowheads="1"/>
          </p:cNvSpPr>
          <p:nvPr/>
        </p:nvSpPr>
        <p:spPr bwMode="auto">
          <a:xfrm>
            <a:off x="3885453" y="8708223"/>
            <a:ext cx="2972547" cy="42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85" tIns="0" rIns="19385" bIns="0" anchor="b"/>
          <a:lstStyle>
            <a:lvl1pPr defTabSz="7747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defTabSz="7747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defTabSz="7747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defTabSz="7747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defTabSz="7747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EE6E92E-E125-4734-9E46-BCFD2A5D851D}" type="slidenum">
              <a:rPr lang="es-ES" altLang="es-ES" sz="1000" i="1">
                <a:solidFill>
                  <a:srgbClr val="000000"/>
                </a:solidFill>
                <a:latin typeface="Times New Roman" pitchFamily="18" charset="0"/>
              </a:rPr>
              <a:pPr algn="r"/>
              <a:t>51</a:t>
            </a:fld>
            <a:endParaRPr lang="es-ES" altLang="es-ES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6762" cy="34321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607"/>
            <a:ext cx="5487041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663E2D-F851-40FC-B9DC-7519D432D27B}" type="slidenum">
              <a:rPr lang="es-ES" smtClean="0"/>
              <a:pPr>
                <a:defRPr/>
              </a:pPr>
              <a:t>52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41875DB9-9691-4362-ADE3-597407036987}" type="slidenum">
              <a:rPr lang="ja-JP" altLang="en-GB" smtClean="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en-GB" altLang="ja-JP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D42D04-7F86-44C0-9C0F-6FE0277901BC}" type="slidenum">
              <a:rPr lang="es-ES" smtClean="0"/>
              <a:pPr>
                <a:defRPr/>
              </a:pPr>
              <a:t>53</a:t>
            </a:fld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8C777-1F0B-47CE-A007-6F67679444CC}" type="slidenum">
              <a:rPr lang="es-ES" smtClean="0"/>
              <a:pPr>
                <a:defRPr/>
              </a:pPr>
              <a:t>54</a:t>
            </a:fld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3B0F4-4267-4763-B829-59C7EFA0251C}" type="slidenum">
              <a:rPr lang="es-ES" smtClean="0"/>
              <a:pPr>
                <a:defRPr/>
              </a:pPr>
              <a:t>55</a:t>
            </a:fld>
            <a:endParaRPr lang="es-E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92641-C34F-4AC2-91E0-C6B93F840DBF}" type="slidenum">
              <a:rPr lang="es-ES" smtClean="0"/>
              <a:pPr>
                <a:defRPr/>
              </a:pPr>
              <a:t>56</a:t>
            </a:fld>
            <a:endParaRPr lang="es-E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2AE7E0-0C9B-4E8F-AC30-DA6D69A3DF65}" type="slidenum">
              <a:rPr lang="ja-JP" altLang="en-GB" sz="1200" smtClean="0">
                <a:solidFill>
                  <a:srgbClr val="000000"/>
                </a:solidFill>
              </a:rPr>
              <a:pPr/>
              <a:t>57</a:t>
            </a:fld>
            <a:endParaRPr lang="en-GB" altLang="ja-JP" sz="1200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054" y="4287575"/>
            <a:ext cx="4851210" cy="43446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Times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F7204AD9-CFB1-490E-B347-9729ABF43D2D}" type="slidenum">
              <a:rPr lang="en-GB" altLang="es-ES" sz="1200" smtClean="0">
                <a:solidFill>
                  <a:srgbClr val="000000"/>
                </a:solidFill>
                <a:latin typeface="Arial" charset="0"/>
              </a:rPr>
              <a:pPr/>
              <a:t>59</a:t>
            </a:fld>
            <a:endParaRPr lang="en-GB" altLang="es-E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401" y="4371268"/>
            <a:ext cx="4683137" cy="4115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E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4700" eaLnBrk="0" hangingPunct="0">
              <a:defRPr sz="1600">
                <a:solidFill>
                  <a:srgbClr val="C0FEF9"/>
                </a:solidFill>
                <a:latin typeface="Arial" charset="0"/>
              </a:defRPr>
            </a:lvl1pPr>
            <a:lvl2pPr marL="742950" indent="-285750" defTabSz="774700" eaLnBrk="0" hangingPunct="0">
              <a:defRPr sz="1600">
                <a:solidFill>
                  <a:srgbClr val="C0FEF9"/>
                </a:solidFill>
                <a:latin typeface="Arial" charset="0"/>
              </a:defRPr>
            </a:lvl2pPr>
            <a:lvl3pPr marL="1143000" indent="-228600" defTabSz="774700" eaLnBrk="0" hangingPunct="0">
              <a:defRPr sz="1600">
                <a:solidFill>
                  <a:srgbClr val="C0FEF9"/>
                </a:solidFill>
                <a:latin typeface="Arial" charset="0"/>
              </a:defRPr>
            </a:lvl3pPr>
            <a:lvl4pPr marL="1600200" indent="-228600" defTabSz="774700" eaLnBrk="0" hangingPunct="0">
              <a:defRPr sz="1600">
                <a:solidFill>
                  <a:srgbClr val="C0FEF9"/>
                </a:solidFill>
                <a:latin typeface="Arial" charset="0"/>
              </a:defRPr>
            </a:lvl4pPr>
            <a:lvl5pPr marL="2057400" indent="-228600" defTabSz="774700" eaLnBrk="0" hangingPunct="0">
              <a:defRPr sz="1600">
                <a:solidFill>
                  <a:srgbClr val="C0FEF9"/>
                </a:solidFill>
                <a:latin typeface="Arial" charset="0"/>
              </a:defRPr>
            </a:lvl5pPr>
            <a:lvl6pPr marL="25146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6pPr>
            <a:lvl7pPr marL="29718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7pPr>
            <a:lvl8pPr marL="34290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8pPr>
            <a:lvl9pPr marL="38862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9pPr>
          </a:lstStyle>
          <a:p>
            <a:fld id="{64F08EA9-5DDE-4A4F-8A9E-9DF6F7508D8B}" type="slidenum">
              <a:rPr lang="es-ES" altLang="es-ES" sz="1000" smtClean="0">
                <a:solidFill>
                  <a:schemeClr val="tx1"/>
                </a:solidFill>
                <a:latin typeface="Times New Roman" pitchFamily="18" charset="0"/>
              </a:rPr>
              <a:pPr/>
              <a:t>60</a:t>
            </a:fld>
            <a:endParaRPr lang="es-ES" altLang="es-E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8"/>
            <a:ext cx="5028986" cy="384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 smtClean="0">
              <a:latin typeface="Arial" charset="0"/>
            </a:endParaRPr>
          </a:p>
        </p:txBody>
      </p:sp>
      <p:sp>
        <p:nvSpPr>
          <p:cNvPr id="50180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fld id="{7BAC9A96-E5C5-4C02-B043-D515CB999753}" type="slidenum">
              <a:rPr lang="en-GB" altLang="es-E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35000"/>
                </a:lnSpc>
                <a:spcBef>
                  <a:spcPct val="50000"/>
                </a:spcBef>
              </a:pPr>
              <a:t>8</a:t>
            </a:fld>
            <a:endParaRPr lang="en-GB" altLang="es-E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623" y="4335833"/>
            <a:ext cx="5136293" cy="4113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/>
            <a:r>
              <a:rPr lang="en-GB" altLang="es-ES" sz="1000" smtClean="0">
                <a:latin typeface="Times" pitchFamily="18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2AE7E0-0C9B-4E8F-AC30-DA6D69A3DF65}" type="slidenum">
              <a:rPr lang="ja-JP" altLang="en-GB" sz="1200" smtClean="0">
                <a:solidFill>
                  <a:srgbClr val="000000"/>
                </a:solidFill>
              </a:rPr>
              <a:pPr/>
              <a:t>63</a:t>
            </a:fld>
            <a:endParaRPr lang="en-GB" altLang="ja-JP" sz="1200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054" y="4287575"/>
            <a:ext cx="4851210" cy="43446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Times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F7204AD9-CFB1-490E-B347-9729ABF43D2D}" type="slidenum">
              <a:rPr lang="en-GB" altLang="es-ES" sz="1200" smtClean="0">
                <a:solidFill>
                  <a:srgbClr val="000000"/>
                </a:solidFill>
                <a:latin typeface="Arial" charset="0"/>
              </a:rPr>
              <a:pPr/>
              <a:t>64</a:t>
            </a:fld>
            <a:endParaRPr lang="en-GB" altLang="es-E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401" y="4371268"/>
            <a:ext cx="4683137" cy="4115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E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5B4F34-83F2-4DD3-A8C3-ADACD577389D}" type="slidenum">
              <a:rPr lang="en-GB" altLang="ja-JP" smtClean="0">
                <a:solidFill>
                  <a:srgbClr val="000000"/>
                </a:solidFill>
              </a:rPr>
              <a:pPr eaLnBrk="1" hangingPunct="1"/>
              <a:t>65</a:t>
            </a:fld>
            <a:endParaRPr lang="en-GB" altLang="ja-JP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ja-JP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CB3348-113F-4900-9B7F-0824BADDBB39}" type="slidenum">
              <a:rPr lang="en-GB" altLang="ja-JP" smtClean="0">
                <a:solidFill>
                  <a:srgbClr val="000000"/>
                </a:solidFill>
              </a:rPr>
              <a:pPr eaLnBrk="1" hangingPunct="1"/>
              <a:t>66</a:t>
            </a:fld>
            <a:endParaRPr lang="en-GB" altLang="ja-JP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ja-JP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74B09D-877A-4CC8-A95A-32AE636DF0F2}" type="slidenum">
              <a:rPr lang="en-GB" altLang="ja-JP" smtClean="0">
                <a:latin typeface="Calibri" pitchFamily="34" charset="0"/>
              </a:rPr>
              <a:pPr eaLnBrk="1" hangingPunct="1"/>
              <a:t>67</a:t>
            </a:fld>
            <a:endParaRPr lang="en-GB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ja-JP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888BC-8125-4229-B0BC-7EF5FA910ADD}" type="slidenum">
              <a:rPr lang="en-GB" altLang="ja-JP" smtClean="0">
                <a:latin typeface="Calibri" pitchFamily="34" charset="0"/>
              </a:rPr>
              <a:pPr eaLnBrk="1" hangingPunct="1"/>
              <a:t>68</a:t>
            </a:fld>
            <a:endParaRPr lang="en-GB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064" y="8685046"/>
            <a:ext cx="2972335" cy="45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26EA196-C50F-41AF-BB77-11C35550B6B8}" type="slidenum">
              <a:rPr lang="en-GB" altLang="ja-JP" sz="1200">
                <a:latin typeface="Calibri" pitchFamily="34" charset="0"/>
              </a:rPr>
              <a:pPr algn="r" eaLnBrk="1" hangingPunct="1"/>
              <a:t>69</a:t>
            </a:fld>
            <a:endParaRPr lang="en-GB" altLang="ja-JP" sz="1200">
              <a:latin typeface="Calibri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ja-JP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2AE7E0-0C9B-4E8F-AC30-DA6D69A3DF65}" type="slidenum">
              <a:rPr lang="ja-JP" altLang="en-GB" sz="1200" smtClean="0">
                <a:solidFill>
                  <a:srgbClr val="000000"/>
                </a:solidFill>
              </a:rPr>
              <a:pPr/>
              <a:t>70</a:t>
            </a:fld>
            <a:endParaRPr lang="en-GB" altLang="ja-JP" sz="1200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054" y="4287575"/>
            <a:ext cx="4851210" cy="43446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>
              <a:latin typeface="Times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B59204-2999-4E27-8393-A239B6DF6ACA}" type="slidenum">
              <a:rPr lang="en-GB" altLang="ja-JP" smtClean="0">
                <a:latin typeface="Calibri" pitchFamily="34" charset="0"/>
              </a:rPr>
              <a:pPr eaLnBrk="1" hangingPunct="1"/>
              <a:t>71</a:t>
            </a:fld>
            <a:endParaRPr lang="en-GB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E6BABB-7176-47F1-AB08-5A54075A3A46}" type="slidenum">
              <a:rPr lang="en-GB" altLang="ja-JP" smtClean="0">
                <a:latin typeface="Calibri" pitchFamily="34" charset="0"/>
              </a:rPr>
              <a:pPr eaLnBrk="1" hangingPunct="1"/>
              <a:t>72</a:t>
            </a:fld>
            <a:endParaRPr lang="en-GB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Times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0A37EE83-9CDB-48FF-BA25-E50F02708130}" type="slidenum">
              <a:rPr lang="en-GB" altLang="es-ES" sz="1300" smtClean="0">
                <a:latin typeface="Times" pitchFamily="18" charset="0"/>
              </a:rPr>
              <a:pPr/>
              <a:t>9</a:t>
            </a:fld>
            <a:endParaRPr lang="en-GB" altLang="es-ES" sz="13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F7204AD9-CFB1-490E-B347-9729ABF43D2D}" type="slidenum">
              <a:rPr lang="en-GB" altLang="es-ES" sz="1200" smtClean="0">
                <a:solidFill>
                  <a:srgbClr val="000000"/>
                </a:solidFill>
                <a:latin typeface="Arial" charset="0"/>
              </a:rPr>
              <a:pPr/>
              <a:t>73</a:t>
            </a:fld>
            <a:endParaRPr lang="en-GB" altLang="es-E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401" y="4371268"/>
            <a:ext cx="4683137" cy="4115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E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C293A6-66A1-4704-B94F-644370670497}" type="slidenum">
              <a:rPr lang="en-GB" altLang="ja-JP" smtClean="0">
                <a:latin typeface="Calibri" pitchFamily="34" charset="0"/>
              </a:rPr>
              <a:pPr eaLnBrk="1" hangingPunct="1"/>
              <a:t>74</a:t>
            </a:fld>
            <a:endParaRPr lang="en-GB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7F43D7-B8DC-4F21-816A-C6FC523F33D1}" type="slidenum">
              <a:rPr lang="en-GB" altLang="ja-JP" smtClean="0">
                <a:latin typeface="Calibri" pitchFamily="34" charset="0"/>
              </a:rPr>
              <a:pPr eaLnBrk="1" hangingPunct="1"/>
              <a:t>75</a:t>
            </a:fld>
            <a:endParaRPr lang="en-GB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9C907C-F6F0-4FDB-91CF-62DAB9A04CD1}" type="slidenum">
              <a:rPr lang="en-GB" altLang="ja-JP" smtClean="0">
                <a:latin typeface="Calibri" pitchFamily="34" charset="0"/>
              </a:rPr>
              <a:pPr eaLnBrk="1" hangingPunct="1"/>
              <a:t>76</a:t>
            </a:fld>
            <a:endParaRPr lang="en-GB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51C857-DBA3-487C-AE68-E75ED70A91CC}" type="slidenum">
              <a:rPr lang="en-GB" altLang="ja-JP" smtClean="0">
                <a:latin typeface="Calibri" pitchFamily="34" charset="0"/>
              </a:rPr>
              <a:pPr eaLnBrk="1" hangingPunct="1"/>
              <a:t>77</a:t>
            </a:fld>
            <a:endParaRPr lang="en-GB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ja-JP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chemeClr val="tx1"/>
              </a:buClr>
              <a:buFont typeface="Verdana" pitchFamily="34" charset="0"/>
              <a:buChar char="•"/>
            </a:pPr>
            <a:endParaRPr lang="it-IT" altLang="ja-JP" sz="14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1"/>
          <p:cNvSpPr>
            <a:spLocks noGrp="1"/>
          </p:cNvSpPr>
          <p:nvPr/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  <a:buClrTx/>
              <a:buFontTx/>
              <a:buNone/>
            </a:pPr>
            <a:endParaRPr kumimoji="1" lang="ja-JP" altLang="en-US" sz="120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1"/>
          <p:cNvSpPr>
            <a:spLocks noGrp="1"/>
          </p:cNvSpPr>
          <p:nvPr/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  <a:buClrTx/>
              <a:buFontTx/>
              <a:buNone/>
            </a:pPr>
            <a:endParaRPr kumimoji="1" lang="ja-JP" altLang="en-US" sz="120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1A5261F9-BCA7-4DEA-8A64-DA886573E73C}" type="slidenum">
              <a:rPr lang="de-DE" altLang="es-ES" sz="1300" smtClean="0">
                <a:latin typeface="Times" pitchFamily="18" charset="0"/>
              </a:rPr>
              <a:pPr/>
              <a:t>10</a:t>
            </a:fld>
            <a:endParaRPr lang="de-DE" altLang="es-ES" sz="1300" smtClean="0">
              <a:latin typeface="Times" pitchFamily="18" charset="0"/>
            </a:endParaRPr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it-IT" altLang="es-ES" dirty="0" smtClean="0"/>
              <a:t>prospective study of Taiwanese carriers of inactive HBV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s-ES" dirty="0" smtClean="0"/>
              <a:t>(n = 1,932) vs uninfected individuals (n = 18,137):</a:t>
            </a:r>
          </a:p>
          <a:p>
            <a:r>
              <a:rPr lang="it-IT" altLang="es-ES" dirty="0" smtClean="0"/>
              <a:t>Inactive HBV carriers defined as HBV e-antigen negative, HBV DNA &lt; 10,000 copies/mL, and absence of cirrhosis, HCC, or elevated ALT</a:t>
            </a:r>
          </a:p>
          <a:p>
            <a:endParaRPr lang="it-IT" altLang="es-ES" dirty="0" smtClean="0"/>
          </a:p>
          <a:p>
            <a:pPr>
              <a:buFontTx/>
              <a:buNone/>
            </a:pPr>
            <a:r>
              <a:rPr lang="it-IT" altLang="es-ES" dirty="0" smtClean="0"/>
              <a:t>After a median follow-up of 13.1 years: </a:t>
            </a:r>
          </a:p>
          <a:p>
            <a:r>
              <a:rPr lang="it-IT" altLang="es-ES" dirty="0" smtClean="0"/>
              <a:t>Annual incidence of HCC 0.06% among inactive HBV carriers vs 0.02% for controls (HR 4.6, 95% CI 2.5–8.3)</a:t>
            </a:r>
          </a:p>
          <a:p>
            <a:r>
              <a:rPr lang="it-IT" altLang="es-ES" dirty="0" smtClean="0"/>
              <a:t>Annual incidence of liver-related death 0.04% for inactive HBV carriers vs 0.02% for controls (HR 2.1, 95% CI 1.1–4.1)</a:t>
            </a:r>
          </a:p>
          <a:p>
            <a:r>
              <a:rPr lang="it-IT" altLang="es-ES" dirty="0" smtClean="0"/>
              <a:t>Development of HCC is associated with older age and alcohol drinking habits</a:t>
            </a:r>
          </a:p>
          <a:p>
            <a:r>
              <a:rPr lang="it-IT" altLang="es-ES" dirty="0" smtClean="0"/>
              <a:t>Carriers of inactive HBV had a substantial risk of HCC and </a:t>
            </a:r>
            <a:br>
              <a:rPr lang="it-IT" altLang="es-ES" dirty="0" smtClean="0"/>
            </a:br>
            <a:r>
              <a:rPr lang="it-IT" altLang="es-ES" dirty="0" smtClean="0"/>
              <a:t>liver-related death</a:t>
            </a:r>
          </a:p>
          <a:p>
            <a:endParaRPr lang="es-E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1"/>
          <p:cNvSpPr>
            <a:spLocks noGrp="1"/>
          </p:cNvSpPr>
          <p:nvPr/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  <a:buClrTx/>
              <a:buFontTx/>
              <a:buNone/>
            </a:pPr>
            <a:endParaRPr kumimoji="1" lang="ja-JP" altLang="en-US" sz="120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1"/>
          <p:cNvSpPr>
            <a:spLocks noGrp="1"/>
          </p:cNvSpPr>
          <p:nvPr/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  <a:buClrTx/>
              <a:buFontTx/>
              <a:buNone/>
            </a:pPr>
            <a:endParaRPr kumimoji="1" lang="ja-JP" altLang="en-US" sz="120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1"/>
          <p:cNvSpPr>
            <a:spLocks noGrp="1"/>
          </p:cNvSpPr>
          <p:nvPr/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  <a:buClrTx/>
              <a:buFontTx/>
              <a:buNone/>
            </a:pPr>
            <a:endParaRPr kumimoji="1" lang="ja-JP" altLang="en-US" sz="120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1"/>
          <p:cNvSpPr>
            <a:spLocks noGrp="1"/>
          </p:cNvSpPr>
          <p:nvPr/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  <a:buClrTx/>
              <a:buFontTx/>
              <a:buNone/>
            </a:pPr>
            <a:endParaRPr kumimoji="1" lang="ja-JP" altLang="en-US" sz="120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1"/>
          <p:cNvSpPr>
            <a:spLocks noGrp="1"/>
          </p:cNvSpPr>
          <p:nvPr/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  <a:buClrTx/>
              <a:buFontTx/>
              <a:buNone/>
            </a:pPr>
            <a:endParaRPr kumimoji="1" lang="ja-JP" altLang="en-US" sz="120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955675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4EDB623D-CE15-4678-B8D4-25510DCF5588}" type="slidenum">
              <a:rPr lang="de-DE" altLang="es-ES" sz="1300" smtClean="0">
                <a:latin typeface="Times" pitchFamily="18" charset="0"/>
              </a:rPr>
              <a:pPr/>
              <a:t>11</a:t>
            </a:fld>
            <a:endParaRPr lang="de-DE" altLang="es-ES" sz="13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29/11/2015</a:t>
            </a:fld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1088" y="6664325"/>
            <a:ext cx="500062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C90EC29-4914-4233-955A-A22CE4F7A5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29/11/2015</a:t>
            </a:fld>
            <a:endParaRPr lang="es-E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29/11/2015</a:t>
            </a:fld>
            <a:endParaRPr lang="es-E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29/11/2015</a:t>
            </a:fld>
            <a:endParaRPr lang="es-E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29/11/2015</a:t>
            </a:fld>
            <a:endParaRPr lang="es-E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29/11/2015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29/11/2015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29/11/2015</a:t>
            </a:fld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29/11/2015</a:t>
            </a:fld>
            <a:endParaRPr lang="es-E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5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2426" y="3140322"/>
            <a:ext cx="4572000" cy="136879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Dra. Carmen Guillén Ponce</a:t>
            </a:r>
          </a:p>
          <a:p>
            <a:r>
              <a:rPr lang="es-ES" dirty="0" smtClean="0"/>
              <a:t>Jefa de Sección de Oncología Médica</a:t>
            </a:r>
          </a:p>
          <a:p>
            <a:r>
              <a:rPr lang="es-ES" dirty="0" smtClean="0"/>
              <a:t>Hospital Universitario Ramón y Cajal. Madrid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Diagnóstico y tratamiento del Cáncer De Hígado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63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381000" y="227360"/>
            <a:ext cx="8367713" cy="1041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es-ES" dirty="0" smtClean="0"/>
              <a:t>Riesgo de HCC en infección crónica por VHB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510588" cy="4678363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spcAft>
                <a:spcPct val="20000"/>
              </a:spcAft>
              <a:buFontTx/>
              <a:buNone/>
            </a:pPr>
            <a:r>
              <a:rPr lang="it-IT" altLang="es-ES" sz="1800" dirty="0" smtClean="0"/>
              <a:t>En estudios prospectivos: </a:t>
            </a:r>
          </a:p>
          <a:p>
            <a:pPr algn="just" eaLnBrk="1" hangingPunct="1">
              <a:spcAft>
                <a:spcPct val="20000"/>
              </a:spcAft>
              <a:buFontTx/>
              <a:buNone/>
            </a:pPr>
            <a:r>
              <a:rPr lang="it-IT" altLang="es-ES" dirty="0" smtClean="0"/>
              <a:t>La incidencia de HCC fue de </a:t>
            </a:r>
            <a:r>
              <a:rPr lang="it-IT" altLang="es-ES" sz="1800" dirty="0" smtClean="0"/>
              <a:t>1158/100.000 en portadores de VHB (n = 3.454) vs 5/100.000 en individuos no infectados en Taiwan (n = 19.253; riesgo relativo = 223)</a:t>
            </a:r>
            <a:r>
              <a:rPr lang="it-IT" altLang="es-ES" sz="1800" baseline="30000" dirty="0" smtClean="0"/>
              <a:t>1</a:t>
            </a:r>
            <a:endParaRPr lang="it-IT" altLang="es-ES" sz="1800" dirty="0" smtClean="0"/>
          </a:p>
          <a:p>
            <a:pPr algn="just" eaLnBrk="1" hangingPunct="1">
              <a:spcAft>
                <a:spcPct val="20000"/>
              </a:spcAft>
            </a:pPr>
            <a:r>
              <a:rPr lang="it-IT" altLang="es-ES" sz="1800" dirty="0" smtClean="0"/>
              <a:t>Riesgo relativo de muerte por HCC fue de 30,3–50,25 en japoneses portadores de VHB (n = 639) comparado con individuos no infectados (n = 30.356)</a:t>
            </a:r>
            <a:r>
              <a:rPr lang="it-IT" altLang="es-ES" sz="1800" baseline="30000" dirty="0" smtClean="0"/>
              <a:t>2</a:t>
            </a:r>
            <a:endParaRPr lang="it-IT" altLang="es-ES" sz="1800" dirty="0" smtClean="0"/>
          </a:p>
          <a:p>
            <a:pPr algn="just" eaLnBrk="1" hangingPunct="1">
              <a:spcAft>
                <a:spcPct val="20000"/>
              </a:spcAft>
            </a:pPr>
            <a:r>
              <a:rPr lang="it-IT" altLang="es-ES" sz="1800" dirty="0" smtClean="0"/>
              <a:t>La incidencia anual de HCC fue de aproximadamente 0,5% </a:t>
            </a:r>
            <a:r>
              <a:rPr lang="it-IT" altLang="es-ES" dirty="0" smtClean="0"/>
              <a:t>en los portadores de VHB</a:t>
            </a:r>
            <a:r>
              <a:rPr lang="it-IT" altLang="es-ES" sz="1800" baseline="30000" dirty="0" smtClean="0"/>
              <a:t>1,2</a:t>
            </a:r>
            <a:endParaRPr lang="it-IT" altLang="es-ES" sz="1800" dirty="0" smtClean="0"/>
          </a:p>
          <a:p>
            <a:pPr algn="just" eaLnBrk="1" hangingPunct="1">
              <a:spcAft>
                <a:spcPct val="20000"/>
              </a:spcAft>
              <a:buFontTx/>
              <a:buNone/>
            </a:pPr>
            <a:r>
              <a:rPr lang="it-IT" altLang="es-ES" sz="1800" dirty="0" smtClean="0"/>
              <a:t>The American Association for the Study of Liver Disease (AASLD) recomienda:</a:t>
            </a:r>
            <a:r>
              <a:rPr lang="it-IT" altLang="es-ES" sz="1800" baseline="30000" dirty="0" smtClean="0"/>
              <a:t>3</a:t>
            </a:r>
            <a:r>
              <a:rPr lang="it-IT" altLang="es-ES" sz="1800" dirty="0" smtClean="0"/>
              <a:t> </a:t>
            </a:r>
            <a:endParaRPr lang="it-IT" altLang="es-ES" baseline="30000" dirty="0"/>
          </a:p>
          <a:p>
            <a:pPr marL="285750" indent="-285750" algn="just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it-IT" altLang="es-ES" dirty="0" smtClean="0"/>
              <a:t>Seguimiento a hombres y mujeres asiáticos para HCC a la edad de </a:t>
            </a:r>
            <a:r>
              <a:rPr lang="it-IT" altLang="es-ES" sz="1800" dirty="0" smtClean="0"/>
              <a:t>40 y 50 </a:t>
            </a:r>
            <a:r>
              <a:rPr lang="it-IT" altLang="es-ES" dirty="0" smtClean="0"/>
              <a:t>años</a:t>
            </a:r>
            <a:r>
              <a:rPr lang="it-IT" altLang="es-ES" sz="1800" dirty="0" smtClean="0"/>
              <a:t>, respectivamente.</a:t>
            </a:r>
          </a:p>
          <a:p>
            <a:pPr marL="285750" indent="-285750" algn="just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it-IT" altLang="es-ES" dirty="0" smtClean="0"/>
              <a:t>Todos los portadores de VHB</a:t>
            </a:r>
            <a:r>
              <a:rPr lang="it-IT" altLang="es-ES" sz="1800" dirty="0" smtClean="0"/>
              <a:t>, independientemente de la edad y raza, que se sigan para HCC. </a:t>
            </a:r>
          </a:p>
        </p:txBody>
      </p:sp>
      <p:sp>
        <p:nvSpPr>
          <p:cNvPr id="15364" name="CasellaDiTesto 6"/>
          <p:cNvSpPr txBox="1">
            <a:spLocks noChangeArrowheads="1"/>
          </p:cNvSpPr>
          <p:nvPr/>
        </p:nvSpPr>
        <p:spPr bwMode="auto">
          <a:xfrm>
            <a:off x="2498725" y="5842000"/>
            <a:ext cx="6645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/>
            <a:r>
              <a:rPr lang="it-IT" altLang="es-ES" b="0" dirty="0">
                <a:latin typeface="Arial" charset="0"/>
              </a:rPr>
              <a:t>1. Beasley RP, et al</a:t>
            </a:r>
            <a:r>
              <a:rPr lang="it-IT" altLang="es-ES" b="0" i="1" dirty="0">
                <a:latin typeface="Arial" charset="0"/>
              </a:rPr>
              <a:t>. </a:t>
            </a:r>
            <a:r>
              <a:rPr lang="it-IT" altLang="es-ES" b="0" dirty="0">
                <a:latin typeface="Arial" charset="0"/>
              </a:rPr>
              <a:t>Lancet. 1981;2:1129-33.</a:t>
            </a:r>
            <a:endParaRPr lang="en-GB" altLang="es-ES" b="0" dirty="0">
              <a:latin typeface="Arial" charset="0"/>
            </a:endParaRPr>
          </a:p>
          <a:p>
            <a:pPr algn="r"/>
            <a:r>
              <a:rPr lang="en-GB" altLang="es-ES" b="0" dirty="0">
                <a:latin typeface="Arial" charset="0"/>
              </a:rPr>
              <a:t>2.</a:t>
            </a:r>
            <a:r>
              <a:rPr lang="it-IT" altLang="es-ES" b="0" dirty="0">
                <a:latin typeface="Arial" charset="0"/>
              </a:rPr>
              <a:t> </a:t>
            </a:r>
            <a:r>
              <a:rPr lang="en-GB" altLang="es-ES" b="0" dirty="0">
                <a:latin typeface="Arial" charset="0"/>
              </a:rPr>
              <a:t>Sakuma K, et al. Hepatology. 1988;8:1642-6.</a:t>
            </a:r>
          </a:p>
          <a:p>
            <a:pPr algn="r"/>
            <a:r>
              <a:rPr lang="en-GB" altLang="es-ES" b="0" dirty="0">
                <a:latin typeface="Arial" charset="0"/>
              </a:rPr>
              <a:t>3. </a:t>
            </a:r>
            <a:r>
              <a:rPr lang="en-GB" altLang="es-ES" b="0" dirty="0" err="1">
                <a:latin typeface="Arial" charset="0"/>
              </a:rPr>
              <a:t>Bruix</a:t>
            </a:r>
            <a:r>
              <a:rPr lang="en-GB" altLang="es-ES" b="0" dirty="0">
                <a:latin typeface="Arial" charset="0"/>
              </a:rPr>
              <a:t> J, Sherman M. Available from:</a:t>
            </a:r>
            <a:br>
              <a:rPr lang="en-GB" altLang="es-ES" b="0" dirty="0">
                <a:latin typeface="Arial" charset="0"/>
              </a:rPr>
            </a:br>
            <a:r>
              <a:rPr lang="en-GB" altLang="es-ES" b="0" dirty="0"/>
              <a:t>http://www.aasld.org/practiceguidelines/Documents/</a:t>
            </a:r>
            <a:br>
              <a:rPr lang="en-GB" altLang="es-ES" b="0" dirty="0"/>
            </a:br>
            <a:r>
              <a:rPr lang="en-GB" altLang="es-ES" b="0" dirty="0"/>
              <a:t>Bookmarked%20Practice%20Guidelines/HCCUpdate2010.pdf. Last accessed November 2010</a:t>
            </a:r>
            <a:r>
              <a:rPr lang="en-GB" altLang="es-ES" b="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381000" y="443384"/>
            <a:ext cx="8367713" cy="1041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es-ES" dirty="0" smtClean="0">
                <a:solidFill>
                  <a:srgbClr val="FFFF00"/>
                </a:solidFill>
              </a:rPr>
              <a:t>Hepatitis C</a:t>
            </a:r>
            <a:r>
              <a:rPr lang="it-IT" altLang="es-ES" dirty="0" smtClean="0"/>
              <a:t>: El virus de la hepatitis C (VHC) es un factor de riesgo de HCC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4294967295"/>
          </p:nvPr>
        </p:nvSpPr>
        <p:spPr>
          <a:xfrm>
            <a:off x="457200" y="1807840"/>
            <a:ext cx="8229600" cy="370939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spcAft>
                <a:spcPct val="20000"/>
              </a:spcAft>
            </a:pPr>
            <a:r>
              <a:rPr lang="it-IT" altLang="es-ES" dirty="0" smtClean="0"/>
              <a:t>Prevalencia de niveles séricos de anti-VHC en pacientes con HCC</a:t>
            </a:r>
            <a:r>
              <a:rPr lang="it-IT" altLang="es-ES" baseline="30000" dirty="0" smtClean="0"/>
              <a:t>1</a:t>
            </a:r>
          </a:p>
          <a:p>
            <a:pPr lvl="1" algn="just" eaLnBrk="1" hangingPunct="1">
              <a:spcAft>
                <a:spcPct val="20000"/>
              </a:spcAft>
            </a:pPr>
            <a:r>
              <a:rPr lang="it-IT" altLang="es-ES" sz="1800" dirty="0" smtClean="0"/>
              <a:t>HCC se asocia fuertemente con VHC  en Egipto, Italia, Japón y España, y menos en China, India, Taiwan, Tailandia y algunas zonas de EE.UU.  </a:t>
            </a:r>
            <a:endParaRPr lang="it-IT" altLang="es-ES" sz="1800" dirty="0"/>
          </a:p>
          <a:p>
            <a:pPr marL="0" lvl="1" indent="0" algn="just" eaLnBrk="1" hangingPunct="1">
              <a:spcAft>
                <a:spcPct val="20000"/>
              </a:spcAft>
              <a:buNone/>
            </a:pPr>
            <a:r>
              <a:rPr lang="it-IT" altLang="es-ES" sz="1800" dirty="0" smtClean="0"/>
              <a:t>Estudios prospectivos de cohortes de pacientes infectados de VHC</a:t>
            </a:r>
            <a:r>
              <a:rPr lang="it-IT" altLang="es-ES" sz="1800" baseline="30000" dirty="0" smtClean="0"/>
              <a:t>2</a:t>
            </a:r>
          </a:p>
          <a:p>
            <a:pPr lvl="1" algn="just" eaLnBrk="1" hangingPunct="1">
              <a:spcAft>
                <a:spcPct val="20000"/>
              </a:spcAft>
            </a:pPr>
            <a:r>
              <a:rPr lang="it-IT" altLang="es-ES" sz="1800" dirty="0" smtClean="0"/>
              <a:t>En pacientes con cirrosis compensada por VHC se estima que el riesgo anual de HCC es de un 3,36%</a:t>
            </a:r>
          </a:p>
          <a:p>
            <a:pPr lvl="1" algn="just" eaLnBrk="1" hangingPunct="1">
              <a:spcAft>
                <a:spcPct val="20000"/>
              </a:spcAft>
            </a:pPr>
            <a:r>
              <a:rPr lang="it-IT" altLang="es-ES" sz="1800" dirty="0" smtClean="0"/>
              <a:t>Existe necesidad de incrementar la vigilancia de los pacientes por el riesgo de HCC. </a:t>
            </a:r>
          </a:p>
          <a:p>
            <a:pPr lvl="1" algn="just" eaLnBrk="1" hangingPunct="1">
              <a:spcAft>
                <a:spcPct val="20000"/>
              </a:spcAft>
            </a:pPr>
            <a:r>
              <a:rPr lang="it-IT" altLang="es-ES" sz="1800" dirty="0" smtClean="0"/>
              <a:t>Se reduce el riesgo de HCC tras el tratamiento del VHC</a:t>
            </a:r>
            <a:r>
              <a:rPr lang="it-IT" altLang="es-ES" sz="1800" baseline="30000" dirty="0" smtClean="0"/>
              <a:t>3</a:t>
            </a:r>
          </a:p>
        </p:txBody>
      </p:sp>
      <p:sp>
        <p:nvSpPr>
          <p:cNvPr id="6" name="CasellaDiTesto 3"/>
          <p:cNvSpPr txBox="1"/>
          <p:nvPr/>
        </p:nvSpPr>
        <p:spPr>
          <a:xfrm>
            <a:off x="5292080" y="5767160"/>
            <a:ext cx="351192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0" dirty="0">
                <a:latin typeface="+mn-lt"/>
              </a:rPr>
              <a:t>1. Mitra AK. Epidemiol Rev. 1999;21:180-7.</a:t>
            </a:r>
          </a:p>
          <a:p>
            <a:pPr algn="r">
              <a:defRPr/>
            </a:pPr>
            <a:r>
              <a:rPr lang="it-IT" sz="1200" b="0" dirty="0">
                <a:latin typeface="+mn-lt"/>
              </a:rPr>
              <a:t>2. Alazawi W, et al. Alim Pharm Ther. 2010;32:344-55.</a:t>
            </a:r>
          </a:p>
          <a:p>
            <a:pPr algn="r">
              <a:defRPr/>
            </a:pPr>
            <a:r>
              <a:rPr lang="it-IT" sz="1200" b="0" dirty="0">
                <a:latin typeface="+mn-lt"/>
              </a:rPr>
              <a:t>3. Yoshida H, et al. Ann Intern Med 1999;131:174-81.</a:t>
            </a:r>
          </a:p>
          <a:p>
            <a:pPr algn="r">
              <a:defRPr/>
            </a:pPr>
            <a:r>
              <a:rPr lang="it-IT" sz="1200" b="0" dirty="0">
                <a:latin typeface="+mn-lt"/>
              </a:rPr>
              <a:t>4. Koike K. Clin Gastro and Hep. 2005;3:S132-5.</a:t>
            </a:r>
          </a:p>
        </p:txBody>
      </p:sp>
    </p:spTree>
    <p:extLst>
      <p:ext uri="{BB962C8B-B14F-4D97-AF65-F5344CB8AC3E}">
        <p14:creationId xmlns:p14="http://schemas.microsoft.com/office/powerpoint/2010/main" val="38238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183511"/>
              </p:ext>
            </p:extLst>
          </p:nvPr>
        </p:nvGraphicFramePr>
        <p:xfrm>
          <a:off x="306388" y="1352550"/>
          <a:ext cx="8531225" cy="4558348"/>
        </p:xfrm>
        <a:graphic>
          <a:graphicData uri="http://schemas.openxmlformats.org/drawingml/2006/table">
            <a:tbl>
              <a:tblPr/>
              <a:tblGrid>
                <a:gridCol w="1800225"/>
                <a:gridCol w="1008062"/>
                <a:gridCol w="827088"/>
                <a:gridCol w="649287"/>
                <a:gridCol w="647700"/>
                <a:gridCol w="792163"/>
                <a:gridCol w="827087"/>
                <a:gridCol w="612775"/>
                <a:gridCol w="576263"/>
                <a:gridCol w="790575"/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Sangiovanni et al.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Benvegnu et al.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 and Tong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Serfaty et al.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Fattovich et al.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Toshikuni et al.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Degos et al.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Bruno et al.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Weighted mean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Death/</a:t>
                      </a:r>
                      <a:b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transplantation (%)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Liver failure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Varices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liver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Complications (%)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11.70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Ascites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Variceal bleed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Porto-systemic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encephal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Jaundice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67" name="Titolo 2"/>
          <p:cNvSpPr>
            <a:spLocks noGrp="1"/>
          </p:cNvSpPr>
          <p:nvPr>
            <p:ph type="title"/>
          </p:nvPr>
        </p:nvSpPr>
        <p:spPr>
          <a:xfrm>
            <a:off x="381000" y="11336"/>
            <a:ext cx="8367713" cy="1041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s-ES" sz="2800" dirty="0" err="1" smtClean="0"/>
              <a:t>Revisión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sistemática</a:t>
            </a:r>
            <a:r>
              <a:rPr lang="en-US" altLang="es-ES" sz="2800" dirty="0" smtClean="0"/>
              <a:t>: </a:t>
            </a:r>
            <a:r>
              <a:rPr lang="en-US" altLang="es-ES" sz="2800" dirty="0" err="1" smtClean="0"/>
              <a:t>resultados</a:t>
            </a:r>
            <a:r>
              <a:rPr lang="en-US" altLang="es-ES" sz="2800" dirty="0" smtClean="0"/>
              <a:t> de </a:t>
            </a:r>
            <a:r>
              <a:rPr lang="en-US" altLang="es-ES" sz="2800" dirty="0" err="1" smtClean="0"/>
              <a:t>cirrosis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compensada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por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infección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crónica</a:t>
            </a:r>
            <a:r>
              <a:rPr lang="en-US" altLang="es-ES" sz="2800" dirty="0" smtClean="0"/>
              <a:t> </a:t>
            </a:r>
            <a:r>
              <a:rPr lang="en-US" altLang="es-ES" sz="2800" dirty="0" err="1" smtClean="0"/>
              <a:t>por</a:t>
            </a:r>
            <a:r>
              <a:rPr lang="en-US" altLang="es-ES" sz="2800" dirty="0" smtClean="0"/>
              <a:t> VHC</a:t>
            </a:r>
            <a:endParaRPr lang="it-IT" altLang="es-ES" sz="28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5774424" y="6581775"/>
            <a:ext cx="33695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0" dirty="0">
                <a:latin typeface="+mn-lt"/>
              </a:rPr>
              <a:t>Alazawi W, et al. Alim Pharm Ther. 2010;32:344-55.</a:t>
            </a:r>
          </a:p>
        </p:txBody>
      </p:sp>
      <p:grpSp>
        <p:nvGrpSpPr>
          <p:cNvPr id="18569" name="Group 8"/>
          <p:cNvGrpSpPr>
            <a:grpSpLocks/>
          </p:cNvGrpSpPr>
          <p:nvPr/>
        </p:nvGrpSpPr>
        <p:grpSpPr bwMode="auto">
          <a:xfrm>
            <a:off x="492125" y="2973388"/>
            <a:ext cx="576263" cy="1368425"/>
            <a:chOff x="1317625" y="3371850"/>
            <a:chExt cx="434975" cy="1423988"/>
          </a:xfrm>
        </p:grpSpPr>
        <p:sp>
          <p:nvSpPr>
            <p:cNvPr id="18572" name="Ovale 4"/>
            <p:cNvSpPr>
              <a:spLocks noChangeArrowheads="1"/>
            </p:cNvSpPr>
            <p:nvPr/>
          </p:nvSpPr>
          <p:spPr bwMode="auto">
            <a:xfrm>
              <a:off x="1319213" y="3371850"/>
              <a:ext cx="433387" cy="214313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endParaRPr lang="it-IT" altLang="es-ES"/>
            </a:p>
          </p:txBody>
        </p:sp>
        <p:sp>
          <p:nvSpPr>
            <p:cNvPr id="18573" name="Ovale 5"/>
            <p:cNvSpPr>
              <a:spLocks noChangeArrowheads="1"/>
            </p:cNvSpPr>
            <p:nvPr/>
          </p:nvSpPr>
          <p:spPr bwMode="auto">
            <a:xfrm>
              <a:off x="1317625" y="4581525"/>
              <a:ext cx="433388" cy="214313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endParaRPr lang="it-IT" altLang="es-ES"/>
            </a:p>
          </p:txBody>
        </p:sp>
      </p:grpSp>
      <p:sp>
        <p:nvSpPr>
          <p:cNvPr id="18571" name="TextBox 11"/>
          <p:cNvSpPr txBox="1">
            <a:spLocks noChangeArrowheads="1"/>
          </p:cNvSpPr>
          <p:nvPr/>
        </p:nvSpPr>
        <p:spPr bwMode="auto">
          <a:xfrm>
            <a:off x="446088" y="5981160"/>
            <a:ext cx="8699500" cy="7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r>
              <a:rPr lang="en-US" altLang="es-ES" sz="1400" b="0" dirty="0" err="1" smtClean="0">
                <a:latin typeface="Arial" charset="0"/>
              </a:rPr>
              <a:t>Tasas</a:t>
            </a:r>
            <a:r>
              <a:rPr lang="en-US" altLang="es-ES" sz="1400" b="0" dirty="0" smtClean="0">
                <a:latin typeface="Arial" charset="0"/>
              </a:rPr>
              <a:t> </a:t>
            </a:r>
            <a:r>
              <a:rPr lang="en-US" altLang="es-ES" sz="1400" b="0" dirty="0" err="1" smtClean="0">
                <a:latin typeface="Arial" charset="0"/>
              </a:rPr>
              <a:t>anuales</a:t>
            </a:r>
            <a:r>
              <a:rPr lang="en-US" altLang="es-ES" sz="1400" b="0" dirty="0" smtClean="0">
                <a:latin typeface="Arial" charset="0"/>
              </a:rPr>
              <a:t>, </a:t>
            </a:r>
            <a:r>
              <a:rPr lang="en-US" altLang="es-ES" sz="1400" b="0" dirty="0" err="1" smtClean="0">
                <a:latin typeface="Arial" charset="0"/>
              </a:rPr>
              <a:t>derivadas</a:t>
            </a:r>
            <a:r>
              <a:rPr lang="en-US" altLang="es-ES" sz="1400" b="0" dirty="0" smtClean="0">
                <a:latin typeface="Arial" charset="0"/>
              </a:rPr>
              <a:t> de </a:t>
            </a:r>
            <a:r>
              <a:rPr lang="en-US" altLang="es-ES" sz="1400" b="0" dirty="0" err="1" smtClean="0">
                <a:latin typeface="Arial" charset="0"/>
              </a:rPr>
              <a:t>datos</a:t>
            </a:r>
            <a:r>
              <a:rPr lang="en-US" altLang="es-ES" sz="1400" b="0" dirty="0" smtClean="0">
                <a:latin typeface="Arial" charset="0"/>
              </a:rPr>
              <a:t> de </a:t>
            </a:r>
            <a:r>
              <a:rPr lang="en-US" altLang="es-ES" sz="1400" b="0" dirty="0" err="1" smtClean="0">
                <a:latin typeface="Arial" charset="0"/>
              </a:rPr>
              <a:t>cada</a:t>
            </a:r>
            <a:r>
              <a:rPr lang="en-US" altLang="es-ES" sz="1400" b="0" dirty="0" smtClean="0">
                <a:latin typeface="Arial" charset="0"/>
              </a:rPr>
              <a:t> </a:t>
            </a:r>
            <a:r>
              <a:rPr lang="en-US" altLang="es-ES" sz="1400" b="0" dirty="0" err="1" smtClean="0">
                <a:latin typeface="Arial" charset="0"/>
              </a:rPr>
              <a:t>estudio</a:t>
            </a:r>
            <a:r>
              <a:rPr lang="en-US" altLang="es-ES" sz="1400" b="0" dirty="0" smtClean="0">
                <a:latin typeface="Arial" charset="0"/>
              </a:rPr>
              <a:t>.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r>
              <a:rPr lang="en-US" altLang="es-ES" sz="1400" b="0" dirty="0" err="1" smtClean="0">
                <a:latin typeface="Arial" charset="0"/>
              </a:rPr>
              <a:t>Estos</a:t>
            </a:r>
            <a:r>
              <a:rPr lang="en-US" altLang="es-ES" sz="1400" b="0" dirty="0" smtClean="0">
                <a:latin typeface="Arial" charset="0"/>
              </a:rPr>
              <a:t> </a:t>
            </a:r>
            <a:r>
              <a:rPr lang="en-US" altLang="es-ES" sz="1400" b="0" dirty="0" err="1" smtClean="0">
                <a:latin typeface="Arial" charset="0"/>
              </a:rPr>
              <a:t>datos</a:t>
            </a:r>
            <a:r>
              <a:rPr lang="en-US" altLang="es-ES" sz="1400" b="0" dirty="0" smtClean="0">
                <a:latin typeface="Arial" charset="0"/>
              </a:rPr>
              <a:t> </a:t>
            </a:r>
            <a:r>
              <a:rPr lang="en-US" altLang="es-ES" sz="1400" b="0" dirty="0" err="1" smtClean="0">
                <a:latin typeface="Arial" charset="0"/>
              </a:rPr>
              <a:t>reflejan</a:t>
            </a:r>
            <a:r>
              <a:rPr lang="en-US" altLang="es-ES" sz="1400" b="0" dirty="0" smtClean="0">
                <a:latin typeface="Arial" charset="0"/>
              </a:rPr>
              <a:t> la </a:t>
            </a:r>
            <a:r>
              <a:rPr lang="en-US" altLang="es-ES" sz="1400" b="0" dirty="0" err="1" smtClean="0">
                <a:latin typeface="Arial" charset="0"/>
              </a:rPr>
              <a:t>necesidad</a:t>
            </a:r>
            <a:r>
              <a:rPr lang="en-US" altLang="es-ES" sz="1400" b="0" dirty="0" smtClean="0">
                <a:latin typeface="Arial" charset="0"/>
              </a:rPr>
              <a:t> de </a:t>
            </a:r>
            <a:r>
              <a:rPr lang="en-US" altLang="es-ES" sz="1400" b="0" dirty="0" err="1" smtClean="0">
                <a:latin typeface="Arial" charset="0"/>
              </a:rPr>
              <a:t>incrementar</a:t>
            </a:r>
            <a:r>
              <a:rPr lang="en-US" altLang="es-ES" sz="1400" b="0" dirty="0" smtClean="0">
                <a:latin typeface="Arial" charset="0"/>
              </a:rPr>
              <a:t> la </a:t>
            </a:r>
            <a:r>
              <a:rPr lang="en-US" altLang="es-ES" sz="1400" b="0" dirty="0" err="1" smtClean="0">
                <a:latin typeface="Arial" charset="0"/>
              </a:rPr>
              <a:t>vigilancia</a:t>
            </a:r>
            <a:r>
              <a:rPr lang="en-US" altLang="es-ES" sz="1400" b="0" dirty="0" smtClean="0">
                <a:latin typeface="Arial" charset="0"/>
              </a:rPr>
              <a:t> </a:t>
            </a:r>
            <a:r>
              <a:rPr lang="en-US" altLang="es-ES" sz="1400" b="0" dirty="0" err="1" smtClean="0">
                <a:latin typeface="Arial" charset="0"/>
              </a:rPr>
              <a:t>en</a:t>
            </a:r>
            <a:r>
              <a:rPr lang="en-US" altLang="es-ES" sz="1400" b="0" dirty="0" smtClean="0">
                <a:latin typeface="Arial" charset="0"/>
              </a:rPr>
              <a:t> </a:t>
            </a:r>
            <a:r>
              <a:rPr lang="en-US" altLang="es-ES" sz="1400" b="0" dirty="0" err="1" smtClean="0">
                <a:latin typeface="Arial" charset="0"/>
              </a:rPr>
              <a:t>pacientes</a:t>
            </a:r>
            <a:r>
              <a:rPr lang="en-US" altLang="es-ES" sz="1400" b="0" dirty="0" smtClean="0">
                <a:latin typeface="Arial" charset="0"/>
              </a:rPr>
              <a:t> con </a:t>
            </a:r>
            <a:r>
              <a:rPr lang="en-US" altLang="es-ES" sz="1400" b="0" dirty="0" err="1" smtClean="0">
                <a:latin typeface="Arial" charset="0"/>
              </a:rPr>
              <a:t>infección</a:t>
            </a:r>
            <a:r>
              <a:rPr lang="en-US" altLang="es-ES" sz="1400" b="0" dirty="0" smtClean="0">
                <a:latin typeface="Arial" charset="0"/>
              </a:rPr>
              <a:t> </a:t>
            </a:r>
            <a:r>
              <a:rPr lang="en-US" altLang="es-ES" sz="1400" b="0" dirty="0" err="1" smtClean="0">
                <a:latin typeface="Arial" charset="0"/>
              </a:rPr>
              <a:t>crónica</a:t>
            </a:r>
            <a:r>
              <a:rPr lang="en-US" altLang="es-ES" sz="1400" b="0" dirty="0" smtClean="0">
                <a:latin typeface="Arial" charset="0"/>
              </a:rPr>
              <a:t> </a:t>
            </a:r>
            <a:r>
              <a:rPr lang="en-US" altLang="es-ES" sz="1400" b="0" dirty="0" err="1" smtClean="0">
                <a:latin typeface="Arial" charset="0"/>
              </a:rPr>
              <a:t>por</a:t>
            </a:r>
            <a:r>
              <a:rPr lang="en-US" altLang="es-ES" sz="1400" b="0" dirty="0" smtClean="0">
                <a:latin typeface="Arial" charset="0"/>
              </a:rPr>
              <a:t> VHC </a:t>
            </a:r>
            <a:r>
              <a:rPr lang="en-US" altLang="es-ES" sz="1400" b="0" dirty="0" err="1" smtClean="0">
                <a:latin typeface="Arial" charset="0"/>
              </a:rPr>
              <a:t>por</a:t>
            </a:r>
            <a:r>
              <a:rPr lang="en-US" altLang="es-ES" sz="1400" b="0" dirty="0" smtClean="0">
                <a:latin typeface="Arial" charset="0"/>
              </a:rPr>
              <a:t> el </a:t>
            </a:r>
            <a:r>
              <a:rPr lang="en-US" altLang="es-ES" sz="1400" b="0" dirty="0" err="1" smtClean="0">
                <a:latin typeface="Arial" charset="0"/>
              </a:rPr>
              <a:t>riesgo</a:t>
            </a:r>
            <a:r>
              <a:rPr lang="en-US" altLang="es-ES" sz="1400" b="0" dirty="0" smtClean="0">
                <a:latin typeface="Arial" charset="0"/>
              </a:rPr>
              <a:t> de HCC</a:t>
            </a:r>
            <a:endParaRPr lang="en-US" altLang="es-ES" sz="1400" b="0" dirty="0">
              <a:latin typeface="Arial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459212" y="1196752"/>
            <a:ext cx="641180" cy="47844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5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4"/>
          <p:cNvSpPr txBox="1">
            <a:spLocks noChangeArrowheads="1"/>
          </p:cNvSpPr>
          <p:nvPr/>
        </p:nvSpPr>
        <p:spPr bwMode="auto">
          <a:xfrm>
            <a:off x="5995988" y="6567488"/>
            <a:ext cx="3148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/>
            <a:r>
              <a:rPr lang="it-IT" altLang="es-ES" b="0">
                <a:latin typeface="Arial" charset="0"/>
              </a:rPr>
              <a:t>Corrao G, et al. Prev Med. 2004;38:613-9.</a:t>
            </a:r>
          </a:p>
        </p:txBody>
      </p:sp>
      <p:sp>
        <p:nvSpPr>
          <p:cNvPr id="19459" name="Rettangolo 7"/>
          <p:cNvSpPr>
            <a:spLocks noChangeArrowheads="1"/>
          </p:cNvSpPr>
          <p:nvPr/>
        </p:nvSpPr>
        <p:spPr bwMode="auto">
          <a:xfrm>
            <a:off x="8353425" y="1889125"/>
            <a:ext cx="123825" cy="193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it-IT" altLang="es-ES" sz="1400"/>
          </a:p>
        </p:txBody>
      </p:sp>
      <p:sp>
        <p:nvSpPr>
          <p:cNvPr id="19460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282575"/>
            <a:ext cx="8367713" cy="1041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es-ES" dirty="0" smtClean="0">
                <a:solidFill>
                  <a:srgbClr val="FFFF00"/>
                </a:solidFill>
              </a:rPr>
              <a:t>Alcohol</a:t>
            </a:r>
            <a:r>
              <a:rPr lang="it-IT" altLang="es-ES" dirty="0" smtClean="0"/>
              <a:t>: Meta-análisis del riesgo de HCC según el consumo de alcohol</a:t>
            </a:r>
            <a:endParaRPr lang="en-GB" altLang="es-E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6525" y="2144713"/>
          <a:ext cx="8870951" cy="302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626"/>
                <a:gridCol w="1130301"/>
                <a:gridCol w="1831867"/>
                <a:gridCol w="1792891"/>
                <a:gridCol w="1894266"/>
              </a:tblGrid>
              <a:tr h="43561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Cancer site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of cancer cases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RR (and 95% CI)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for selected doses of alcohol intake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969">
                <a:tc vMerge="1"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25 g/day</a:t>
                      </a: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50 g/day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100 g/day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marL="0" indent="0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Oral cavity and pharynx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4507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1.86 (1.76–1.96)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3.11 (2.85–3.39)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6.45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(5.76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–7.24)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marL="0" indent="0"/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Esophagus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3233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1.36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(1.36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–1.42)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1.93 (1.85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–2.00)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3.59 (3.34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–3.87)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marL="0" indent="0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Larynx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3789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1.43 (1.38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–1.48)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2.02 (1.89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–2.16)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3.86 (3.42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–4.35)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marL="0" indent="0"/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Colon</a:t>
                      </a: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5360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1.05 (1.01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–1.09)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1.10 (1.03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–1.18)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1.21 (1.05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–1.39)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marL="0" indent="0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Rectum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1420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1.09 (1.08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–1.12)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1.19 (1.14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–1.24)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1.42 (1.30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–1.55)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marL="0" indent="0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Liver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1321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1.19 (1.12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–1.27)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1.40 (1.25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–1.56)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1.81 (1.50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–2.19)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marL="0" indent="0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Breast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32,175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1.25 (1.20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–1.29)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1.55 (1.44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–1.67)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2.41 (2.07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–2.80)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76213" y="4775200"/>
            <a:ext cx="53975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3325" y="4775200"/>
            <a:ext cx="396875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83463" y="4776788"/>
            <a:ext cx="396875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2600" y="4775200"/>
            <a:ext cx="39528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8439" y="6073488"/>
            <a:ext cx="3067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b="0" dirty="0">
                <a:latin typeface="+mn-lt"/>
              </a:rPr>
              <a:t>CI = </a:t>
            </a:r>
            <a:r>
              <a:rPr lang="en-GB" dirty="0" err="1" smtClean="0"/>
              <a:t>intervalo</a:t>
            </a:r>
            <a:r>
              <a:rPr lang="en-GB" dirty="0" smtClean="0"/>
              <a:t> de </a:t>
            </a:r>
            <a:r>
              <a:rPr lang="en-GB" dirty="0" err="1" smtClean="0"/>
              <a:t>confianza</a:t>
            </a:r>
            <a:r>
              <a:rPr lang="en-GB" b="0" dirty="0">
                <a:latin typeface="+mn-lt"/>
              </a:rPr>
              <a:t/>
            </a:r>
            <a:br>
              <a:rPr lang="en-GB" b="0" dirty="0">
                <a:latin typeface="+mn-lt"/>
              </a:rPr>
            </a:br>
            <a:r>
              <a:rPr lang="en-GB" b="0" dirty="0">
                <a:latin typeface="+mn-lt"/>
              </a:rPr>
              <a:t>RR = </a:t>
            </a:r>
            <a:r>
              <a:rPr lang="en-GB" b="0" dirty="0" err="1" smtClean="0">
                <a:latin typeface="+mn-lt"/>
              </a:rPr>
              <a:t>riesgo</a:t>
            </a:r>
            <a:r>
              <a:rPr lang="en-GB" b="0" dirty="0" smtClean="0">
                <a:latin typeface="+mn-lt"/>
              </a:rPr>
              <a:t> </a:t>
            </a:r>
            <a:r>
              <a:rPr lang="en-GB" b="0" dirty="0" err="1" smtClean="0">
                <a:latin typeface="+mn-lt"/>
              </a:rPr>
              <a:t>relativo</a:t>
            </a:r>
            <a:endParaRPr lang="en-GB" b="0" dirty="0"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509120"/>
            <a:ext cx="914400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9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6632"/>
            <a:ext cx="8367713" cy="10414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s-ES" dirty="0" smtClean="0">
                <a:solidFill>
                  <a:srgbClr val="FFFF00"/>
                </a:solidFill>
              </a:rPr>
              <a:t>Obesidad y diabetes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100000"/>
              </a:lnSpc>
              <a:tabLst>
                <a:tab pos="2605088" algn="l"/>
              </a:tabLst>
            </a:pPr>
            <a:r>
              <a:rPr lang="it-IT" altLang="es-ES" dirty="0" smtClean="0"/>
              <a:t>Varios estudios poblacionales en Europa, EE.UU., y Taiwan mostraron que la obesidad se asociaba con un incremento de la incidencia de HCC</a:t>
            </a:r>
            <a:r>
              <a:rPr lang="it-IT" altLang="es-ES" baseline="30000" dirty="0" smtClean="0"/>
              <a:t>1–6</a:t>
            </a:r>
          </a:p>
          <a:p>
            <a:pPr algn="just" eaLnBrk="1" hangingPunct="1">
              <a:lnSpc>
                <a:spcPct val="100000"/>
              </a:lnSpc>
              <a:spcBef>
                <a:spcPts val="2400"/>
              </a:spcBef>
              <a:tabLst>
                <a:tab pos="2605088" algn="l"/>
              </a:tabLst>
            </a:pPr>
            <a:r>
              <a:rPr lang="it-IT" altLang="es-ES" dirty="0" smtClean="0"/>
              <a:t>Un meta-análisis de estudios casos-controles y cohortes mostró que la Diabetes se asociaba a mayor riesgo de HCC</a:t>
            </a:r>
            <a:r>
              <a:rPr lang="it-IT" altLang="es-ES" baseline="30000" dirty="0" smtClean="0"/>
              <a:t>7</a:t>
            </a:r>
          </a:p>
          <a:p>
            <a:pPr algn="just" eaLnBrk="1" hangingPunct="1">
              <a:lnSpc>
                <a:spcPct val="100000"/>
              </a:lnSpc>
              <a:spcBef>
                <a:spcPts val="2400"/>
              </a:spcBef>
              <a:buFontTx/>
              <a:buNone/>
              <a:tabLst>
                <a:tab pos="2605088" algn="l"/>
              </a:tabLst>
            </a:pPr>
            <a:r>
              <a:rPr lang="it-IT" altLang="es-ES" dirty="0" smtClean="0"/>
              <a:t>	</a:t>
            </a:r>
            <a:endParaRPr lang="it-IT" altLang="es-ES" baseline="30000" dirty="0" smtClean="0"/>
          </a:p>
          <a:p>
            <a:pPr algn="just" eaLnBrk="1" hangingPunct="1">
              <a:lnSpc>
                <a:spcPct val="100000"/>
              </a:lnSpc>
              <a:tabLst>
                <a:tab pos="2605088" algn="l"/>
              </a:tabLst>
            </a:pPr>
            <a:r>
              <a:rPr lang="it-IT" altLang="es-ES" dirty="0" smtClean="0"/>
              <a:t>Hay un efecto modificador del riesgo de HCC en pacientes con hepatitis B/C que tienen obesidad y diabetes</a:t>
            </a:r>
            <a:r>
              <a:rPr lang="it-IT" altLang="es-ES" baseline="30000" dirty="0" smtClean="0"/>
              <a:t>8</a:t>
            </a:r>
          </a:p>
          <a:p>
            <a:pPr lvl="1" algn="just" eaLnBrk="1" hangingPunct="1">
              <a:lnSpc>
                <a:spcPct val="100000"/>
              </a:lnSpc>
              <a:tabLst>
                <a:tab pos="2605088" algn="l"/>
              </a:tabLst>
            </a:pPr>
            <a:r>
              <a:rPr lang="it-IT" altLang="es-ES" dirty="0" smtClean="0"/>
              <a:t>Un estudio en Taiwan mostró un incremento de  &gt; 100 veces del riesgo de en portadores de VHB y VHC en pacientes con obesidad y diabetes</a:t>
            </a:r>
            <a:r>
              <a:rPr lang="it-IT" altLang="es-ES" baseline="30000" dirty="0" smtClean="0"/>
              <a:t>8</a:t>
            </a:r>
          </a:p>
          <a:p>
            <a:pPr lvl="1" algn="just" eaLnBrk="1" hangingPunct="1">
              <a:lnSpc>
                <a:spcPct val="100000"/>
              </a:lnSpc>
              <a:buFontTx/>
              <a:buNone/>
              <a:tabLst>
                <a:tab pos="2605088" algn="l"/>
              </a:tabLst>
            </a:pPr>
            <a:endParaRPr lang="it-IT" altLang="es-ES" dirty="0" smtClean="0"/>
          </a:p>
          <a:p>
            <a:pPr lvl="1" algn="just" eaLnBrk="1" hangingPunct="1">
              <a:lnSpc>
                <a:spcPct val="100000"/>
              </a:lnSpc>
              <a:tabLst>
                <a:tab pos="2605088" algn="l"/>
              </a:tabLst>
            </a:pPr>
            <a:endParaRPr lang="it-IT" altLang="es-ES" baseline="30000" dirty="0" smtClean="0"/>
          </a:p>
          <a:p>
            <a:pPr algn="just" eaLnBrk="1" hangingPunct="1">
              <a:lnSpc>
                <a:spcPct val="100000"/>
              </a:lnSpc>
              <a:buFont typeface="Wingdings" pitchFamily="2" charset="2"/>
              <a:buNone/>
              <a:tabLst>
                <a:tab pos="2605088" algn="l"/>
              </a:tabLst>
            </a:pPr>
            <a:r>
              <a:rPr lang="it-IT" altLang="es-ES" dirty="0" smtClean="0"/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49313" y="5842000"/>
            <a:ext cx="8294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/>
            <a:r>
              <a:rPr lang="it-IT" altLang="es-ES" b="0">
                <a:latin typeface="Arial" charset="0"/>
              </a:rPr>
              <a:t> 1. Wolk A, et al. Cancer Causes Control. 2001;12:13-21.</a:t>
            </a:r>
          </a:p>
          <a:p>
            <a:pPr algn="r"/>
            <a:r>
              <a:rPr lang="it-IT" altLang="es-ES" b="0">
                <a:latin typeface="Arial" charset="0"/>
              </a:rPr>
              <a:t>2. Rapp K, et al. Br J Cancer. 2005;93:1062-7. 3. Calle EE, et al. N Engl J Med. 2003;348:1625-38.</a:t>
            </a:r>
          </a:p>
          <a:p>
            <a:pPr algn="r"/>
            <a:r>
              <a:rPr lang="it-IT" altLang="es-ES" b="0">
                <a:latin typeface="Arial" charset="0"/>
              </a:rPr>
              <a:t>4. Samanic C, et al. Cancer Causes Control. 2004;15:35-43. 5. Nair S, et al. Hepatology. 2002;36:150-5.</a:t>
            </a:r>
          </a:p>
          <a:p>
            <a:pPr algn="r"/>
            <a:r>
              <a:rPr lang="it-IT" altLang="es-ES" b="0">
                <a:latin typeface="Arial" charset="0"/>
              </a:rPr>
              <a:t>6. Lai MS, et al. Hepatology. 2006;43:1295-302. 7. El-Serag HB, et al. </a:t>
            </a:r>
            <a:r>
              <a:rPr lang="en-GB" altLang="es-ES" b="0">
                <a:latin typeface="Arial" charset="0"/>
              </a:rPr>
              <a:t>Clin Gastroenterol Hepatol. 2006;4:369-80.</a:t>
            </a:r>
            <a:r>
              <a:rPr lang="it-IT" altLang="es-ES" b="0">
                <a:latin typeface="Arial" charset="0"/>
              </a:rPr>
              <a:t> </a:t>
            </a:r>
          </a:p>
          <a:p>
            <a:pPr algn="r"/>
            <a:r>
              <a:rPr lang="it-IT" altLang="es-ES" b="0">
                <a:latin typeface="Arial" charset="0"/>
              </a:rPr>
              <a:t>8. Chen CL, et al. Gastroenterology. 2008;135:111-21.</a:t>
            </a:r>
          </a:p>
        </p:txBody>
      </p:sp>
    </p:spTree>
    <p:extLst>
      <p:ext uri="{BB962C8B-B14F-4D97-AF65-F5344CB8AC3E}">
        <p14:creationId xmlns:p14="http://schemas.microsoft.com/office/powerpoint/2010/main" val="8017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s-ES_tradnl" altLang="es-ES" dirty="0" smtClean="0"/>
              <a:t>Factores de riesgo de </a:t>
            </a:r>
            <a:r>
              <a:rPr lang="es-ES_tradnl" altLang="es-ES" dirty="0" err="1" smtClean="0"/>
              <a:t>hepatocarcinoma</a:t>
            </a:r>
            <a:endParaRPr lang="es-ES_tradnl" altLang="es-ES" dirty="0" smtClean="0"/>
          </a:p>
        </p:txBody>
      </p:sp>
      <p:graphicFrame>
        <p:nvGraphicFramePr>
          <p:cNvPr id="23571" name="Group 1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0939788"/>
              </p:ext>
            </p:extLst>
          </p:nvPr>
        </p:nvGraphicFramePr>
        <p:xfrm>
          <a:off x="720725" y="1693863"/>
          <a:ext cx="7304088" cy="3986212"/>
        </p:xfrm>
        <a:graphic>
          <a:graphicData uri="http://schemas.openxmlformats.org/drawingml/2006/table">
            <a:tbl>
              <a:tblPr/>
              <a:tblGrid>
                <a:gridCol w="3851275"/>
                <a:gridCol w="3452813"/>
              </a:tblGrid>
              <a:tr h="3986212"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Cirrosis por hepatitis B</a:t>
                      </a:r>
                      <a:r>
                        <a:rPr kumimoji="0" lang="es-ES_tradnl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Cirrosis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por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hepatitis C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Hepatitis crónica B</a:t>
                      </a:r>
                      <a:r>
                        <a:rPr kumimoji="0" lang="es-ES_tradnl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Hepatitis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crónica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C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Cirrosis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hepática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otras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causas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distintas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VHB y VHC)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Edad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avanzada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Sexo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masculino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Diabetes mellitus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Alto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índice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de masa corpora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Elevación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GOT o GPT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Recuento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plaquetario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bajo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Consumo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de alcohol elevado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Alta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carga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viral (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portador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VHB)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Elevación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AFP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Presencia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nódulos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regeneración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Presencia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células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displásicas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la biopsia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Regeneración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irregular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6396038"/>
            <a:ext cx="4572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0" dirty="0">
                <a:latin typeface="+mn-lt"/>
              </a:rPr>
              <a:t>1. </a:t>
            </a:r>
            <a:r>
              <a:rPr lang="en-GB" b="0" dirty="0" err="1">
                <a:latin typeface="+mn-lt"/>
              </a:rPr>
              <a:t>Kudo</a:t>
            </a:r>
            <a:r>
              <a:rPr lang="en-GB" b="0" dirty="0">
                <a:latin typeface="+mn-lt"/>
              </a:rPr>
              <a:t> M, et al. Dig Dis. 2011;29:339-64.</a:t>
            </a:r>
          </a:p>
          <a:p>
            <a:pPr algn="r">
              <a:defRPr/>
            </a:pPr>
            <a:r>
              <a:rPr lang="en-GB" b="0" dirty="0">
                <a:latin typeface="+mn-lt"/>
              </a:rPr>
              <a:t>2. </a:t>
            </a:r>
            <a:r>
              <a:rPr lang="en-GB" b="0" dirty="0" err="1">
                <a:latin typeface="+mn-lt"/>
              </a:rPr>
              <a:t>Bruix</a:t>
            </a:r>
            <a:r>
              <a:rPr lang="en-GB" b="0" dirty="0">
                <a:latin typeface="+mn-lt"/>
              </a:rPr>
              <a:t> J, Sherman M. </a:t>
            </a:r>
            <a:r>
              <a:rPr lang="en-GB" b="0" dirty="0" err="1">
                <a:latin typeface="+mn-lt"/>
              </a:rPr>
              <a:t>Hepatology</a:t>
            </a:r>
            <a:r>
              <a:rPr lang="en-GB" b="0" dirty="0">
                <a:latin typeface="+mn-lt"/>
              </a:rPr>
              <a:t>. 2011;53:1020-2.</a:t>
            </a:r>
          </a:p>
        </p:txBody>
      </p:sp>
    </p:spTree>
    <p:extLst>
      <p:ext uri="{BB962C8B-B14F-4D97-AF65-F5344CB8AC3E}">
        <p14:creationId xmlns:p14="http://schemas.microsoft.com/office/powerpoint/2010/main" val="1660578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381000" y="292100"/>
            <a:ext cx="8367713" cy="1041400"/>
          </a:xfrm>
        </p:spPr>
        <p:txBody>
          <a:bodyPr>
            <a:normAutofit fontScale="90000"/>
          </a:bodyPr>
          <a:lstStyle/>
          <a:p>
            <a:r>
              <a:rPr lang="en-US" altLang="es-ES" dirty="0" err="1" smtClean="0"/>
              <a:t>Incidencia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acumulada</a:t>
            </a:r>
            <a:r>
              <a:rPr lang="en-US" altLang="es-ES" dirty="0" smtClean="0"/>
              <a:t> a </a:t>
            </a:r>
            <a:r>
              <a:rPr lang="en-US" altLang="es-ES" dirty="0" err="1" smtClean="0"/>
              <a:t>los</a:t>
            </a:r>
            <a:r>
              <a:rPr lang="en-US" altLang="es-ES" dirty="0" smtClean="0"/>
              <a:t> 5 </a:t>
            </a:r>
            <a:r>
              <a:rPr lang="en-US" altLang="es-ES" dirty="0" err="1" smtClean="0"/>
              <a:t>años</a:t>
            </a:r>
            <a:r>
              <a:rPr lang="en-US" altLang="es-ES" dirty="0" smtClean="0"/>
              <a:t> de HCC </a:t>
            </a:r>
            <a:r>
              <a:rPr lang="en-US" altLang="es-ES" dirty="0" err="1" smtClean="0"/>
              <a:t>en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pacientes</a:t>
            </a:r>
            <a:r>
              <a:rPr lang="en-US" altLang="es-ES" dirty="0" smtClean="0"/>
              <a:t> con </a:t>
            </a:r>
            <a:r>
              <a:rPr lang="en-US" altLang="es-ES" dirty="0" err="1" smtClean="0"/>
              <a:t>cirrosis</a:t>
            </a:r>
            <a:endParaRPr lang="en-US" altLang="es-ES" dirty="0" smtClean="0"/>
          </a:p>
        </p:txBody>
      </p:sp>
      <p:graphicFrame>
        <p:nvGraphicFramePr>
          <p:cNvPr id="757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15991"/>
              </p:ext>
            </p:extLst>
          </p:nvPr>
        </p:nvGraphicFramePr>
        <p:xfrm>
          <a:off x="887413" y="1628800"/>
          <a:ext cx="7170737" cy="4600887"/>
        </p:xfrm>
        <a:graphic>
          <a:graphicData uri="http://schemas.openxmlformats.org/drawingml/2006/table">
            <a:tbl>
              <a:tblPr/>
              <a:tblGrid>
                <a:gridCol w="4579937"/>
                <a:gridCol w="2590800"/>
              </a:tblGrid>
              <a:tr h="700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Etiología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cirrosis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Incidencia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acumulada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5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años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HCC</a:t>
                      </a: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Hepatitis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virus C 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Japón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Europa y EE.UU.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Hepatitis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virus B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Taiwan y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Singapur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Europa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Hematocromatosis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hereditaria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21%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</a:rPr>
                        <a:t>Cirrosis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</a:rPr>
                        <a:t>alcohólica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†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3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</a:rPr>
                        <a:t>Cirrosis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</a:rPr>
                        <a:t>biliar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</a:rPr>
                        <a:t>primaria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†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220072" y="6443275"/>
            <a:ext cx="3570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nl-NL" sz="1200" b="0" dirty="0">
                <a:latin typeface="+mn-lt"/>
              </a:rPr>
              <a:t>Fattovich G, et al. Gastroenterology. 2004;127:S35-50.</a:t>
            </a:r>
          </a:p>
        </p:txBody>
      </p:sp>
    </p:spTree>
    <p:extLst>
      <p:ext uri="{BB962C8B-B14F-4D97-AF65-F5344CB8AC3E}">
        <p14:creationId xmlns:p14="http://schemas.microsoft.com/office/powerpoint/2010/main" val="36856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-27384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it-IT" altLang="es-ES" dirty="0" smtClean="0"/>
              <a:t>Medidas para la prevención del HCC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8311326"/>
              </p:ext>
            </p:extLst>
          </p:nvPr>
        </p:nvGraphicFramePr>
        <p:xfrm>
          <a:off x="539552" y="1196752"/>
          <a:ext cx="8229600" cy="5037036"/>
        </p:xfrm>
        <a:graphic>
          <a:graphicData uri="http://schemas.openxmlformats.org/drawingml/2006/table">
            <a:tbl>
              <a:tblPr/>
              <a:tblGrid>
                <a:gridCol w="3203575"/>
                <a:gridCol w="5026025"/>
              </a:tblGrid>
              <a:tr h="1678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Prevención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primaria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107986" marB="1079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Intervención en individuos relativamente sanos para evitar el desarrollo de cáncer y disminuir su riesgo de padecer cáncer</a:t>
                      </a:r>
                    </a:p>
                  </a:txBody>
                  <a:tcPr marL="81280" marR="81280" marT="107986" marB="10798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8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Prevención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secundaria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107986" marB="107986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Intervención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pacientes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para la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detección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precoz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antes de que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aparezcan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síntomas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un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cáncer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subclínico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(screening/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seguimiento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107986" marB="10798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Prevención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terciaria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107986" marB="107986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sintomático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y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otras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medidas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rehabilitación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tratamiento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pacientes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con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cáncer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107986" marB="10798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7" name="CasellaDiTesto 5"/>
          <p:cNvSpPr txBox="1">
            <a:spLocks noChangeArrowheads="1"/>
          </p:cNvSpPr>
          <p:nvPr/>
        </p:nvSpPr>
        <p:spPr bwMode="auto">
          <a:xfrm>
            <a:off x="5427663" y="6581775"/>
            <a:ext cx="3716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/>
            <a:r>
              <a:rPr lang="it-IT" altLang="es-ES" b="0">
                <a:latin typeface="Arial" charset="0"/>
              </a:rPr>
              <a:t>Lippman S, Levin B. J Clin Oncol. 2004;22:3848-51.</a:t>
            </a:r>
          </a:p>
        </p:txBody>
      </p:sp>
    </p:spTree>
    <p:extLst>
      <p:ext uri="{BB962C8B-B14F-4D97-AF65-F5344CB8AC3E}">
        <p14:creationId xmlns:p14="http://schemas.microsoft.com/office/powerpoint/2010/main" val="41931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2575"/>
            <a:ext cx="8367713" cy="1041400"/>
          </a:xfrm>
        </p:spPr>
        <p:txBody>
          <a:bodyPr>
            <a:normAutofit fontScale="90000"/>
          </a:bodyPr>
          <a:lstStyle/>
          <a:p>
            <a:r>
              <a:rPr lang="en-US" altLang="es-ES" dirty="0" err="1" smtClean="0"/>
              <a:t>Manejo</a:t>
            </a:r>
            <a:r>
              <a:rPr lang="en-US" altLang="es-ES" dirty="0" smtClean="0"/>
              <a:t> del VHB para </a:t>
            </a:r>
            <a:r>
              <a:rPr lang="en-US" altLang="es-ES" dirty="0" err="1" smtClean="0"/>
              <a:t>prevenir</a:t>
            </a:r>
            <a:r>
              <a:rPr lang="en-US" altLang="es-ES" dirty="0" smtClean="0"/>
              <a:t> la </a:t>
            </a:r>
            <a:r>
              <a:rPr lang="en-US" altLang="es-ES" dirty="0" err="1" smtClean="0"/>
              <a:t>recurrencia</a:t>
            </a:r>
            <a:r>
              <a:rPr lang="en-US" altLang="es-ES" dirty="0" smtClean="0"/>
              <a:t> de HCC: </a:t>
            </a:r>
            <a:r>
              <a:rPr lang="en-US" altLang="es-ES" dirty="0" err="1" smtClean="0"/>
              <a:t>lamivudina</a:t>
            </a:r>
            <a:endParaRPr lang="en-US" altLang="es-ES" dirty="0" smtClean="0"/>
          </a:p>
        </p:txBody>
      </p:sp>
      <p:sp>
        <p:nvSpPr>
          <p:cNvPr id="30723" name="Content Placeholder 9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/>
          <a:lstStyle/>
          <a:p>
            <a:r>
              <a:rPr lang="en-GB" altLang="es-ES" dirty="0" err="1" smtClean="0"/>
              <a:t>Estudios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pequeños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han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demostrado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beneficios</a:t>
            </a:r>
            <a:r>
              <a:rPr lang="en-GB" altLang="es-ES" dirty="0" smtClean="0"/>
              <a:t> del </a:t>
            </a:r>
            <a:r>
              <a:rPr lang="en-GB" altLang="es-ES" dirty="0" err="1" smtClean="0"/>
              <a:t>tratamiento</a:t>
            </a:r>
            <a:r>
              <a:rPr lang="en-GB" altLang="es-ES" dirty="0" smtClean="0"/>
              <a:t> antiviral para </a:t>
            </a:r>
            <a:r>
              <a:rPr lang="en-GB" altLang="es-ES" dirty="0" err="1" smtClean="0"/>
              <a:t>prevenir</a:t>
            </a:r>
            <a:r>
              <a:rPr lang="en-GB" altLang="es-ES" dirty="0" smtClean="0"/>
              <a:t> la </a:t>
            </a:r>
            <a:r>
              <a:rPr lang="en-GB" altLang="es-ES" dirty="0" err="1" smtClean="0"/>
              <a:t>recurrencia</a:t>
            </a:r>
            <a:r>
              <a:rPr lang="en-GB" altLang="es-ES" dirty="0" smtClean="0"/>
              <a:t> de HCC </a:t>
            </a:r>
            <a:r>
              <a:rPr lang="en-GB" altLang="es-ES" dirty="0" err="1" smtClean="0"/>
              <a:t>tras</a:t>
            </a:r>
            <a:r>
              <a:rPr lang="en-GB" altLang="es-ES" dirty="0" smtClean="0"/>
              <a:t> un </a:t>
            </a:r>
            <a:r>
              <a:rPr lang="en-GB" altLang="es-ES" dirty="0" err="1" smtClean="0"/>
              <a:t>tratamiento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inicial</a:t>
            </a:r>
            <a:r>
              <a:rPr lang="en-GB" altLang="es-ES" dirty="0" smtClean="0"/>
              <a:t>. 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50825" y="3211513"/>
            <a:ext cx="820896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just">
              <a:lnSpc>
                <a:spcPct val="0"/>
              </a:lnSpc>
              <a:buFont typeface="Arial" charset="0"/>
              <a:buNone/>
            </a:pPr>
            <a:endParaRPr lang="en-US" altLang="es-ES" sz="2000" u="sng">
              <a:solidFill>
                <a:schemeClr val="bg1"/>
              </a:solidFill>
              <a:latin typeface="Arial" charset="0"/>
            </a:endParaRPr>
          </a:p>
          <a:p>
            <a:pPr lvl="3" algn="just"/>
            <a:r>
              <a:rPr lang="en-US" altLang="es-ES" sz="2000">
                <a:solidFill>
                  <a:schemeClr val="bg1"/>
                </a:solidFill>
                <a:latin typeface="Arial" charset="0"/>
              </a:rPr>
              <a:t>	</a:t>
            </a:r>
          </a:p>
        </p:txBody>
      </p:sp>
      <p:sp>
        <p:nvSpPr>
          <p:cNvPr id="30725" name="TextBox 13"/>
          <p:cNvSpPr txBox="1">
            <a:spLocks noChangeArrowheads="1"/>
          </p:cNvSpPr>
          <p:nvPr/>
        </p:nvSpPr>
        <p:spPr bwMode="auto">
          <a:xfrm>
            <a:off x="4967288" y="6396038"/>
            <a:ext cx="417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/>
            <a:r>
              <a:rPr lang="en-GB" altLang="es-ES" b="0">
                <a:latin typeface="Arial" charset="0"/>
              </a:rPr>
              <a:t>Koda M, et al. Intern Med. 2009;48:11-7.</a:t>
            </a:r>
          </a:p>
          <a:p>
            <a:pPr algn="r"/>
            <a:r>
              <a:rPr lang="en-GB" altLang="es-ES" b="0">
                <a:latin typeface="Arial" charset="0"/>
              </a:rPr>
              <a:t>Kubo S, et al. Hepatol Res. 2007;37:94-100.</a:t>
            </a:r>
            <a:endParaRPr lang="en-US" altLang="es-ES" b="0">
              <a:latin typeface="Arial" charset="0"/>
            </a:endParaRPr>
          </a:p>
        </p:txBody>
      </p:sp>
      <p:grpSp>
        <p:nvGrpSpPr>
          <p:cNvPr id="30726" name="Group 17"/>
          <p:cNvGrpSpPr>
            <a:grpSpLocks/>
          </p:cNvGrpSpPr>
          <p:nvPr/>
        </p:nvGrpSpPr>
        <p:grpSpPr bwMode="auto">
          <a:xfrm>
            <a:off x="4799013" y="2305050"/>
            <a:ext cx="3959225" cy="3608388"/>
            <a:chOff x="4799013" y="2305050"/>
            <a:chExt cx="3959225" cy="3608388"/>
          </a:xfrm>
        </p:grpSpPr>
        <p:grpSp>
          <p:nvGrpSpPr>
            <p:cNvPr id="30731" name="Group 17"/>
            <p:cNvGrpSpPr>
              <a:grpSpLocks/>
            </p:cNvGrpSpPr>
            <p:nvPr/>
          </p:nvGrpSpPr>
          <p:grpSpPr bwMode="auto">
            <a:xfrm>
              <a:off x="4799013" y="2305050"/>
              <a:ext cx="3959225" cy="3608388"/>
              <a:chOff x="295" y="1434"/>
              <a:chExt cx="2154" cy="1458"/>
            </a:xfrm>
          </p:grpSpPr>
          <p:pic>
            <p:nvPicPr>
              <p:cNvPr id="3073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1434"/>
                <a:ext cx="2154" cy="1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5" name="Text Box 11"/>
              <p:cNvSpPr txBox="1">
                <a:spLocks noChangeArrowheads="1"/>
              </p:cNvSpPr>
              <p:nvPr/>
            </p:nvSpPr>
            <p:spPr bwMode="auto">
              <a:xfrm>
                <a:off x="1654" y="1574"/>
                <a:ext cx="64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r>
                  <a:rPr lang="it-IT" altLang="es-ES"/>
                  <a:t>Treated (14)</a:t>
                </a:r>
              </a:p>
            </p:txBody>
          </p:sp>
          <p:sp>
            <p:nvSpPr>
              <p:cNvPr id="30736" name="Text Box 12"/>
              <p:cNvSpPr txBox="1">
                <a:spLocks noChangeArrowheads="1"/>
              </p:cNvSpPr>
              <p:nvPr/>
            </p:nvSpPr>
            <p:spPr bwMode="auto">
              <a:xfrm>
                <a:off x="1548" y="2305"/>
                <a:ext cx="73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r>
                  <a:rPr lang="it-IT" altLang="es-ES"/>
                  <a:t>Untreated (10)</a:t>
                </a:r>
              </a:p>
            </p:txBody>
          </p:sp>
        </p:grpSp>
        <p:sp>
          <p:nvSpPr>
            <p:cNvPr id="30732" name="TextBox 12"/>
            <p:cNvSpPr txBox="1">
              <a:spLocks noChangeArrowheads="1"/>
            </p:cNvSpPr>
            <p:nvPr/>
          </p:nvSpPr>
          <p:spPr bwMode="auto">
            <a:xfrm>
              <a:off x="6692552" y="2603909"/>
              <a:ext cx="17672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/>
              <a:r>
                <a:rPr lang="en-GB" altLang="es-ES">
                  <a:solidFill>
                    <a:srgbClr val="3B3B3B"/>
                  </a:solidFill>
                  <a:latin typeface="Arial Narrow" pitchFamily="34" charset="0"/>
                </a:rPr>
                <a:t>Lamivudine group n = 14</a:t>
              </a:r>
            </a:p>
          </p:txBody>
        </p:sp>
        <p:sp>
          <p:nvSpPr>
            <p:cNvPr id="30733" name="TextBox 13"/>
            <p:cNvSpPr txBox="1">
              <a:spLocks noChangeArrowheads="1"/>
            </p:cNvSpPr>
            <p:nvPr/>
          </p:nvSpPr>
          <p:spPr bwMode="auto">
            <a:xfrm>
              <a:off x="6582589" y="4473335"/>
              <a:ext cx="14287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/>
              <a:r>
                <a:rPr lang="en-GB" altLang="es-ES">
                  <a:solidFill>
                    <a:srgbClr val="3B3B3B"/>
                  </a:solidFill>
                  <a:latin typeface="Arial Narrow" pitchFamily="34" charset="0"/>
                </a:rPr>
                <a:t>Control group n = 10</a:t>
              </a:r>
            </a:p>
          </p:txBody>
        </p:sp>
      </p:grpSp>
      <p:grpSp>
        <p:nvGrpSpPr>
          <p:cNvPr id="30727" name="Group 16"/>
          <p:cNvGrpSpPr>
            <a:grpSpLocks/>
          </p:cNvGrpSpPr>
          <p:nvPr/>
        </p:nvGrpSpPr>
        <p:grpSpPr bwMode="auto">
          <a:xfrm>
            <a:off x="458788" y="2314575"/>
            <a:ext cx="4071937" cy="3609975"/>
            <a:chOff x="458788" y="2314575"/>
            <a:chExt cx="4071937" cy="3609975"/>
          </a:xfrm>
        </p:grpSpPr>
        <p:pic>
          <p:nvPicPr>
            <p:cNvPr id="30728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8" y="2314575"/>
              <a:ext cx="4071937" cy="360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TextBox 14"/>
            <p:cNvSpPr txBox="1">
              <a:spLocks noChangeArrowheads="1"/>
            </p:cNvSpPr>
            <p:nvPr/>
          </p:nvSpPr>
          <p:spPr bwMode="auto">
            <a:xfrm>
              <a:off x="2162176" y="2802691"/>
              <a:ext cx="2200274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/>
              <a:r>
                <a:rPr lang="en-GB" altLang="es-ES">
                  <a:solidFill>
                    <a:srgbClr val="3B3B3B"/>
                  </a:solidFill>
                  <a:latin typeface="Arial Narrow" pitchFamily="34" charset="0"/>
                </a:rPr>
                <a:t>Nucleoside analog group n = 30</a:t>
              </a:r>
            </a:p>
          </p:txBody>
        </p:sp>
        <p:sp>
          <p:nvSpPr>
            <p:cNvPr id="30730" name="TextBox 15"/>
            <p:cNvSpPr txBox="1">
              <a:spLocks noChangeArrowheads="1"/>
            </p:cNvSpPr>
            <p:nvPr/>
          </p:nvSpPr>
          <p:spPr bwMode="auto">
            <a:xfrm>
              <a:off x="2315389" y="3724275"/>
              <a:ext cx="1428750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/>
              <a:r>
                <a:rPr lang="en-GB" altLang="es-ES">
                  <a:solidFill>
                    <a:srgbClr val="3B3B3B"/>
                  </a:solidFill>
                  <a:latin typeface="Arial Narrow" pitchFamily="34" charset="0"/>
                </a:rPr>
                <a:t>Control group n = 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272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82575"/>
            <a:ext cx="8367713" cy="1041400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s-ES" sz="3200" dirty="0" smtClean="0">
                <a:solidFill>
                  <a:srgbClr val="FFFF00"/>
                </a:solidFill>
              </a:rPr>
              <a:t>CONCLUSIONES: Epidemiología, factores de riesgo y prevención del hepatocarcinoma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100000"/>
              </a:lnSpc>
              <a:spcAft>
                <a:spcPts val="1000"/>
              </a:spcAft>
            </a:pPr>
            <a:r>
              <a:rPr lang="en-US" altLang="es-ES" sz="2000" dirty="0" smtClean="0"/>
              <a:t>HCC </a:t>
            </a:r>
            <a:r>
              <a:rPr lang="en-US" altLang="es-ES" sz="2000" dirty="0" err="1" smtClean="0"/>
              <a:t>es</a:t>
            </a:r>
            <a:r>
              <a:rPr lang="en-US" altLang="es-ES" sz="2000" dirty="0" smtClean="0"/>
              <a:t> el </a:t>
            </a:r>
            <a:r>
              <a:rPr lang="en-US" altLang="es-ES" sz="2000" dirty="0" err="1" smtClean="0"/>
              <a:t>sexto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cáncer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más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frecuente</a:t>
            </a:r>
            <a:r>
              <a:rPr lang="en-US" altLang="es-ES" sz="2000" dirty="0" smtClean="0"/>
              <a:t> y el </a:t>
            </a:r>
            <a:r>
              <a:rPr lang="en-US" altLang="es-ES" sz="2000" dirty="0" err="1" smtClean="0"/>
              <a:t>tercero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como</a:t>
            </a:r>
            <a:r>
              <a:rPr lang="en-US" altLang="es-ES" sz="2000" dirty="0" smtClean="0"/>
              <a:t> causa de </a:t>
            </a:r>
            <a:r>
              <a:rPr lang="en-US" altLang="es-ES" sz="2000" dirty="0" err="1" smtClean="0"/>
              <a:t>muerte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por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cáncer</a:t>
            </a:r>
            <a:r>
              <a:rPr lang="en-US" altLang="es-ES" sz="2000" dirty="0" smtClean="0"/>
              <a:t>  </a:t>
            </a:r>
          </a:p>
          <a:p>
            <a:pPr algn="just" eaLnBrk="1" hangingPunct="1">
              <a:lnSpc>
                <a:spcPct val="100000"/>
              </a:lnSpc>
              <a:spcAft>
                <a:spcPts val="1000"/>
              </a:spcAft>
            </a:pPr>
            <a:r>
              <a:rPr lang="en-US" altLang="es-ES" sz="2000" dirty="0" smtClean="0"/>
              <a:t>Las </a:t>
            </a:r>
            <a:r>
              <a:rPr lang="en-US" altLang="es-ES" sz="2000" dirty="0" err="1" smtClean="0"/>
              <a:t>infecciones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por</a:t>
            </a:r>
            <a:r>
              <a:rPr lang="en-US" altLang="es-ES" sz="2000" dirty="0" smtClean="0"/>
              <a:t> VHB y VHC y </a:t>
            </a:r>
            <a:r>
              <a:rPr lang="en-US" altLang="es-ES" sz="2000" dirty="0" err="1" smtClean="0"/>
              <a:t>otras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causas</a:t>
            </a:r>
            <a:r>
              <a:rPr lang="en-US" altLang="es-ES" sz="2000" dirty="0" smtClean="0"/>
              <a:t> de </a:t>
            </a:r>
            <a:r>
              <a:rPr lang="en-US" altLang="es-ES" sz="2000" dirty="0" err="1" smtClean="0"/>
              <a:t>cirrosis</a:t>
            </a:r>
            <a:r>
              <a:rPr lang="en-US" altLang="es-ES" sz="2000" dirty="0" smtClean="0"/>
              <a:t> se </a:t>
            </a:r>
            <a:r>
              <a:rPr lang="en-US" altLang="es-ES" sz="2000" dirty="0" err="1" smtClean="0"/>
              <a:t>asocian</a:t>
            </a:r>
            <a:r>
              <a:rPr lang="en-US" altLang="es-ES" sz="2000" dirty="0" smtClean="0"/>
              <a:t> de </a:t>
            </a:r>
            <a:r>
              <a:rPr lang="en-US" altLang="es-ES" sz="2000" dirty="0" err="1" smtClean="0"/>
              <a:t>manera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muy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estrecha</a:t>
            </a:r>
            <a:r>
              <a:rPr lang="en-US" altLang="es-ES" sz="2000" dirty="0" smtClean="0"/>
              <a:t> con </a:t>
            </a:r>
            <a:r>
              <a:rPr lang="en-US" altLang="es-ES" sz="2000" dirty="0" err="1" smtClean="0"/>
              <a:t>incremento</a:t>
            </a:r>
            <a:r>
              <a:rPr lang="en-US" altLang="es-ES" sz="2000" dirty="0" smtClean="0"/>
              <a:t> del </a:t>
            </a:r>
            <a:r>
              <a:rPr lang="en-US" altLang="es-ES" sz="2000" dirty="0" err="1" smtClean="0"/>
              <a:t>riesgo</a:t>
            </a:r>
            <a:r>
              <a:rPr lang="en-US" altLang="es-ES" sz="2000" dirty="0" smtClean="0"/>
              <a:t> de </a:t>
            </a:r>
            <a:r>
              <a:rPr lang="en-US" altLang="es-ES" sz="2000" dirty="0" err="1" smtClean="0"/>
              <a:t>desarrollar</a:t>
            </a:r>
            <a:r>
              <a:rPr lang="en-US" altLang="es-ES" sz="2000" dirty="0" smtClean="0"/>
              <a:t> un HCC </a:t>
            </a:r>
          </a:p>
          <a:p>
            <a:pPr algn="just" eaLnBrk="1" hangingPunct="1">
              <a:lnSpc>
                <a:spcPct val="100000"/>
              </a:lnSpc>
              <a:spcAft>
                <a:spcPts val="1000"/>
              </a:spcAft>
            </a:pPr>
            <a:r>
              <a:rPr lang="en-US" altLang="es-ES" sz="2000" dirty="0" smtClean="0"/>
              <a:t>La </a:t>
            </a:r>
            <a:r>
              <a:rPr lang="en-US" altLang="es-ES" sz="2000" dirty="0" err="1" smtClean="0"/>
              <a:t>obesidad</a:t>
            </a:r>
            <a:r>
              <a:rPr lang="en-US" altLang="es-ES" sz="2000" dirty="0" smtClean="0"/>
              <a:t>, el </a:t>
            </a:r>
            <a:r>
              <a:rPr lang="en-US" altLang="es-ES" sz="2000" dirty="0" err="1" smtClean="0"/>
              <a:t>síndrome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metabólico</a:t>
            </a:r>
            <a:r>
              <a:rPr lang="en-US" altLang="es-ES" sz="2000" dirty="0" smtClean="0"/>
              <a:t>, diabetes y alcohol </a:t>
            </a:r>
            <a:r>
              <a:rPr lang="en-US" altLang="es-ES" sz="2000" dirty="0" err="1" smtClean="0"/>
              <a:t>también</a:t>
            </a:r>
            <a:r>
              <a:rPr lang="en-US" altLang="es-ES" sz="2000" dirty="0" smtClean="0"/>
              <a:t> se </a:t>
            </a:r>
            <a:r>
              <a:rPr lang="en-US" altLang="es-ES" sz="2000" dirty="0" err="1" smtClean="0"/>
              <a:t>asocian</a:t>
            </a:r>
            <a:r>
              <a:rPr lang="en-US" altLang="es-ES" sz="2000" dirty="0" smtClean="0"/>
              <a:t> a </a:t>
            </a:r>
            <a:r>
              <a:rPr lang="en-US" altLang="es-ES" sz="2000" dirty="0" err="1" smtClean="0"/>
              <a:t>riesgo</a:t>
            </a:r>
            <a:r>
              <a:rPr lang="en-US" altLang="es-ES" sz="2000" dirty="0" smtClean="0"/>
              <a:t> de HCC </a:t>
            </a:r>
          </a:p>
          <a:p>
            <a:pPr algn="just" eaLnBrk="1" hangingPunct="1">
              <a:lnSpc>
                <a:spcPct val="100000"/>
              </a:lnSpc>
              <a:spcAft>
                <a:spcPts val="1000"/>
              </a:spcAft>
            </a:pPr>
            <a:r>
              <a:rPr lang="en-US" altLang="es-ES" sz="2000" dirty="0" err="1" smtClean="0"/>
              <a:t>En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pacientes</a:t>
            </a:r>
            <a:r>
              <a:rPr lang="en-US" altLang="es-ES" sz="2000" dirty="0" smtClean="0"/>
              <a:t> con </a:t>
            </a:r>
            <a:r>
              <a:rPr lang="en-US" altLang="es-ES" sz="2000" dirty="0" err="1" smtClean="0"/>
              <a:t>cirrosis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por</a:t>
            </a:r>
            <a:r>
              <a:rPr lang="en-US" altLang="es-ES" sz="2000" dirty="0" smtClean="0"/>
              <a:t> VHB y VHC, el </a:t>
            </a:r>
            <a:r>
              <a:rPr lang="en-US" altLang="es-ES" sz="2000" dirty="0" err="1" smtClean="0"/>
              <a:t>tratamiento</a:t>
            </a:r>
            <a:r>
              <a:rPr lang="en-US" altLang="es-ES" sz="2000" dirty="0" smtClean="0"/>
              <a:t> de </a:t>
            </a:r>
            <a:r>
              <a:rPr lang="en-US" altLang="es-ES" sz="2000" dirty="0" err="1" smtClean="0"/>
              <a:t>los</a:t>
            </a:r>
            <a:r>
              <a:rPr lang="en-US" altLang="es-ES" sz="2000" dirty="0" smtClean="0"/>
              <a:t> virus reduce el </a:t>
            </a:r>
            <a:r>
              <a:rPr lang="en-US" altLang="es-ES" sz="2000" dirty="0" err="1" smtClean="0"/>
              <a:t>riesgo</a:t>
            </a:r>
            <a:r>
              <a:rPr lang="en-US" altLang="es-ES" sz="2000" dirty="0" smtClean="0"/>
              <a:t> de HCC e </a:t>
            </a:r>
            <a:r>
              <a:rPr lang="en-US" altLang="es-ES" sz="2000" dirty="0" err="1" smtClean="0"/>
              <a:t>incrementa</a:t>
            </a:r>
            <a:r>
              <a:rPr lang="en-US" altLang="es-ES" sz="2000" dirty="0" smtClean="0"/>
              <a:t> la </a:t>
            </a:r>
            <a:r>
              <a:rPr lang="en-US" altLang="es-ES" sz="2000" dirty="0" err="1" smtClean="0"/>
              <a:t>supervivencia</a:t>
            </a:r>
            <a:r>
              <a:rPr lang="en-US" altLang="es-ES" sz="2000" dirty="0" smtClean="0"/>
              <a:t> de </a:t>
            </a:r>
            <a:r>
              <a:rPr lang="en-US" altLang="es-ES" sz="2000" dirty="0" err="1" smtClean="0"/>
              <a:t>los</a:t>
            </a:r>
            <a:r>
              <a:rPr lang="en-US" altLang="es-ES" sz="2000" dirty="0" smtClean="0"/>
              <a:t> </a:t>
            </a:r>
            <a:r>
              <a:rPr lang="en-US" altLang="es-ES" sz="2000" dirty="0" err="1" smtClean="0"/>
              <a:t>pacientes</a:t>
            </a:r>
            <a:endParaRPr lang="en-US" alt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9698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Epidemiología, factores de riesgo y prevención.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Diagnóstico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Estadificación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Tratamiento:</a:t>
            </a:r>
          </a:p>
          <a:p>
            <a:pPr marL="457200" lvl="1" indent="-285750"/>
            <a:r>
              <a:rPr lang="es-ES" dirty="0" smtClean="0"/>
              <a:t>Estadio precoz: </a:t>
            </a:r>
          </a:p>
          <a:p>
            <a:pPr marL="630238" lvl="2" indent="-285750"/>
            <a:r>
              <a:rPr lang="es-ES" dirty="0" smtClean="0"/>
              <a:t>Cirugía y recurrencia tras la resección </a:t>
            </a:r>
          </a:p>
          <a:p>
            <a:pPr marL="630238" lvl="2" indent="-285750"/>
            <a:r>
              <a:rPr lang="es-ES" dirty="0"/>
              <a:t>T</a:t>
            </a:r>
            <a:r>
              <a:rPr lang="es-ES" dirty="0" smtClean="0"/>
              <a:t>rasplante hepático </a:t>
            </a:r>
          </a:p>
          <a:p>
            <a:pPr marL="630238" lvl="2" indent="-285750"/>
            <a:r>
              <a:rPr lang="es-ES" dirty="0" smtClean="0"/>
              <a:t>Radiofrecuencia</a:t>
            </a:r>
          </a:p>
          <a:p>
            <a:pPr marL="457200" lvl="1" indent="-285750"/>
            <a:r>
              <a:rPr lang="es-ES" dirty="0" smtClean="0"/>
              <a:t>Estadio intermedio:</a:t>
            </a:r>
          </a:p>
          <a:p>
            <a:pPr marL="630238" lvl="2" indent="-285750"/>
            <a:r>
              <a:rPr lang="es-ES" dirty="0" err="1" smtClean="0"/>
              <a:t>Quimioembolización</a:t>
            </a:r>
            <a:r>
              <a:rPr lang="es-ES" dirty="0" smtClean="0"/>
              <a:t> </a:t>
            </a:r>
            <a:r>
              <a:rPr lang="es-ES" dirty="0" err="1" smtClean="0"/>
              <a:t>transarterial</a:t>
            </a:r>
            <a:r>
              <a:rPr lang="es-ES" dirty="0" smtClean="0"/>
              <a:t> (TACE)</a:t>
            </a:r>
          </a:p>
          <a:p>
            <a:pPr marL="630238" lvl="2" indent="-285750"/>
            <a:r>
              <a:rPr lang="es-ES" dirty="0" smtClean="0"/>
              <a:t>No candidatos o progresión a TACE</a:t>
            </a:r>
          </a:p>
          <a:p>
            <a:pPr marL="457200" lvl="1" indent="-285750"/>
            <a:r>
              <a:rPr lang="es-ES" dirty="0" smtClean="0"/>
              <a:t>Estadio avanzado</a:t>
            </a:r>
          </a:p>
          <a:p>
            <a:pPr marL="630238" lvl="2" indent="-285750"/>
            <a:r>
              <a:rPr lang="es-ES" dirty="0" smtClean="0"/>
              <a:t>Manejo de efectos adversos de </a:t>
            </a:r>
            <a:r>
              <a:rPr lang="es-ES" dirty="0" err="1" smtClean="0"/>
              <a:t>sorafenib</a:t>
            </a:r>
            <a:endParaRPr lang="es-ES" dirty="0" smtClean="0"/>
          </a:p>
          <a:p>
            <a:pPr marL="457200" lvl="1" indent="-285750"/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28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2253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ja-JP" sz="3200" dirty="0" err="1" smtClean="0">
                <a:ea typeface="ＭＳ Ｐゴシック" charset="-128"/>
              </a:rPr>
              <a:t>Diagnóstico</a:t>
            </a:r>
            <a:r>
              <a:rPr lang="en-GB" altLang="ja-JP" sz="3200" dirty="0" smtClean="0">
                <a:ea typeface="ＭＳ Ｐゴシック" charset="-128"/>
              </a:rPr>
              <a:t> del </a:t>
            </a:r>
            <a:r>
              <a:rPr lang="en-GB" altLang="ja-JP" sz="3200" dirty="0" err="1" smtClean="0">
                <a:ea typeface="ＭＳ Ｐゴシック" charset="-128"/>
              </a:rPr>
              <a:t>hepatocarcinoma</a:t>
            </a:r>
            <a:endParaRPr lang="en-GB" altLang="ja-JP" sz="32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4700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s-ES" dirty="0" err="1" smtClean="0"/>
              <a:t>Patogénesis</a:t>
            </a:r>
            <a:r>
              <a:rPr lang="en-US" altLang="es-ES" dirty="0" smtClean="0"/>
              <a:t> multifactorial del HCC</a:t>
            </a:r>
            <a:r>
              <a:rPr lang="en-US" altLang="es-ES" baseline="30000" dirty="0" smtClean="0"/>
              <a:t>1–4</a:t>
            </a:r>
          </a:p>
        </p:txBody>
      </p:sp>
      <p:sp>
        <p:nvSpPr>
          <p:cNvPr id="3955714" name="Line 2"/>
          <p:cNvSpPr>
            <a:spLocks noChangeShapeType="1"/>
          </p:cNvSpPr>
          <p:nvPr/>
        </p:nvSpPr>
        <p:spPr bwMode="auto">
          <a:xfrm rot="-5400000">
            <a:off x="1383506" y="3229769"/>
            <a:ext cx="492125" cy="668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3955716" name="AutoShape 4"/>
          <p:cNvSpPr>
            <a:spLocks noChangeArrowheads="1"/>
          </p:cNvSpPr>
          <p:nvPr/>
        </p:nvSpPr>
        <p:spPr bwMode="auto">
          <a:xfrm>
            <a:off x="152400" y="2894013"/>
            <a:ext cx="1123950" cy="800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</a:rPr>
              <a:t>Hígado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</a:rPr>
              <a:t>normal</a:t>
            </a:r>
            <a:endParaRPr lang="en-US" sz="2000" b="1" dirty="0">
              <a:solidFill>
                <a:schemeClr val="bg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955717" name="AutoShape 5"/>
          <p:cNvSpPr>
            <a:spLocks noChangeArrowheads="1"/>
          </p:cNvSpPr>
          <p:nvPr/>
        </p:nvSpPr>
        <p:spPr bwMode="auto">
          <a:xfrm>
            <a:off x="2705100" y="2894013"/>
            <a:ext cx="1123950" cy="800100"/>
          </a:xfrm>
          <a:prstGeom prst="roundRect">
            <a:avLst>
              <a:gd name="adj" fmla="val 16667"/>
            </a:avLst>
          </a:prstGeom>
          <a:solidFill>
            <a:srgbClr val="FF8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+mn-ea"/>
              </a:rPr>
              <a:t>Hepatitis</a:t>
            </a:r>
          </a:p>
        </p:txBody>
      </p:sp>
      <p:sp>
        <p:nvSpPr>
          <p:cNvPr id="3955718" name="AutoShape 6"/>
          <p:cNvSpPr>
            <a:spLocks noChangeArrowheads="1"/>
          </p:cNvSpPr>
          <p:nvPr/>
        </p:nvSpPr>
        <p:spPr bwMode="auto">
          <a:xfrm>
            <a:off x="5257800" y="2894013"/>
            <a:ext cx="1276350" cy="8001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+mn-ea"/>
              </a:rPr>
              <a:t>Cirrosis</a:t>
            </a:r>
            <a:endParaRPr lang="en-US" sz="2000" b="1" dirty="0">
              <a:solidFill>
                <a:schemeClr val="bg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955719" name="AutoShape 7"/>
          <p:cNvSpPr>
            <a:spLocks noChangeArrowheads="1"/>
          </p:cNvSpPr>
          <p:nvPr/>
        </p:nvSpPr>
        <p:spPr bwMode="auto">
          <a:xfrm>
            <a:off x="7848600" y="2894013"/>
            <a:ext cx="1123950" cy="8001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+mn-ea"/>
              </a:rPr>
              <a:t>HCC</a:t>
            </a:r>
          </a:p>
        </p:txBody>
      </p:sp>
      <p:sp>
        <p:nvSpPr>
          <p:cNvPr id="3955720" name="Line 8"/>
          <p:cNvSpPr>
            <a:spLocks noChangeShapeType="1"/>
          </p:cNvSpPr>
          <p:nvPr/>
        </p:nvSpPr>
        <p:spPr bwMode="auto">
          <a:xfrm>
            <a:off x="1333500" y="3275013"/>
            <a:ext cx="1343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3955721" name="Line 9"/>
          <p:cNvSpPr>
            <a:spLocks noChangeShapeType="1"/>
          </p:cNvSpPr>
          <p:nvPr/>
        </p:nvSpPr>
        <p:spPr bwMode="auto">
          <a:xfrm>
            <a:off x="3905250" y="3275013"/>
            <a:ext cx="1343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3955722" name="Line 10"/>
          <p:cNvSpPr>
            <a:spLocks noChangeShapeType="1"/>
          </p:cNvSpPr>
          <p:nvPr/>
        </p:nvSpPr>
        <p:spPr bwMode="auto">
          <a:xfrm>
            <a:off x="6591300" y="3275013"/>
            <a:ext cx="1228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3955723" name="Text Box 11"/>
          <p:cNvSpPr txBox="1">
            <a:spLocks noChangeArrowheads="1"/>
          </p:cNvSpPr>
          <p:nvPr/>
        </p:nvSpPr>
        <p:spPr bwMode="auto">
          <a:xfrm>
            <a:off x="3779912" y="2836863"/>
            <a:ext cx="15776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err="1" smtClean="0">
                <a:solidFill>
                  <a:srgbClr val="FFFFFF"/>
                </a:solidFill>
                <a:latin typeface="Arial" pitchFamily="34" charset="0"/>
              </a:rPr>
              <a:t>Muerte</a:t>
            </a: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 pitchFamily="34" charset="0"/>
              </a:rPr>
              <a:t>celular</a:t>
            </a:r>
            <a:endParaRPr lang="en-US" sz="1600" b="1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3955724" name="Text Box 12"/>
          <p:cNvSpPr txBox="1">
            <a:spLocks noChangeArrowheads="1"/>
          </p:cNvSpPr>
          <p:nvPr/>
        </p:nvSpPr>
        <p:spPr bwMode="auto">
          <a:xfrm>
            <a:off x="3810000" y="3389313"/>
            <a:ext cx="15392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err="1" smtClean="0">
                <a:solidFill>
                  <a:srgbClr val="FFFFFF"/>
                </a:solidFill>
                <a:latin typeface="Arial" pitchFamily="34" charset="0"/>
                <a:ea typeface="+mn-ea"/>
              </a:rPr>
              <a:t>Regeneración</a:t>
            </a:r>
            <a:endParaRPr lang="en-US" sz="1600" b="1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3955725" name="Line 13"/>
          <p:cNvSpPr>
            <a:spLocks noChangeShapeType="1"/>
          </p:cNvSpPr>
          <p:nvPr/>
        </p:nvSpPr>
        <p:spPr bwMode="auto">
          <a:xfrm>
            <a:off x="3314700" y="2000250"/>
            <a:ext cx="50292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3955726" name="Text Box 14"/>
          <p:cNvSpPr txBox="1">
            <a:spLocks noChangeArrowheads="1"/>
          </p:cNvSpPr>
          <p:nvPr/>
        </p:nvSpPr>
        <p:spPr bwMode="auto">
          <a:xfrm>
            <a:off x="3200400" y="1676400"/>
            <a:ext cx="2991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H</a:t>
            </a: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epatitis </a:t>
            </a:r>
            <a:r>
              <a:rPr lang="en-US" sz="1600" b="1" dirty="0" err="1" smtClean="0">
                <a:solidFill>
                  <a:srgbClr val="FFFFFF"/>
                </a:solidFill>
                <a:latin typeface="Arial" pitchFamily="34" charset="0"/>
                <a:ea typeface="+mn-ea"/>
              </a:rPr>
              <a:t>crónica</a:t>
            </a: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/</a:t>
            </a:r>
            <a:r>
              <a:rPr lang="en-US" sz="1600" b="1" dirty="0" err="1" smtClean="0">
                <a:solidFill>
                  <a:srgbClr val="FFFFFF"/>
                </a:solidFill>
                <a:latin typeface="Arial" pitchFamily="34" charset="0"/>
                <a:ea typeface="+mn-ea"/>
              </a:rPr>
              <a:t>persistente</a:t>
            </a:r>
            <a:endParaRPr lang="en-US" sz="1600" b="1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3955727" name="Line 15"/>
          <p:cNvSpPr>
            <a:spLocks noChangeShapeType="1"/>
          </p:cNvSpPr>
          <p:nvPr/>
        </p:nvSpPr>
        <p:spPr bwMode="auto">
          <a:xfrm>
            <a:off x="5257800" y="2362200"/>
            <a:ext cx="30861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3955728" name="Text Box 16"/>
          <p:cNvSpPr txBox="1">
            <a:spLocks noChangeArrowheads="1"/>
          </p:cNvSpPr>
          <p:nvPr/>
        </p:nvSpPr>
        <p:spPr bwMode="auto">
          <a:xfrm>
            <a:off x="5141913" y="2057400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+mn-ea"/>
              </a:rPr>
              <a:t>Fibrosis</a:t>
            </a:r>
          </a:p>
        </p:txBody>
      </p:sp>
      <p:sp>
        <p:nvSpPr>
          <p:cNvPr id="3955729" name="AutoShape 17"/>
          <p:cNvSpPr>
            <a:spLocks noChangeArrowheads="1"/>
          </p:cNvSpPr>
          <p:nvPr/>
        </p:nvSpPr>
        <p:spPr bwMode="auto">
          <a:xfrm>
            <a:off x="152400" y="3886200"/>
            <a:ext cx="2047875" cy="1371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VHB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VHC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 Alcohol</a:t>
            </a:r>
          </a:p>
          <a:p>
            <a:pPr>
              <a:buFontTx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</a:rPr>
              <a:t>Enfemedades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</a:rPr>
              <a:t>Metabólicas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: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  <a:p>
            <a:pPr marL="114300" lvl="1"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-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</a:rPr>
              <a:t>Esteatohepatitis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  <a:p>
            <a:pPr marL="114300" lvl="1"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-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</a:rPr>
              <a:t>Hemocromatosis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138" name="Text Box 12"/>
          <p:cNvSpPr txBox="1">
            <a:spLocks noChangeArrowheads="1"/>
          </p:cNvSpPr>
          <p:nvPr/>
        </p:nvSpPr>
        <p:spPr bwMode="auto">
          <a:xfrm>
            <a:off x="3816350" y="5870575"/>
            <a:ext cx="53276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 anchor="b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>
              <a:lnSpc>
                <a:spcPct val="97000"/>
              </a:lnSpc>
              <a:buClr>
                <a:srgbClr val="000000"/>
              </a:buClr>
              <a:buSzPct val="100000"/>
            </a:pPr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1. Adapted from </a:t>
            </a:r>
            <a:r>
              <a:rPr lang="en-US" altLang="ja-JP" sz="1200">
                <a:solidFill>
                  <a:srgbClr val="FFFFFF"/>
                </a:solidFill>
                <a:latin typeface="Arial" charset="0"/>
              </a:rPr>
              <a:t>Rivenbark AG, Coleman WB. </a:t>
            </a:r>
          </a:p>
          <a:p>
            <a:pPr algn="r">
              <a:lnSpc>
                <a:spcPct val="97000"/>
              </a:lnSpc>
              <a:buClr>
                <a:srgbClr val="000000"/>
              </a:buClr>
              <a:buSzPct val="100000"/>
            </a:pPr>
            <a:r>
              <a:rPr lang="en-US" altLang="ja-JP" sz="1200">
                <a:solidFill>
                  <a:srgbClr val="FFFFFF"/>
                </a:solidFill>
                <a:latin typeface="Arial" charset="0"/>
              </a:rPr>
              <a:t>Clin Cancer Res. 2007;13:2309-12.</a:t>
            </a:r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r">
              <a:lnSpc>
                <a:spcPct val="97000"/>
              </a:lnSpc>
              <a:buClr>
                <a:srgbClr val="000000"/>
              </a:buClr>
              <a:buSzPct val="100000"/>
            </a:pPr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2. Thorgeirsson S, Grisham JW. Nat Genet. 2002;31:339-46. </a:t>
            </a:r>
          </a:p>
          <a:p>
            <a:pPr algn="r">
              <a:lnSpc>
                <a:spcPct val="97000"/>
              </a:lnSpc>
              <a:buClr>
                <a:srgbClr val="000000"/>
              </a:buClr>
              <a:buSzPct val="100000"/>
            </a:pPr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3. Wang XW, et al. Toxicology. 2002;181-182:43-7. </a:t>
            </a:r>
            <a:br>
              <a:rPr lang="en-US" altLang="es-ES" sz="1200">
                <a:solidFill>
                  <a:srgbClr val="FFFFFF"/>
                </a:solidFill>
                <a:latin typeface="Arial" charset="0"/>
              </a:rPr>
            </a:br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4. Koike K. Hepatol Res. 2005;33:145-50. </a:t>
            </a:r>
            <a:endParaRPr lang="en-US" altLang="ja-JP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55731" name="AutoShape 19"/>
          <p:cNvSpPr>
            <a:spLocks noChangeArrowheads="1"/>
          </p:cNvSpPr>
          <p:nvPr/>
        </p:nvSpPr>
        <p:spPr bwMode="auto">
          <a:xfrm>
            <a:off x="3352800" y="3810000"/>
            <a:ext cx="4495800" cy="685800"/>
          </a:xfrm>
          <a:prstGeom prst="rightArrow">
            <a:avLst>
              <a:gd name="adj1" fmla="val 50000"/>
              <a:gd name="adj2" fmla="val 116665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+mn-ea"/>
              </a:rPr>
              <a:t>Incremento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+mn-ea"/>
              </a:rPr>
              <a:t> del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+mn-ea"/>
              </a:rPr>
              <a:t>riesgo</a:t>
            </a:r>
            <a:endParaRPr lang="en-US" sz="2000" b="1" dirty="0">
              <a:solidFill>
                <a:schemeClr val="bg1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44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LECULAR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5654675"/>
            <a:ext cx="6207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276475"/>
            <a:ext cx="11271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100" name="Picture 4" descr="MOLECULAR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582738"/>
            <a:ext cx="2733675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3350" y="2263775"/>
            <a:ext cx="1300677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131763" indent="-13176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Aft>
                <a:spcPct val="25000"/>
              </a:spcAft>
              <a:buFontTx/>
              <a:buChar char="•"/>
            </a:pPr>
            <a:r>
              <a:rPr lang="en-US" altLang="es-ES" sz="1200" b="1" dirty="0" smtClean="0">
                <a:solidFill>
                  <a:srgbClr val="000000"/>
                </a:solidFill>
                <a:cs typeface="Arial" charset="0"/>
              </a:rPr>
              <a:t>VHB</a:t>
            </a:r>
            <a:endParaRPr lang="en-US" altLang="es-ES" sz="1200" b="1" dirty="0">
              <a:solidFill>
                <a:srgbClr val="000000"/>
              </a:solidFill>
              <a:cs typeface="Arial" charset="0"/>
            </a:endParaRP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altLang="es-ES" sz="1200" b="1" dirty="0" smtClean="0">
                <a:solidFill>
                  <a:srgbClr val="000000"/>
                </a:solidFill>
                <a:cs typeface="Arial" charset="0"/>
              </a:rPr>
              <a:t>VHC</a:t>
            </a:r>
            <a:endParaRPr lang="en-US" altLang="es-ES" sz="1200" b="1" dirty="0">
              <a:solidFill>
                <a:srgbClr val="000000"/>
              </a:solidFill>
              <a:cs typeface="Arial" charset="0"/>
            </a:endParaRP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altLang="es-ES" sz="1200" b="1" dirty="0">
                <a:solidFill>
                  <a:srgbClr val="000000"/>
                </a:solidFill>
                <a:cs typeface="Arial" charset="0"/>
              </a:rPr>
              <a:t>Alcohol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altLang="es-ES" sz="1200" b="1" dirty="0" err="1" smtClean="0">
                <a:solidFill>
                  <a:srgbClr val="000000"/>
                </a:solidFill>
                <a:cs typeface="Arial" charset="0"/>
              </a:rPr>
              <a:t>Aflatoxina</a:t>
            </a:r>
            <a:r>
              <a:rPr lang="en-US" altLang="es-ES" sz="12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s-ES" sz="1200" b="1" dirty="0">
                <a:solidFill>
                  <a:srgbClr val="000000"/>
                </a:solidFill>
                <a:cs typeface="Arial" charset="0"/>
              </a:rPr>
              <a:t>B1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34557" y="2398713"/>
            <a:ext cx="569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Daño</a:t>
            </a:r>
            <a:endParaRPr lang="en-US" altLang="es-E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341438" y="2730500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391025" y="2036763"/>
            <a:ext cx="1364476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Secuestro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de la </a:t>
            </a:r>
          </a:p>
          <a:p>
            <a:pPr>
              <a:spcBef>
                <a:spcPct val="50000"/>
              </a:spcBef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Proliferación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de </a:t>
            </a: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hepatocitos</a:t>
            </a:r>
            <a:r>
              <a:rPr lang="en-US" altLang="es-ES" sz="12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en-US" altLang="es-ES" sz="1200" b="1" dirty="0">
                <a:solidFill>
                  <a:srgbClr val="FFFFFF"/>
                </a:solidFill>
                <a:cs typeface="Arial" charset="0"/>
              </a:rPr>
            </a:br>
            <a:r>
              <a:rPr lang="en-US" altLang="es-ES" sz="12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en-US" altLang="es-ES" sz="1200" b="1" dirty="0">
                <a:solidFill>
                  <a:srgbClr val="FFFFFF"/>
                </a:solidFill>
                <a:cs typeface="Arial" charset="0"/>
              </a:rPr>
            </a:b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Activación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Stellate </a:t>
            </a:r>
            <a:r>
              <a:rPr lang="en-US" altLang="es-ES" sz="1200" b="1" dirty="0">
                <a:solidFill>
                  <a:srgbClr val="FFFFFF"/>
                </a:solidFill>
                <a:cs typeface="Arial" charset="0"/>
              </a:rPr>
              <a:t>cell</a:t>
            </a:r>
            <a:br>
              <a:rPr lang="en-US" altLang="es-ES" sz="1200" b="1" dirty="0">
                <a:solidFill>
                  <a:srgbClr val="FFFFFF"/>
                </a:solidFill>
                <a:cs typeface="Arial" charset="0"/>
              </a:rPr>
            </a:br>
            <a:endParaRPr lang="en-US" altLang="es-E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484688" y="2837945"/>
            <a:ext cx="920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346256" y="1470025"/>
            <a:ext cx="3403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1800" b="1" dirty="0" err="1" smtClean="0">
                <a:solidFill>
                  <a:srgbClr val="FFFFFF"/>
                </a:solidFill>
                <a:cs typeface="Arial" charset="0"/>
              </a:rPr>
              <a:t>Enfermedad</a:t>
            </a:r>
            <a:r>
              <a:rPr lang="en-US" altLang="es-ES" sz="18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s-ES" sz="1800" b="1" dirty="0" err="1" smtClean="0">
                <a:solidFill>
                  <a:srgbClr val="FFFFFF"/>
                </a:solidFill>
                <a:cs typeface="Arial" charset="0"/>
              </a:rPr>
              <a:t>hepática</a:t>
            </a:r>
            <a:r>
              <a:rPr lang="en-US" altLang="es-ES" sz="18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s-ES" sz="1800" b="1" dirty="0" err="1" smtClean="0">
                <a:solidFill>
                  <a:srgbClr val="FFFFFF"/>
                </a:solidFill>
                <a:cs typeface="Arial" charset="0"/>
              </a:rPr>
              <a:t>crónica</a:t>
            </a:r>
            <a:endParaRPr lang="en-US" altLang="es-ES" sz="1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615202" y="1470025"/>
            <a:ext cx="2056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1800" b="1" dirty="0" err="1" smtClean="0">
                <a:solidFill>
                  <a:srgbClr val="FFFFFF"/>
                </a:solidFill>
                <a:cs typeface="Arial" charset="0"/>
              </a:rPr>
              <a:t>Cirrosis</a:t>
            </a:r>
            <a:r>
              <a:rPr lang="en-US" altLang="es-ES" sz="18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s-ES" sz="1800" b="1" dirty="0" err="1" smtClean="0">
                <a:solidFill>
                  <a:srgbClr val="FFFFFF"/>
                </a:solidFill>
                <a:cs typeface="Arial" charset="0"/>
              </a:rPr>
              <a:t>hepática</a:t>
            </a:r>
            <a:endParaRPr lang="en-US" altLang="es-ES" sz="1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570663" y="3727450"/>
            <a:ext cx="1606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Nódulos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hepáticos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anormales</a:t>
            </a:r>
            <a:endParaRPr lang="en-US" altLang="es-E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988175" y="3305175"/>
            <a:ext cx="1398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Fibrosis </a:t>
            </a: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extensa</a:t>
            </a:r>
            <a:r>
              <a:rPr lang="en-US" altLang="es-ES" sz="12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en-US" altLang="es-ES" sz="1200" b="1" dirty="0">
                <a:solidFill>
                  <a:srgbClr val="FFFFFF"/>
                </a:solidFill>
                <a:cs typeface="Arial" charset="0"/>
              </a:rPr>
            </a:br>
            <a:r>
              <a:rPr lang="en-US" altLang="es-ES" sz="12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colágeno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altLang="es-E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6153150" y="5224463"/>
            <a:ext cx="1084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037263" y="4518315"/>
            <a:ext cx="17059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Inestabilidad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Genómica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moderada</a:t>
            </a:r>
            <a:endParaRPr lang="en-US" altLang="es-E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3546475" y="5224463"/>
            <a:ext cx="1260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504334" y="4423569"/>
            <a:ext cx="1739900" cy="192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17475" indent="-1174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  <a:buFontTx/>
              <a:buChar char="•"/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Marcada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Inestabilidad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genómica</a:t>
            </a:r>
            <a:endParaRPr lang="en-US" altLang="es-ES" sz="1200" b="1" dirty="0" smtClean="0">
              <a:solidFill>
                <a:srgbClr val="FFFFFF"/>
              </a:solidFill>
              <a:cs typeface="Arial" charset="0"/>
            </a:endParaRPr>
          </a:p>
          <a:p>
            <a:pPr>
              <a:spcAft>
                <a:spcPts val="600"/>
              </a:spcAft>
              <a:buFontTx/>
              <a:buChar char="•"/>
            </a:pPr>
            <a:endParaRPr lang="en-US" altLang="es-ES" sz="1200" b="1" dirty="0">
              <a:solidFill>
                <a:srgbClr val="FFFFFF"/>
              </a:solidFill>
              <a:cs typeface="Arial" charset="0"/>
            </a:endParaRPr>
          </a:p>
          <a:p>
            <a:pPr>
              <a:spcAft>
                <a:spcPct val="10000"/>
              </a:spcAft>
              <a:buFontTx/>
              <a:buChar char="•"/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Pérdida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de p53</a:t>
            </a:r>
            <a:r>
              <a:rPr lang="en-US" altLang="es-ES" sz="1200" b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otros</a:t>
            </a:r>
            <a:endParaRPr lang="en-US" altLang="es-ES" sz="1200" b="1" dirty="0">
              <a:solidFill>
                <a:srgbClr val="FFFFFF"/>
              </a:solidFill>
              <a:cs typeface="Arial" charset="0"/>
            </a:endParaRPr>
          </a:p>
          <a:p>
            <a:pPr>
              <a:spcAft>
                <a:spcPct val="10000"/>
              </a:spcAft>
              <a:buFontTx/>
              <a:buChar char="•"/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Pérdida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de NORE1A</a:t>
            </a:r>
            <a:r>
              <a:rPr lang="en-US" altLang="es-ES" sz="1200" b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en-US" altLang="es-ES" sz="1200" b="1" dirty="0" err="1">
                <a:solidFill>
                  <a:srgbClr val="FFFFFF"/>
                </a:solidFill>
                <a:cs typeface="Arial" charset="0"/>
              </a:rPr>
              <a:t>Rb</a:t>
            </a:r>
            <a:r>
              <a:rPr lang="en-US" altLang="es-ES" sz="1200" b="1" dirty="0">
                <a:solidFill>
                  <a:srgbClr val="FFFFFF"/>
                </a:solidFill>
                <a:cs typeface="Arial" charset="0"/>
              </a:rPr>
              <a:t>, p16, p21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2117725" y="5648325"/>
            <a:ext cx="1184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Carcinoma </a:t>
            </a:r>
          </a:p>
          <a:p>
            <a:pPr>
              <a:spcBef>
                <a:spcPct val="50000"/>
              </a:spcBef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hepatocelular</a:t>
            </a:r>
            <a:endParaRPr lang="en-US" altLang="es-E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5094288" y="5584825"/>
            <a:ext cx="16834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Nódulos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displásicos</a:t>
            </a:r>
            <a:endParaRPr lang="en-US" altLang="es-E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7477125" y="5578475"/>
            <a:ext cx="1176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Nódulos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hiperplásicos</a:t>
            </a:r>
            <a:endParaRPr lang="en-US" altLang="es-E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244475" y="4533900"/>
            <a:ext cx="14766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Bien </a:t>
            </a: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diferenciado</a:t>
            </a:r>
            <a:endParaRPr lang="en-US" altLang="es-E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25400" y="5275263"/>
            <a:ext cx="2321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Moderadamente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diferenciado</a:t>
            </a:r>
            <a:endParaRPr lang="en-US" altLang="es-E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160338" y="6018213"/>
            <a:ext cx="2031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Pobremente</a:t>
            </a:r>
            <a:r>
              <a:rPr lang="en-US" altLang="es-ES" sz="12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diferenciado</a:t>
            </a:r>
            <a:endParaRPr lang="en-US" altLang="es-E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917575" y="5567363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2666163" y="3292475"/>
            <a:ext cx="11256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1200" b="1" dirty="0" err="1" smtClean="0">
                <a:solidFill>
                  <a:srgbClr val="FFFFFF"/>
                </a:solidFill>
                <a:cs typeface="Arial" charset="0"/>
              </a:rPr>
              <a:t>Proliferación</a:t>
            </a:r>
            <a:endParaRPr lang="en-US" altLang="es-E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2152650" y="2655888"/>
            <a:ext cx="825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1200" b="1">
                <a:solidFill>
                  <a:srgbClr val="000000"/>
                </a:solidFill>
                <a:cs typeface="Arial" charset="0"/>
              </a:rPr>
              <a:t>Necrosis</a:t>
            </a:r>
          </a:p>
        </p:txBody>
      </p:sp>
      <p:sp>
        <p:nvSpPr>
          <p:cNvPr id="4123" name="Freeform 27"/>
          <p:cNvSpPr>
            <a:spLocks/>
          </p:cNvSpPr>
          <p:nvPr/>
        </p:nvSpPr>
        <p:spPr bwMode="auto">
          <a:xfrm>
            <a:off x="6853238" y="3087688"/>
            <a:ext cx="163512" cy="360362"/>
          </a:xfrm>
          <a:custGeom>
            <a:avLst/>
            <a:gdLst>
              <a:gd name="T0" fmla="*/ 0 w 106"/>
              <a:gd name="T1" fmla="*/ 0 h 235"/>
              <a:gd name="T2" fmla="*/ 0 w 106"/>
              <a:gd name="T3" fmla="*/ 2147483647 h 235"/>
              <a:gd name="T4" fmla="*/ 2147483647 w 106"/>
              <a:gd name="T5" fmla="*/ 2147483647 h 235"/>
              <a:gd name="T6" fmla="*/ 0 60000 65536"/>
              <a:gd name="T7" fmla="*/ 0 60000 65536"/>
              <a:gd name="T8" fmla="*/ 0 60000 65536"/>
              <a:gd name="T9" fmla="*/ 0 w 106"/>
              <a:gd name="T10" fmla="*/ 0 h 235"/>
              <a:gd name="T11" fmla="*/ 106 w 106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235">
                <a:moveTo>
                  <a:pt x="0" y="0"/>
                </a:moveTo>
                <a:lnTo>
                  <a:pt x="0" y="235"/>
                </a:lnTo>
                <a:lnTo>
                  <a:pt x="106" y="23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24" name="Freeform 28"/>
          <p:cNvSpPr>
            <a:spLocks/>
          </p:cNvSpPr>
          <p:nvPr/>
        </p:nvSpPr>
        <p:spPr bwMode="auto">
          <a:xfrm>
            <a:off x="6430963" y="3087688"/>
            <a:ext cx="161925" cy="776287"/>
          </a:xfrm>
          <a:custGeom>
            <a:avLst/>
            <a:gdLst>
              <a:gd name="T0" fmla="*/ 0 w 106"/>
              <a:gd name="T1" fmla="*/ 0 h 235"/>
              <a:gd name="T2" fmla="*/ 0 w 106"/>
              <a:gd name="T3" fmla="*/ 2147483647 h 235"/>
              <a:gd name="T4" fmla="*/ 2147483647 w 106"/>
              <a:gd name="T5" fmla="*/ 2147483647 h 235"/>
              <a:gd name="T6" fmla="*/ 0 60000 65536"/>
              <a:gd name="T7" fmla="*/ 0 60000 65536"/>
              <a:gd name="T8" fmla="*/ 0 60000 65536"/>
              <a:gd name="T9" fmla="*/ 0 w 106"/>
              <a:gd name="T10" fmla="*/ 0 h 235"/>
              <a:gd name="T11" fmla="*/ 106 w 106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235">
                <a:moveTo>
                  <a:pt x="0" y="0"/>
                </a:moveTo>
                <a:lnTo>
                  <a:pt x="0" y="235"/>
                </a:lnTo>
                <a:lnTo>
                  <a:pt x="106" y="23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7927975" y="2682875"/>
            <a:ext cx="990600" cy="2546350"/>
          </a:xfrm>
          <a:custGeom>
            <a:avLst/>
            <a:gdLst>
              <a:gd name="T0" fmla="*/ 0 w 624"/>
              <a:gd name="T1" fmla="*/ 0 h 1139"/>
              <a:gd name="T2" fmla="*/ 2147483647 w 624"/>
              <a:gd name="T3" fmla="*/ 0 h 1139"/>
              <a:gd name="T4" fmla="*/ 2147483647 w 624"/>
              <a:gd name="T5" fmla="*/ 2147483647 h 1139"/>
              <a:gd name="T6" fmla="*/ 2147483647 w 624"/>
              <a:gd name="T7" fmla="*/ 2147483647 h 1139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1139"/>
              <a:gd name="T14" fmla="*/ 624 w 624"/>
              <a:gd name="T15" fmla="*/ 1139 h 1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1139">
                <a:moveTo>
                  <a:pt x="0" y="0"/>
                </a:moveTo>
                <a:lnTo>
                  <a:pt x="624" y="0"/>
                </a:lnTo>
                <a:lnTo>
                  <a:pt x="624" y="1139"/>
                </a:lnTo>
                <a:lnTo>
                  <a:pt x="380" y="113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4126" name="Picture 31" descr="MOLECULAR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4529138"/>
            <a:ext cx="16414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2" descr="MOLECULAR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41" y="1470025"/>
            <a:ext cx="28098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33" descr="MOLECULAR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92638"/>
            <a:ext cx="13462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34" descr="MOLECULAR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529138"/>
            <a:ext cx="16795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35" descr="MOLECULAR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175125"/>
            <a:ext cx="6207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36" descr="MOLECULAR cop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927600"/>
            <a:ext cx="6207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2" name="Line 37"/>
          <p:cNvSpPr>
            <a:spLocks noChangeShapeType="1"/>
          </p:cNvSpPr>
          <p:nvPr/>
        </p:nvSpPr>
        <p:spPr bwMode="auto">
          <a:xfrm>
            <a:off x="917575" y="4824413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33" name="TextBox 3"/>
          <p:cNvSpPr txBox="1">
            <a:spLocks noChangeArrowheads="1"/>
          </p:cNvSpPr>
          <p:nvPr/>
        </p:nvSpPr>
        <p:spPr bwMode="auto">
          <a:xfrm>
            <a:off x="5097463" y="6581775"/>
            <a:ext cx="4046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s-ES" sz="1200">
                <a:solidFill>
                  <a:srgbClr val="FFFFFF"/>
                </a:solidFill>
                <a:cs typeface="Arial" charset="0"/>
              </a:rPr>
              <a:t>Farazi PA, DePinho RA. Nat Rev Cancer. 2006;6:674-87.</a:t>
            </a:r>
          </a:p>
        </p:txBody>
      </p:sp>
      <p:sp>
        <p:nvSpPr>
          <p:cNvPr id="4134" name="Title 38"/>
          <p:cNvSpPr>
            <a:spLocks noGrp="1"/>
          </p:cNvSpPr>
          <p:nvPr>
            <p:ph type="title"/>
          </p:nvPr>
        </p:nvSpPr>
        <p:spPr>
          <a:xfrm>
            <a:off x="381000" y="263525"/>
            <a:ext cx="8367713" cy="1041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s-ES" dirty="0" err="1" smtClean="0">
                <a:cs typeface="Arial" charset="0"/>
              </a:rPr>
              <a:t>Progresión</a:t>
            </a:r>
            <a:r>
              <a:rPr lang="en-US" altLang="es-ES" dirty="0" smtClean="0">
                <a:cs typeface="Arial" charset="0"/>
              </a:rPr>
              <a:t> </a:t>
            </a:r>
            <a:r>
              <a:rPr lang="en-US" altLang="es-ES" dirty="0" err="1" smtClean="0">
                <a:cs typeface="Arial" charset="0"/>
              </a:rPr>
              <a:t>histopatológica</a:t>
            </a:r>
            <a:r>
              <a:rPr lang="en-US" altLang="es-ES" dirty="0" smtClean="0">
                <a:cs typeface="Arial" charset="0"/>
              </a:rPr>
              <a:t>  y </a:t>
            </a:r>
            <a:r>
              <a:rPr lang="en-US" altLang="es-ES" dirty="0" err="1" smtClean="0">
                <a:cs typeface="Arial" charset="0"/>
              </a:rPr>
              <a:t>características</a:t>
            </a:r>
            <a:r>
              <a:rPr lang="en-US" altLang="es-ES" dirty="0" smtClean="0">
                <a:cs typeface="Arial" charset="0"/>
              </a:rPr>
              <a:t> </a:t>
            </a:r>
            <a:r>
              <a:rPr lang="en-US" altLang="es-ES" dirty="0" err="1" smtClean="0">
                <a:cs typeface="Arial" charset="0"/>
              </a:rPr>
              <a:t>moleculares</a:t>
            </a:r>
            <a:r>
              <a:rPr lang="en-US" altLang="es-ES" dirty="0" smtClean="0">
                <a:cs typeface="Arial" charset="0"/>
              </a:rPr>
              <a:t> del HCC</a:t>
            </a:r>
          </a:p>
        </p:txBody>
      </p:sp>
    </p:spTree>
    <p:extLst>
      <p:ext uri="{BB962C8B-B14F-4D97-AF65-F5344CB8AC3E}">
        <p14:creationId xmlns:p14="http://schemas.microsoft.com/office/powerpoint/2010/main" val="28066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52"/>
          <p:cNvSpPr txBox="1">
            <a:spLocks noChangeArrowheads="1"/>
          </p:cNvSpPr>
          <p:nvPr/>
        </p:nvSpPr>
        <p:spPr bwMode="auto">
          <a:xfrm>
            <a:off x="1828800" y="6583363"/>
            <a:ext cx="7315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altLang="es-ES" sz="1200"/>
              <a:t>Bruix J, et al. J Hepatol. 2001;35:421-30.</a:t>
            </a:r>
          </a:p>
        </p:txBody>
      </p:sp>
      <p:sp>
        <p:nvSpPr>
          <p:cNvPr id="6147" name="TextBox 21"/>
          <p:cNvSpPr txBox="1">
            <a:spLocks noChangeArrowheads="1"/>
          </p:cNvSpPr>
          <p:nvPr/>
        </p:nvSpPr>
        <p:spPr bwMode="auto">
          <a:xfrm>
            <a:off x="722313" y="529759"/>
            <a:ext cx="7700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s-ES" sz="2800" b="1" dirty="0" err="1" smtClean="0">
                <a:solidFill>
                  <a:schemeClr val="tx2"/>
                </a:solidFill>
                <a:cs typeface="Arial" charset="0"/>
              </a:rPr>
              <a:t>Criterios</a:t>
            </a:r>
            <a:r>
              <a:rPr lang="en-US" altLang="es-ES" sz="28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es-ES" sz="2800" b="1" dirty="0" err="1" smtClean="0">
                <a:solidFill>
                  <a:schemeClr val="tx2"/>
                </a:solidFill>
                <a:cs typeface="Arial" charset="0"/>
              </a:rPr>
              <a:t>diagnósticos</a:t>
            </a:r>
            <a:r>
              <a:rPr lang="en-US" altLang="es-ES" sz="2800" b="1" dirty="0" smtClean="0">
                <a:solidFill>
                  <a:schemeClr val="tx2"/>
                </a:solidFill>
                <a:cs typeface="Arial" charset="0"/>
              </a:rPr>
              <a:t> de HCC de la EASL</a:t>
            </a:r>
            <a:endParaRPr lang="en-GB" altLang="es-ES" sz="28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148" name="TextBox 64"/>
          <p:cNvSpPr txBox="1">
            <a:spLocks noChangeArrowheads="1"/>
          </p:cNvSpPr>
          <p:nvPr/>
        </p:nvSpPr>
        <p:spPr bwMode="auto">
          <a:xfrm>
            <a:off x="0" y="6064250"/>
            <a:ext cx="4460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s-ES" sz="1200"/>
              <a:t>AFP = alpha fetoprotein; FNAB = fine needle aspiration biopsy; </a:t>
            </a:r>
            <a:br>
              <a:rPr lang="en-GB" altLang="es-ES" sz="1200"/>
            </a:br>
            <a:r>
              <a:rPr lang="en-GB" altLang="es-ES" sz="1200"/>
              <a:t>US = ultrasonography.</a:t>
            </a:r>
          </a:p>
          <a:p>
            <a:r>
              <a:rPr lang="en-GB" altLang="es-ES" sz="1200"/>
              <a:t>*Available for curative treatment if diagnosed with HCC.</a:t>
            </a:r>
          </a:p>
          <a:p>
            <a:r>
              <a:rPr lang="en-GB" altLang="es-ES" sz="1200"/>
              <a:t>**AFP levels to be defined.</a:t>
            </a:r>
          </a:p>
        </p:txBody>
      </p:sp>
      <p:sp>
        <p:nvSpPr>
          <p:cNvPr id="6149" name="TextBox 62"/>
          <p:cNvSpPr txBox="1">
            <a:spLocks noChangeArrowheads="1"/>
          </p:cNvSpPr>
          <p:nvPr/>
        </p:nvSpPr>
        <p:spPr bwMode="auto">
          <a:xfrm>
            <a:off x="66675" y="3146425"/>
            <a:ext cx="125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s-ES" sz="1800"/>
              <a:t>≥ 1 cm</a:t>
            </a:r>
          </a:p>
        </p:txBody>
      </p:sp>
      <p:sp>
        <p:nvSpPr>
          <p:cNvPr id="6150" name="TextBox 63"/>
          <p:cNvSpPr txBox="1">
            <a:spLocks noChangeArrowheads="1"/>
          </p:cNvSpPr>
          <p:nvPr/>
        </p:nvSpPr>
        <p:spPr bwMode="auto">
          <a:xfrm>
            <a:off x="55563" y="3729038"/>
            <a:ext cx="1306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s-ES" sz="1800"/>
              <a:t>≤ 2 cm</a:t>
            </a:r>
          </a:p>
        </p:txBody>
      </p:sp>
      <p:sp>
        <p:nvSpPr>
          <p:cNvPr id="6151" name="TextBox 66"/>
          <p:cNvSpPr txBox="1">
            <a:spLocks noChangeArrowheads="1"/>
          </p:cNvSpPr>
          <p:nvPr/>
        </p:nvSpPr>
        <p:spPr bwMode="auto">
          <a:xfrm>
            <a:off x="-226020" y="4217988"/>
            <a:ext cx="1917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s-ES" sz="1600" dirty="0" err="1" smtClean="0"/>
              <a:t>Punción</a:t>
            </a:r>
            <a:r>
              <a:rPr lang="en-US" altLang="es-ES" sz="1600" dirty="0" smtClean="0"/>
              <a:t>/</a:t>
            </a:r>
            <a:r>
              <a:rPr lang="en-US" altLang="es-ES" sz="1600" dirty="0" err="1" smtClean="0"/>
              <a:t>biopsia</a:t>
            </a:r>
            <a:endParaRPr lang="en-US" altLang="es-ES" sz="1600" dirty="0"/>
          </a:p>
        </p:txBody>
      </p:sp>
      <p:grpSp>
        <p:nvGrpSpPr>
          <p:cNvPr id="6152" name="Group 91"/>
          <p:cNvGrpSpPr>
            <a:grpSpLocks/>
          </p:cNvGrpSpPr>
          <p:nvPr/>
        </p:nvGrpSpPr>
        <p:grpSpPr bwMode="auto">
          <a:xfrm>
            <a:off x="360363" y="1543050"/>
            <a:ext cx="8572500" cy="4414838"/>
            <a:chOff x="360218" y="1543478"/>
            <a:chExt cx="8573102" cy="4414094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>
              <a:off x="1832753" y="2836279"/>
              <a:ext cx="21268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870036" y="1543478"/>
              <a:ext cx="5404229" cy="4793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 err="1" smtClean="0">
                  <a:solidFill>
                    <a:schemeClr val="bg1"/>
                  </a:solidFill>
                  <a:ea typeface="ＭＳ Ｐゴシック" charset="-128"/>
                </a:rPr>
                <a:t>Pacientes</a:t>
              </a:r>
              <a:r>
                <a:rPr lang="en-GB" sz="2000" dirty="0" smtClean="0">
                  <a:solidFill>
                    <a:schemeClr val="bg1"/>
                  </a:solidFill>
                  <a:ea typeface="ＭＳ Ｐゴシック" charset="-128"/>
                </a:rPr>
                <a:t> </a:t>
              </a:r>
              <a:r>
                <a:rPr lang="en-GB" sz="2000" dirty="0" err="1" smtClean="0">
                  <a:solidFill>
                    <a:schemeClr val="bg1"/>
                  </a:solidFill>
                  <a:ea typeface="ＭＳ Ｐゴシック" charset="-128"/>
                </a:rPr>
                <a:t>cirróticos</a:t>
              </a:r>
              <a:r>
                <a:rPr lang="en-GB" sz="2000" dirty="0" smtClean="0">
                  <a:solidFill>
                    <a:schemeClr val="bg1"/>
                  </a:solidFill>
                  <a:ea typeface="ＭＳ Ｐゴシック" charset="-128"/>
                </a:rPr>
                <a:t> (ECO </a:t>
              </a:r>
              <a:r>
                <a:rPr lang="en-GB" sz="2000" dirty="0">
                  <a:solidFill>
                    <a:schemeClr val="bg1"/>
                  </a:solidFill>
                  <a:ea typeface="ＭＳ Ｐゴシック" charset="-128"/>
                </a:rPr>
                <a:t>+ AFP/6 </a:t>
              </a:r>
              <a:r>
                <a:rPr lang="en-GB" sz="2000" dirty="0" err="1" smtClean="0">
                  <a:solidFill>
                    <a:schemeClr val="bg1"/>
                  </a:solidFill>
                  <a:ea typeface="ＭＳ Ｐゴシック" charset="-128"/>
                </a:rPr>
                <a:t>meses</a:t>
              </a:r>
              <a:r>
                <a:rPr lang="en-GB" sz="2000" dirty="0" smtClean="0">
                  <a:solidFill>
                    <a:schemeClr val="bg1"/>
                  </a:solidFill>
                  <a:ea typeface="ＭＳ Ｐゴシック" charset="-128"/>
                </a:rPr>
                <a:t>)</a:t>
              </a:r>
              <a:endParaRPr lang="en-US" sz="2000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3161" y="2333920"/>
              <a:ext cx="2106761" cy="4793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 err="1" smtClean="0">
                  <a:solidFill>
                    <a:schemeClr val="bg1"/>
                  </a:solidFill>
                  <a:ea typeface="ＭＳ Ｐゴシック" charset="-128"/>
                </a:rPr>
                <a:t>Nódulo</a:t>
              </a:r>
              <a:r>
                <a:rPr lang="en-GB" dirty="0" smtClean="0">
                  <a:solidFill>
                    <a:schemeClr val="bg1"/>
                  </a:solidFill>
                  <a:ea typeface="ＭＳ Ｐゴシック" charset="-128"/>
                </a:rPr>
                <a:t> </a:t>
              </a:r>
              <a:r>
                <a:rPr lang="en-GB" dirty="0" err="1" smtClean="0">
                  <a:solidFill>
                    <a:schemeClr val="bg1"/>
                  </a:solidFill>
                  <a:ea typeface="ＭＳ Ｐゴシック" charset="-128"/>
                </a:rPr>
                <a:t>hepático</a:t>
              </a:r>
              <a:endParaRPr lang="en-US" sz="1800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34380" y="2319635"/>
              <a:ext cx="2106760" cy="4793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 smtClean="0">
                  <a:solidFill>
                    <a:schemeClr val="bg1"/>
                  </a:solidFill>
                  <a:ea typeface="ＭＳ Ｐゴシック" charset="-128"/>
                </a:rPr>
                <a:t>Sin </a:t>
              </a:r>
              <a:r>
                <a:rPr lang="en-GB" dirty="0" err="1" smtClean="0">
                  <a:solidFill>
                    <a:schemeClr val="bg1"/>
                  </a:solidFill>
                  <a:ea typeface="ＭＳ Ｐゴシック" charset="-128"/>
                </a:rPr>
                <a:t>nódulos</a:t>
              </a:r>
              <a:endParaRPr lang="en-US" sz="1800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0218" y="5478228"/>
              <a:ext cx="4086512" cy="4793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800">
                  <a:solidFill>
                    <a:schemeClr val="bg1"/>
                  </a:solidFill>
                  <a:ea typeface="ＭＳ Ｐゴシック" charset="-128"/>
                </a:rPr>
                <a:t>HCC</a:t>
              </a:r>
              <a:endParaRPr lang="en-US" sz="180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15036" y="5478228"/>
              <a:ext cx="4069049" cy="4793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700" dirty="0" err="1" smtClean="0">
                  <a:solidFill>
                    <a:schemeClr val="bg1"/>
                  </a:solidFill>
                  <a:ea typeface="ＭＳ Ｐゴシック" charset="-128"/>
                </a:rPr>
                <a:t>Seguimiento</a:t>
              </a:r>
              <a:r>
                <a:rPr lang="en-GB" sz="1700" dirty="0" smtClean="0">
                  <a:solidFill>
                    <a:schemeClr val="bg1"/>
                  </a:solidFill>
                  <a:ea typeface="ＭＳ Ｐゴシック" charset="-128"/>
                </a:rPr>
                <a:t> (ECO </a:t>
              </a:r>
              <a:r>
                <a:rPr lang="en-GB" sz="1700" dirty="0">
                  <a:solidFill>
                    <a:schemeClr val="bg1"/>
                  </a:solidFill>
                  <a:ea typeface="ＭＳ Ｐゴシック" charset="-128"/>
                </a:rPr>
                <a:t>+ AFP/6 </a:t>
              </a:r>
              <a:r>
                <a:rPr lang="en-GB" sz="1700" dirty="0" err="1" smtClean="0">
                  <a:solidFill>
                    <a:schemeClr val="bg1"/>
                  </a:solidFill>
                  <a:ea typeface="ＭＳ Ｐゴシック" charset="-128"/>
                </a:rPr>
                <a:t>meses</a:t>
              </a:r>
              <a:r>
                <a:rPr lang="en-GB" sz="1700" dirty="0" smtClean="0">
                  <a:solidFill>
                    <a:schemeClr val="bg1"/>
                  </a:solidFill>
                  <a:ea typeface="ＭＳ Ｐゴシック" charset="-128"/>
                </a:rPr>
                <a:t>)</a:t>
              </a:r>
              <a:endParaRPr lang="en-US" sz="1700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911314" y="2119644"/>
              <a:ext cx="53200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2"/>
            </p:cNvCxnSpPr>
            <p:nvPr/>
          </p:nvCxnSpPr>
          <p:spPr>
            <a:xfrm rot="16200000" flipH="1">
              <a:off x="4523740" y="2071233"/>
              <a:ext cx="968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7129816" y="2205354"/>
              <a:ext cx="19999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1825607" y="2205354"/>
              <a:ext cx="19999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65" name="Group 36"/>
            <p:cNvGrpSpPr>
              <a:grpSpLocks/>
            </p:cNvGrpSpPr>
            <p:nvPr/>
          </p:nvGrpSpPr>
          <p:grpSpPr bwMode="auto">
            <a:xfrm>
              <a:off x="567987" y="2936089"/>
              <a:ext cx="4024651" cy="215342"/>
              <a:chOff x="567987" y="2936089"/>
              <a:chExt cx="4024651" cy="21534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568195" y="2949766"/>
                <a:ext cx="40230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4484859" y="3041825"/>
                <a:ext cx="214276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481694" y="3050556"/>
                <a:ext cx="199992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>
              <a:off x="5929559" y="2948179"/>
              <a:ext cx="21972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8006975" y="3047380"/>
              <a:ext cx="215864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>
              <a:off x="5842264" y="3049762"/>
              <a:ext cx="20157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69" name="Group 43"/>
            <p:cNvGrpSpPr>
              <a:grpSpLocks/>
            </p:cNvGrpSpPr>
            <p:nvPr/>
          </p:nvGrpSpPr>
          <p:grpSpPr bwMode="auto">
            <a:xfrm>
              <a:off x="575516" y="3498341"/>
              <a:ext cx="2480013" cy="215847"/>
              <a:chOff x="4758987" y="2969422"/>
              <a:chExt cx="2480013" cy="215847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759604" y="2977967"/>
                <a:ext cx="2479849" cy="0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7121201" y="3077168"/>
                <a:ext cx="215864" cy="1588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>
                <a:off x="4667546" y="3071613"/>
                <a:ext cx="201578" cy="1588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Arrow Connector 47"/>
            <p:cNvCxnSpPr/>
            <p:nvPr/>
          </p:nvCxnSpPr>
          <p:spPr>
            <a:xfrm rot="5400000">
              <a:off x="4460251" y="3582278"/>
              <a:ext cx="215864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6183" idx="2"/>
            </p:cNvCxnSpPr>
            <p:nvPr/>
          </p:nvCxnSpPr>
          <p:spPr>
            <a:xfrm flipH="1">
              <a:off x="4572153" y="4125482"/>
              <a:ext cx="9687" cy="3639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983147" y="4622709"/>
              <a:ext cx="13558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>
              <a:off x="5228655" y="4721911"/>
              <a:ext cx="215864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5231830" y="5282204"/>
              <a:ext cx="215864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>
              <a:off x="199963" y="4962377"/>
              <a:ext cx="779331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88834" y="4760799"/>
              <a:ext cx="608055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7" name="TextBox 64"/>
            <p:cNvSpPr txBox="1">
              <a:spLocks noChangeArrowheads="1"/>
            </p:cNvSpPr>
            <p:nvPr/>
          </p:nvSpPr>
          <p:spPr bwMode="auto">
            <a:xfrm>
              <a:off x="2413274" y="3747246"/>
              <a:ext cx="13070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800"/>
                <a:t>&gt; 2 cm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493600" y="4176697"/>
              <a:ext cx="201579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9" name="TextBox 67"/>
            <p:cNvSpPr txBox="1">
              <a:spLocks noChangeArrowheads="1"/>
            </p:cNvSpPr>
            <p:nvPr/>
          </p:nvSpPr>
          <p:spPr bwMode="auto">
            <a:xfrm>
              <a:off x="1152436" y="4586203"/>
              <a:ext cx="2367129" cy="6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GB" altLang="es-ES" sz="1800" dirty="0"/>
                <a:t>AFP ≥ 400 ng/mL</a:t>
              </a:r>
            </a:p>
            <a:p>
              <a:pPr algn="ctr"/>
              <a:r>
                <a:rPr lang="en-GB" altLang="es-ES" sz="1800" dirty="0" smtClean="0"/>
                <a:t>TAC/RM/</a:t>
              </a:r>
              <a:r>
                <a:rPr lang="en-GB" altLang="es-ES" sz="1800" dirty="0" err="1" smtClean="0"/>
                <a:t>angiografía</a:t>
              </a:r>
              <a:r>
                <a:rPr lang="en-GB" altLang="es-ES" sz="1800" dirty="0" smtClean="0"/>
                <a:t> </a:t>
              </a:r>
              <a:endParaRPr lang="en-US" altLang="es-ES" sz="1800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rot="5400000">
              <a:off x="3596656" y="4999677"/>
              <a:ext cx="77774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1" name="TextBox 73"/>
            <p:cNvSpPr txBox="1">
              <a:spLocks noChangeArrowheads="1"/>
            </p:cNvSpPr>
            <p:nvPr/>
          </p:nvSpPr>
          <p:spPr bwMode="auto">
            <a:xfrm>
              <a:off x="4676853" y="4854383"/>
              <a:ext cx="13070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800"/>
                <a:t>No HCC</a:t>
              </a:r>
            </a:p>
          </p:txBody>
        </p:sp>
        <p:sp>
          <p:nvSpPr>
            <p:cNvPr id="6182" name="TextBox 76"/>
            <p:cNvSpPr txBox="1">
              <a:spLocks noChangeArrowheads="1"/>
            </p:cNvSpPr>
            <p:nvPr/>
          </p:nvSpPr>
          <p:spPr bwMode="auto">
            <a:xfrm>
              <a:off x="3910374" y="3146614"/>
              <a:ext cx="13070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800"/>
                <a:t>&lt; 1 cm</a:t>
              </a:r>
            </a:p>
          </p:txBody>
        </p:sp>
        <p:sp>
          <p:nvSpPr>
            <p:cNvPr id="6183" name="TextBox 77"/>
            <p:cNvSpPr txBox="1">
              <a:spLocks noChangeArrowheads="1"/>
            </p:cNvSpPr>
            <p:nvPr/>
          </p:nvSpPr>
          <p:spPr bwMode="auto">
            <a:xfrm>
              <a:off x="3744515" y="3756212"/>
              <a:ext cx="1674650" cy="36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800" dirty="0" smtClean="0"/>
                <a:t>ECO/3 </a:t>
              </a:r>
              <a:r>
                <a:rPr lang="en-US" altLang="es-ES" sz="1800" dirty="0" err="1" smtClean="0"/>
                <a:t>meses</a:t>
              </a:r>
              <a:endParaRPr lang="en-US" altLang="es-ES" sz="1800" dirty="0"/>
            </a:p>
          </p:txBody>
        </p:sp>
        <p:sp>
          <p:nvSpPr>
            <p:cNvPr id="6184" name="TextBox 78"/>
            <p:cNvSpPr txBox="1">
              <a:spLocks noChangeArrowheads="1"/>
            </p:cNvSpPr>
            <p:nvPr/>
          </p:nvSpPr>
          <p:spPr bwMode="auto">
            <a:xfrm>
              <a:off x="5173344" y="3142133"/>
              <a:ext cx="1919264" cy="36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800" dirty="0" err="1" smtClean="0"/>
                <a:t>Incremento</a:t>
              </a:r>
              <a:r>
                <a:rPr lang="en-US" altLang="es-ES" sz="1800" dirty="0" smtClean="0"/>
                <a:t> AFP</a:t>
              </a:r>
              <a:endParaRPr lang="en-US" altLang="es-ES" sz="1800" dirty="0"/>
            </a:p>
          </p:txBody>
        </p:sp>
        <p:sp>
          <p:nvSpPr>
            <p:cNvPr id="6185" name="TextBox 79"/>
            <p:cNvSpPr txBox="1">
              <a:spLocks noChangeArrowheads="1"/>
            </p:cNvSpPr>
            <p:nvPr/>
          </p:nvSpPr>
          <p:spPr bwMode="auto">
            <a:xfrm>
              <a:off x="7101783" y="3160063"/>
              <a:ext cx="18315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800" dirty="0" smtClean="0"/>
                <a:t>AFP normal</a:t>
              </a:r>
              <a:endParaRPr lang="en-US" altLang="es-ES" sz="1800" dirty="0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rot="5400000">
              <a:off x="5849410" y="3607674"/>
              <a:ext cx="21586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7" name="TextBox 81"/>
            <p:cNvSpPr txBox="1">
              <a:spLocks noChangeArrowheads="1"/>
            </p:cNvSpPr>
            <p:nvPr/>
          </p:nvSpPr>
          <p:spPr bwMode="auto">
            <a:xfrm>
              <a:off x="5333084" y="3765178"/>
              <a:ext cx="18315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800" dirty="0" smtClean="0"/>
                <a:t>TAC </a:t>
              </a:r>
              <a:r>
                <a:rPr lang="en-US" altLang="es-ES" sz="1800" dirty="0" err="1" smtClean="0"/>
                <a:t>helicoidal</a:t>
              </a:r>
              <a:endParaRPr lang="en-US" altLang="es-ES" sz="1800" dirty="0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5400000">
              <a:off x="5342294" y="4765560"/>
              <a:ext cx="12634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5400000">
              <a:off x="7203037" y="4475097"/>
              <a:ext cx="179516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Arrow Connector 52"/>
          <p:cNvCxnSpPr/>
          <p:nvPr/>
        </p:nvCxnSpPr>
        <p:spPr bwMode="auto">
          <a:xfrm rot="5400000">
            <a:off x="7119144" y="2836069"/>
            <a:ext cx="2127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9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1"/>
          <p:cNvSpPr txBox="1">
            <a:spLocks noChangeArrowheads="1"/>
          </p:cNvSpPr>
          <p:nvPr/>
        </p:nvSpPr>
        <p:spPr bwMode="auto">
          <a:xfrm>
            <a:off x="722313" y="314316"/>
            <a:ext cx="77009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s-ES" sz="2800" b="1" dirty="0" err="1" smtClean="0">
                <a:solidFill>
                  <a:schemeClr val="tx2"/>
                </a:solidFill>
                <a:cs typeface="Arial" charset="0"/>
              </a:rPr>
              <a:t>Criterios</a:t>
            </a:r>
            <a:r>
              <a:rPr lang="en-US" altLang="es-ES" sz="2800" b="1" dirty="0" smtClean="0">
                <a:solidFill>
                  <a:schemeClr val="tx2"/>
                </a:solidFill>
                <a:cs typeface="Arial" charset="0"/>
              </a:rPr>
              <a:t> de </a:t>
            </a:r>
            <a:r>
              <a:rPr lang="en-US" altLang="es-ES" sz="2800" b="1" dirty="0" err="1" smtClean="0">
                <a:solidFill>
                  <a:schemeClr val="tx2"/>
                </a:solidFill>
                <a:cs typeface="Arial" charset="0"/>
              </a:rPr>
              <a:t>diagnóstico</a:t>
            </a:r>
            <a:r>
              <a:rPr lang="en-US" altLang="es-ES" sz="2800" b="1" dirty="0" smtClean="0">
                <a:solidFill>
                  <a:schemeClr val="tx2"/>
                </a:solidFill>
                <a:cs typeface="Arial" charset="0"/>
              </a:rPr>
              <a:t> no-</a:t>
            </a:r>
            <a:r>
              <a:rPr lang="en-US" altLang="es-ES" sz="2800" b="1" dirty="0" err="1" smtClean="0">
                <a:solidFill>
                  <a:schemeClr val="tx2"/>
                </a:solidFill>
                <a:cs typeface="Arial" charset="0"/>
              </a:rPr>
              <a:t>invasivo</a:t>
            </a:r>
            <a:r>
              <a:rPr lang="en-US" altLang="es-ES" sz="2800" b="1" dirty="0" smtClean="0">
                <a:solidFill>
                  <a:schemeClr val="tx2"/>
                </a:solidFill>
                <a:cs typeface="Arial" charset="0"/>
              </a:rPr>
              <a:t> de HCC de la EASL</a:t>
            </a:r>
            <a:endParaRPr lang="en-GB" altLang="es-ES" sz="28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171" name="Rectangle 59"/>
          <p:cNvSpPr>
            <a:spLocks noChangeArrowheads="1"/>
          </p:cNvSpPr>
          <p:nvPr/>
        </p:nvSpPr>
        <p:spPr bwMode="auto">
          <a:xfrm>
            <a:off x="3086100" y="3843338"/>
            <a:ext cx="600075" cy="200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GB" altLang="es-ES" b="1">
              <a:solidFill>
                <a:srgbClr val="000000"/>
              </a:solidFill>
            </a:endParaRPr>
          </a:p>
        </p:txBody>
      </p:sp>
      <p:sp>
        <p:nvSpPr>
          <p:cNvPr id="7172" name="TextBox 60"/>
          <p:cNvSpPr txBox="1">
            <a:spLocks noChangeArrowheads="1"/>
          </p:cNvSpPr>
          <p:nvPr/>
        </p:nvSpPr>
        <p:spPr bwMode="auto">
          <a:xfrm>
            <a:off x="481013" y="1414463"/>
            <a:ext cx="8123435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79388" indent="27781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636588" indent="27781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093788" indent="27781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GB" altLang="es-ES" dirty="0" err="1" smtClean="0"/>
              <a:t>Criterios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diagnósticos</a:t>
            </a:r>
            <a:r>
              <a:rPr lang="en-GB" altLang="es-ES" dirty="0" smtClean="0"/>
              <a:t> de HCC</a:t>
            </a:r>
            <a:endParaRPr lang="en-GB" altLang="es-ES" dirty="0"/>
          </a:p>
          <a:p>
            <a:pPr lvl="1" algn="just">
              <a:spcBef>
                <a:spcPts val="600"/>
              </a:spcBef>
              <a:buFont typeface="Arial" charset="0"/>
              <a:buChar char="–"/>
            </a:pPr>
            <a:r>
              <a:rPr lang="en-GB" altLang="es-ES" sz="2000" dirty="0" err="1" smtClean="0"/>
              <a:t>Criterios</a:t>
            </a:r>
            <a:r>
              <a:rPr lang="en-GB" altLang="es-ES" sz="2000" dirty="0" smtClean="0"/>
              <a:t> </a:t>
            </a:r>
            <a:r>
              <a:rPr lang="en-GB" altLang="es-ES" sz="2000" dirty="0" err="1" smtClean="0"/>
              <a:t>citohistológicos</a:t>
            </a:r>
            <a:endParaRPr lang="en-GB" altLang="es-ES" sz="2000" dirty="0"/>
          </a:p>
          <a:p>
            <a:pPr lvl="1" algn="just">
              <a:spcBef>
                <a:spcPts val="600"/>
              </a:spcBef>
              <a:buFont typeface="Arial" charset="0"/>
              <a:buChar char="–"/>
            </a:pPr>
            <a:r>
              <a:rPr lang="en-GB" altLang="es-ES" sz="2000" dirty="0" err="1" smtClean="0"/>
              <a:t>Criterios</a:t>
            </a:r>
            <a:r>
              <a:rPr lang="en-GB" altLang="es-ES" sz="2000" dirty="0" smtClean="0"/>
              <a:t> no </a:t>
            </a:r>
            <a:r>
              <a:rPr lang="en-GB" altLang="es-ES" sz="2000" dirty="0" err="1" smtClean="0"/>
              <a:t>invasivos</a:t>
            </a:r>
            <a:r>
              <a:rPr lang="en-GB" altLang="es-ES" sz="2000" dirty="0" smtClean="0"/>
              <a:t> (</a:t>
            </a:r>
            <a:r>
              <a:rPr lang="en-GB" altLang="es-ES" sz="2000" dirty="0" err="1" smtClean="0"/>
              <a:t>restringidos</a:t>
            </a:r>
            <a:r>
              <a:rPr lang="en-GB" altLang="es-ES" sz="2000" dirty="0" smtClean="0"/>
              <a:t> para </a:t>
            </a:r>
            <a:r>
              <a:rPr lang="en-GB" altLang="es-ES" sz="2000" dirty="0" err="1" smtClean="0"/>
              <a:t>pacientes</a:t>
            </a:r>
            <a:r>
              <a:rPr lang="en-GB" altLang="es-ES" sz="2000" dirty="0" smtClean="0"/>
              <a:t> </a:t>
            </a:r>
            <a:r>
              <a:rPr lang="en-GB" altLang="es-ES" sz="2000" dirty="0" err="1" smtClean="0"/>
              <a:t>cirróticos</a:t>
            </a:r>
            <a:r>
              <a:rPr lang="en-GB" altLang="es-ES" sz="2000" dirty="0" smtClean="0"/>
              <a:t>):</a:t>
            </a:r>
            <a:endParaRPr lang="en-GB" altLang="es-ES" sz="2000" dirty="0"/>
          </a:p>
          <a:p>
            <a:pPr lvl="2" algn="just">
              <a:spcBef>
                <a:spcPts val="600"/>
              </a:spcBef>
              <a:buFont typeface="Arial" charset="0"/>
              <a:buChar char="•"/>
            </a:pPr>
            <a:r>
              <a:rPr lang="en-GB" altLang="es-ES" sz="1800" dirty="0" err="1" smtClean="0"/>
              <a:t>Criterios</a:t>
            </a:r>
            <a:r>
              <a:rPr lang="en-GB" altLang="es-ES" sz="1800" dirty="0" smtClean="0"/>
              <a:t> </a:t>
            </a:r>
            <a:r>
              <a:rPr lang="en-GB" altLang="es-ES" sz="1800" dirty="0" err="1" smtClean="0"/>
              <a:t>radiológicos</a:t>
            </a:r>
            <a:r>
              <a:rPr lang="en-GB" altLang="es-ES" sz="1800" dirty="0" smtClean="0"/>
              <a:t>: dos </a:t>
            </a:r>
            <a:r>
              <a:rPr lang="en-GB" altLang="es-ES" sz="1800" dirty="0" err="1" smtClean="0"/>
              <a:t>técnicas</a:t>
            </a:r>
            <a:r>
              <a:rPr lang="en-GB" altLang="es-ES" sz="1800" dirty="0" smtClean="0"/>
              <a:t> de imagen </a:t>
            </a:r>
            <a:r>
              <a:rPr lang="en-GB" altLang="es-ES" sz="1800" dirty="0" err="1" smtClean="0"/>
              <a:t>coincidentes</a:t>
            </a:r>
            <a:r>
              <a:rPr lang="en-GB" altLang="es-ES" sz="1800" dirty="0" smtClean="0"/>
              <a:t> </a:t>
            </a:r>
            <a:r>
              <a:rPr lang="en-GB" altLang="es-ES" sz="1800" dirty="0"/>
              <a:t/>
            </a:r>
            <a:br>
              <a:rPr lang="en-GB" altLang="es-ES" sz="1800" dirty="0"/>
            </a:br>
            <a:r>
              <a:rPr lang="en-GB" altLang="es-ES" sz="1800" dirty="0"/>
              <a:t>	</a:t>
            </a:r>
            <a:r>
              <a:rPr lang="en-GB" altLang="es-ES" sz="1800" dirty="0" smtClean="0"/>
              <a:t>(ECO, TAC </a:t>
            </a:r>
            <a:r>
              <a:rPr lang="en-GB" altLang="es-ES" sz="1800" dirty="0" err="1" smtClean="0"/>
              <a:t>helicoidal</a:t>
            </a:r>
            <a:r>
              <a:rPr lang="en-GB" altLang="es-ES" sz="1800" dirty="0" smtClean="0"/>
              <a:t>, RM, </a:t>
            </a:r>
            <a:r>
              <a:rPr lang="en-GB" altLang="es-ES" sz="1800" dirty="0" err="1" smtClean="0"/>
              <a:t>angiografía</a:t>
            </a:r>
            <a:r>
              <a:rPr lang="en-GB" altLang="es-ES" sz="1800" dirty="0" smtClean="0"/>
              <a:t>)</a:t>
            </a:r>
            <a:endParaRPr lang="en-GB" altLang="es-ES" sz="1800" dirty="0"/>
          </a:p>
          <a:p>
            <a:pPr lvl="3" algn="just">
              <a:spcBef>
                <a:spcPts val="600"/>
              </a:spcBef>
              <a:buFont typeface="Arial" charset="0"/>
              <a:buChar char="–"/>
            </a:pPr>
            <a:r>
              <a:rPr lang="en-GB" altLang="es-ES" sz="1600" dirty="0" err="1" smtClean="0"/>
              <a:t>Lesión</a:t>
            </a:r>
            <a:r>
              <a:rPr lang="en-GB" altLang="es-ES" sz="1600" dirty="0" smtClean="0"/>
              <a:t> focal </a:t>
            </a:r>
            <a:r>
              <a:rPr lang="en-GB" altLang="es-ES" sz="1600" dirty="0"/>
              <a:t>&gt; 2 cm </a:t>
            </a:r>
            <a:r>
              <a:rPr lang="en-GB" altLang="es-ES" sz="1600" dirty="0" smtClean="0"/>
              <a:t>con </a:t>
            </a:r>
            <a:r>
              <a:rPr lang="en-GB" altLang="es-ES" sz="1600" dirty="0" err="1" smtClean="0"/>
              <a:t>hipervascularización</a:t>
            </a:r>
            <a:r>
              <a:rPr lang="en-GB" altLang="es-ES" sz="1600" dirty="0" smtClean="0"/>
              <a:t> arterial</a:t>
            </a:r>
            <a:endParaRPr lang="en-GB" altLang="es-ES" sz="1600" dirty="0"/>
          </a:p>
          <a:p>
            <a:pPr lvl="2" algn="just">
              <a:spcBef>
                <a:spcPts val="600"/>
              </a:spcBef>
              <a:buFont typeface="Arial" charset="0"/>
              <a:buChar char="•"/>
            </a:pPr>
            <a:r>
              <a:rPr lang="en-GB" altLang="es-ES" sz="1800" dirty="0" err="1" smtClean="0"/>
              <a:t>Criterios</a:t>
            </a:r>
            <a:r>
              <a:rPr lang="en-GB" altLang="es-ES" sz="1800" dirty="0" smtClean="0"/>
              <a:t> </a:t>
            </a:r>
            <a:r>
              <a:rPr lang="en-GB" altLang="es-ES" sz="1800" dirty="0" err="1" smtClean="0"/>
              <a:t>combinados</a:t>
            </a:r>
            <a:r>
              <a:rPr lang="en-GB" altLang="es-ES" sz="1800" dirty="0" smtClean="0"/>
              <a:t>: </a:t>
            </a:r>
            <a:r>
              <a:rPr lang="en-GB" altLang="es-ES" sz="1800" dirty="0" err="1" smtClean="0"/>
              <a:t>una</a:t>
            </a:r>
            <a:r>
              <a:rPr lang="en-GB" altLang="es-ES" sz="1800" dirty="0" smtClean="0"/>
              <a:t> </a:t>
            </a:r>
            <a:r>
              <a:rPr lang="en-GB" altLang="es-ES" sz="1800" dirty="0" err="1" smtClean="0"/>
              <a:t>técnica</a:t>
            </a:r>
            <a:r>
              <a:rPr lang="en-GB" altLang="es-ES" sz="1800" dirty="0" smtClean="0"/>
              <a:t> de imagen </a:t>
            </a:r>
            <a:r>
              <a:rPr lang="en-GB" altLang="es-ES" sz="1800" dirty="0" err="1" smtClean="0"/>
              <a:t>combinada</a:t>
            </a:r>
            <a:r>
              <a:rPr lang="en-GB" altLang="es-ES" sz="1800" dirty="0" smtClean="0"/>
              <a:t> con </a:t>
            </a:r>
            <a:r>
              <a:rPr lang="en-GB" altLang="es-ES" sz="1800" dirty="0" err="1" smtClean="0"/>
              <a:t>elevación</a:t>
            </a:r>
            <a:r>
              <a:rPr lang="en-GB" altLang="es-ES" sz="1800" dirty="0" smtClean="0"/>
              <a:t> de AFP</a:t>
            </a:r>
            <a:endParaRPr lang="en-GB" altLang="es-ES" sz="1800" dirty="0"/>
          </a:p>
          <a:p>
            <a:pPr lvl="3" algn="just">
              <a:spcBef>
                <a:spcPts val="600"/>
              </a:spcBef>
              <a:buFont typeface="Arial" charset="0"/>
              <a:buChar char="–"/>
            </a:pPr>
            <a:r>
              <a:rPr lang="en-GB" altLang="es-ES" sz="1600" dirty="0" err="1" smtClean="0"/>
              <a:t>Lesión</a:t>
            </a:r>
            <a:r>
              <a:rPr lang="en-GB" altLang="es-ES" sz="1600" dirty="0" smtClean="0"/>
              <a:t> focal </a:t>
            </a:r>
            <a:r>
              <a:rPr lang="en-GB" altLang="es-ES" sz="1600" dirty="0" err="1" smtClean="0"/>
              <a:t>hepática</a:t>
            </a:r>
            <a:r>
              <a:rPr lang="en-GB" altLang="es-ES" sz="1600" dirty="0" smtClean="0"/>
              <a:t> </a:t>
            </a:r>
            <a:r>
              <a:rPr lang="en-GB" altLang="es-ES" sz="1600" dirty="0"/>
              <a:t>&gt; 2 cm </a:t>
            </a:r>
            <a:r>
              <a:rPr lang="en-GB" altLang="es-ES" sz="1600" dirty="0" smtClean="0"/>
              <a:t>con </a:t>
            </a:r>
            <a:r>
              <a:rPr lang="en-GB" altLang="es-ES" sz="1600" dirty="0" err="1" smtClean="0"/>
              <a:t>hipervascularización</a:t>
            </a:r>
            <a:r>
              <a:rPr lang="en-GB" altLang="es-ES" sz="1600" dirty="0" smtClean="0"/>
              <a:t> arterial</a:t>
            </a:r>
            <a:endParaRPr lang="en-GB" altLang="es-ES" sz="1600" dirty="0"/>
          </a:p>
          <a:p>
            <a:pPr lvl="3" algn="just">
              <a:spcBef>
                <a:spcPts val="600"/>
              </a:spcBef>
              <a:buFont typeface="Arial" charset="0"/>
              <a:buChar char="–"/>
            </a:pPr>
            <a:r>
              <a:rPr lang="en-GB" altLang="es-ES" sz="1600" dirty="0" err="1" smtClean="0"/>
              <a:t>Niveles</a:t>
            </a:r>
            <a:r>
              <a:rPr lang="en-GB" altLang="es-ES" sz="1600" dirty="0" smtClean="0"/>
              <a:t> de AFP  </a:t>
            </a:r>
            <a:r>
              <a:rPr lang="en-GB" altLang="es-ES" sz="1600" dirty="0"/>
              <a:t>&gt; 400 ng/mL</a:t>
            </a:r>
          </a:p>
        </p:txBody>
      </p:sp>
      <p:sp>
        <p:nvSpPr>
          <p:cNvPr id="7173" name="Text Box 1052"/>
          <p:cNvSpPr txBox="1">
            <a:spLocks noChangeArrowheads="1"/>
          </p:cNvSpPr>
          <p:nvPr/>
        </p:nvSpPr>
        <p:spPr bwMode="auto">
          <a:xfrm>
            <a:off x="1828800" y="6583363"/>
            <a:ext cx="7315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altLang="es-ES" sz="1200"/>
              <a:t>Bruix J, et al. J Hepatol. 2001;35:421-30.</a:t>
            </a:r>
          </a:p>
        </p:txBody>
      </p:sp>
    </p:spTree>
    <p:extLst>
      <p:ext uri="{BB962C8B-B14F-4D97-AF65-F5344CB8AC3E}">
        <p14:creationId xmlns:p14="http://schemas.microsoft.com/office/powerpoint/2010/main" val="42095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2378075" y="1504950"/>
            <a:ext cx="428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180431" y="2253457"/>
            <a:ext cx="4270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제목 2"/>
          <p:cNvSpPr>
            <a:spLocks noGrp="1"/>
          </p:cNvSpPr>
          <p:nvPr>
            <p:ph type="title" idx="4294967295"/>
          </p:nvPr>
        </p:nvSpPr>
        <p:spPr>
          <a:xfrm>
            <a:off x="534988" y="285750"/>
            <a:ext cx="8074025" cy="10001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sz="2800" dirty="0" smtClean="0">
                <a:ea typeface="굴림" charset="-127"/>
              </a:rPr>
              <a:t> </a:t>
            </a:r>
            <a:r>
              <a:rPr lang="en-US" altLang="ko-KR" sz="2800" dirty="0" err="1" smtClean="0">
                <a:ea typeface="굴림" charset="-127"/>
              </a:rPr>
              <a:t>Guías</a:t>
            </a:r>
            <a:r>
              <a:rPr lang="en-US" altLang="ko-KR" sz="2800" dirty="0" smtClean="0">
                <a:ea typeface="굴림" charset="-127"/>
              </a:rPr>
              <a:t> </a:t>
            </a:r>
            <a:r>
              <a:rPr lang="en-US" altLang="ko-KR" sz="2800" dirty="0" smtClean="0">
                <a:ea typeface="굴림" charset="-127"/>
                <a:cs typeface="Arial" charset="0"/>
              </a:rPr>
              <a:t>AASLD: </a:t>
            </a:r>
            <a:r>
              <a:rPr lang="en-US" altLang="ko-KR" sz="2800" dirty="0" err="1" smtClean="0">
                <a:ea typeface="굴림" charset="-127"/>
                <a:cs typeface="Arial" charset="0"/>
              </a:rPr>
              <a:t>algoritmo</a:t>
            </a:r>
            <a:r>
              <a:rPr lang="en-US" altLang="ko-KR" sz="2800" dirty="0" smtClean="0">
                <a:ea typeface="굴림" charset="-127"/>
                <a:cs typeface="Arial" charset="0"/>
              </a:rPr>
              <a:t> </a:t>
            </a:r>
            <a:r>
              <a:rPr lang="en-US" altLang="ko-KR" sz="2800" dirty="0" err="1" smtClean="0">
                <a:ea typeface="굴림" charset="-127"/>
                <a:cs typeface="Arial" charset="0"/>
              </a:rPr>
              <a:t>diagnóstico</a:t>
            </a:r>
            <a:r>
              <a:rPr lang="en-US" altLang="ko-KR" sz="2800" dirty="0">
                <a:ea typeface="굴림" charset="-127"/>
                <a:cs typeface="Arial" charset="0"/>
              </a:rPr>
              <a:t> </a:t>
            </a:r>
            <a:r>
              <a:rPr lang="en-US" altLang="ko-KR" sz="2800" dirty="0" smtClean="0">
                <a:ea typeface="굴림" charset="-127"/>
                <a:cs typeface="Arial" charset="0"/>
              </a:rPr>
              <a:t>para </a:t>
            </a:r>
            <a:r>
              <a:rPr lang="en-US" altLang="ko-KR" sz="2800" dirty="0" err="1" smtClean="0">
                <a:ea typeface="굴림" charset="-127"/>
                <a:cs typeface="Arial" charset="0"/>
              </a:rPr>
              <a:t>nódulos</a:t>
            </a:r>
            <a:r>
              <a:rPr lang="en-US" altLang="ko-KR" sz="2800" dirty="0" smtClean="0">
                <a:ea typeface="굴림" charset="-127"/>
                <a:cs typeface="Arial" charset="0"/>
              </a:rPr>
              <a:t> </a:t>
            </a:r>
            <a:r>
              <a:rPr lang="en-US" altLang="ko-KR" sz="2800" dirty="0" err="1" smtClean="0">
                <a:ea typeface="굴림" charset="-127"/>
                <a:cs typeface="Arial" charset="0"/>
              </a:rPr>
              <a:t>pequeños</a:t>
            </a:r>
            <a:r>
              <a:rPr lang="en-US" altLang="ko-KR" sz="2800" dirty="0" smtClean="0">
                <a:ea typeface="굴림" charset="-127"/>
                <a:cs typeface="Arial" charset="0"/>
              </a:rPr>
              <a:t> </a:t>
            </a:r>
            <a:r>
              <a:rPr lang="en-US" altLang="ko-KR" sz="2800" dirty="0" err="1" smtClean="0">
                <a:ea typeface="굴림" charset="-127"/>
                <a:cs typeface="Arial" charset="0"/>
              </a:rPr>
              <a:t>encontrados</a:t>
            </a:r>
            <a:r>
              <a:rPr lang="en-US" altLang="ko-KR" sz="2800" dirty="0" smtClean="0">
                <a:ea typeface="굴림" charset="-127"/>
                <a:cs typeface="Arial" charset="0"/>
              </a:rPr>
              <a:t> </a:t>
            </a:r>
            <a:r>
              <a:rPr lang="en-US" altLang="ko-KR" sz="2800" dirty="0" err="1" smtClean="0">
                <a:ea typeface="굴림" charset="-127"/>
                <a:cs typeface="Arial" charset="0"/>
              </a:rPr>
              <a:t>en</a:t>
            </a:r>
            <a:r>
              <a:rPr lang="en-US" altLang="ko-KR" sz="2800" dirty="0" smtClean="0">
                <a:ea typeface="굴림" charset="-127"/>
                <a:cs typeface="Arial" charset="0"/>
              </a:rPr>
              <a:t> el </a:t>
            </a:r>
            <a:r>
              <a:rPr lang="en-US" altLang="ko-KR" sz="2800" dirty="0" err="1" smtClean="0">
                <a:ea typeface="굴림" charset="-127"/>
                <a:cs typeface="Arial" charset="0"/>
              </a:rPr>
              <a:t>seguimiento</a:t>
            </a:r>
            <a:r>
              <a:rPr lang="en-US" altLang="ko-KR" sz="2800" dirty="0" smtClean="0">
                <a:ea typeface="굴림" charset="-127"/>
                <a:cs typeface="Arial" charset="0"/>
              </a:rPr>
              <a:t> </a:t>
            </a:r>
            <a:endParaRPr lang="ko-KR" altLang="en-US" sz="2400" dirty="0" smtClean="0">
              <a:ea typeface="굴림" charset="-127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4225" y="1839913"/>
            <a:ext cx="688975" cy="358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&lt; 1 cm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0188" y="2495550"/>
            <a:ext cx="1812925" cy="357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Repeat US at 3 months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1313" y="2374900"/>
            <a:ext cx="2476500" cy="431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4-phase MDCT/dynamic </a:t>
            </a:r>
            <a:br>
              <a:rPr lang="en-GB" sz="1200" b="1">
                <a:solidFill>
                  <a:schemeClr val="bg1"/>
                </a:solidFill>
                <a:ea typeface="ＭＳ Ｐゴシック" charset="-128"/>
              </a:rPr>
            </a:b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contrast-enhanced MRI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83213" y="3062288"/>
            <a:ext cx="2486025" cy="649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Arterial hypervascularity </a:t>
            </a:r>
            <a:r>
              <a:rPr lang="en-GB" sz="1200" b="1" u="sng">
                <a:solidFill>
                  <a:schemeClr val="bg1"/>
                </a:solidFill>
                <a:ea typeface="ＭＳ Ｐゴシック" charset="-128"/>
              </a:rPr>
              <a:t>AND</a:t>
            </a:r>
          </a:p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venous or delayed phase washout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05550" y="1833563"/>
            <a:ext cx="688975" cy="358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&gt; 1 cm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1313" y="4033838"/>
            <a:ext cx="2476500" cy="430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Other contrast-enhanced study </a:t>
            </a:r>
            <a:br>
              <a:rPr lang="en-GB" sz="1200" b="1">
                <a:solidFill>
                  <a:schemeClr val="bg1"/>
                </a:solidFill>
                <a:ea typeface="ＭＳ Ｐゴシック" charset="-128"/>
              </a:rPr>
            </a:b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(CT or MRI)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22900" y="4719638"/>
            <a:ext cx="2474913" cy="649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pitchFamily="34" charset="-128"/>
              </a:rPr>
              <a:t>Arterial hypervascularity </a:t>
            </a:r>
            <a:r>
              <a:rPr lang="en-GB" sz="1200" b="1" u="sng">
                <a:solidFill>
                  <a:schemeClr val="bg1"/>
                </a:solidFill>
                <a:ea typeface="ＭＳ Ｐゴシック" pitchFamily="34" charset="-128"/>
              </a:rPr>
              <a:t>AND</a:t>
            </a:r>
          </a:p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pitchFamily="34" charset="-128"/>
              </a:rPr>
              <a:t>venous or delayed phase washout</a:t>
            </a:r>
            <a:endParaRPr lang="en-US" sz="12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5813" y="3454400"/>
            <a:ext cx="1812925" cy="357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Growing/changing character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44788" y="3460750"/>
            <a:ext cx="839787" cy="358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Stable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9463" y="4751388"/>
            <a:ext cx="1811337" cy="357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Investigate </a:t>
            </a:r>
            <a:br>
              <a:rPr lang="en-GB" sz="1200" b="1">
                <a:solidFill>
                  <a:schemeClr val="bg1"/>
                </a:solidFill>
                <a:ea typeface="ＭＳ Ｐゴシック" charset="-128"/>
              </a:rPr>
            </a:b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according to size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71975" y="4065588"/>
            <a:ext cx="690563" cy="358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Yes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61350" y="4068763"/>
            <a:ext cx="690563" cy="358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No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70388" y="4832350"/>
            <a:ext cx="688975" cy="358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HCC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08613" y="5695950"/>
            <a:ext cx="690562" cy="358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Yes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48525" y="5692775"/>
            <a:ext cx="688975" cy="358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No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91500" y="4827588"/>
            <a:ext cx="882650" cy="377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  <a:ea typeface="ＭＳ Ｐゴシック" charset="-128"/>
              </a:rPr>
              <a:t>Biopsy</a:t>
            </a:r>
            <a:endParaRPr lang="en-US" sz="1200" b="1">
              <a:solidFill>
                <a:schemeClr val="bg1"/>
              </a:solidFill>
              <a:ea typeface="ＭＳ Ｐゴシック" charset="-128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6511925" y="2244725"/>
            <a:ext cx="266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6518275" y="2903538"/>
            <a:ext cx="266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6516688" y="4570413"/>
            <a:ext cx="266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510881" y="4575969"/>
            <a:ext cx="4270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8392319" y="4574382"/>
            <a:ext cx="4270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1260476" y="4251325"/>
            <a:ext cx="862012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2224088" y="1654175"/>
            <a:ext cx="32543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6489700" y="1658938"/>
            <a:ext cx="32543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2"/>
          </p:cNvCxnSpPr>
          <p:nvPr/>
        </p:nvCxnSpPr>
        <p:spPr>
          <a:xfrm rot="16200000" flipH="1">
            <a:off x="2289969" y="2969419"/>
            <a:ext cx="2333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681163" y="3092450"/>
            <a:ext cx="1492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1532731" y="3239294"/>
            <a:ext cx="32067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3004344" y="3237707"/>
            <a:ext cx="32067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94100" y="3638550"/>
            <a:ext cx="206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3330575" y="3171826"/>
            <a:ext cx="9620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>
            <a:off x="3348038" y="2700338"/>
            <a:ext cx="47625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4" name="TextBox 8"/>
          <p:cNvSpPr txBox="1">
            <a:spLocks noChangeArrowheads="1"/>
          </p:cNvSpPr>
          <p:nvPr/>
        </p:nvSpPr>
        <p:spPr bwMode="auto">
          <a:xfrm>
            <a:off x="0" y="5314950"/>
            <a:ext cx="87312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en-GB" altLang="ko-KR" sz="1400">
                <a:ea typeface="굴림" charset="-127"/>
                <a:cs typeface="Arial" charset="0"/>
              </a:rPr>
              <a:t>Updated guidelines do not include CEUS due to </a:t>
            </a:r>
            <a:br>
              <a:rPr lang="en-GB" altLang="ko-KR" sz="1400">
                <a:ea typeface="굴림" charset="-127"/>
                <a:cs typeface="Arial" charset="0"/>
              </a:rPr>
            </a:br>
            <a:r>
              <a:rPr lang="en-GB" altLang="ko-KR" sz="1400">
                <a:ea typeface="굴림" charset="-127"/>
                <a:cs typeface="Arial" charset="0"/>
              </a:rPr>
              <a:t>low specificity</a:t>
            </a:r>
          </a:p>
          <a:p>
            <a:pPr eaLnBrk="1" hangingPunct="1">
              <a:buClr>
                <a:schemeClr val="tx2"/>
              </a:buClr>
              <a:buFont typeface="Arial" charset="0"/>
              <a:buChar char="•"/>
            </a:pPr>
            <a:r>
              <a:rPr lang="it-IT" altLang="es-ES" sz="1400">
                <a:ea typeface="굴림" charset="-127"/>
                <a:cs typeface="Arial" charset="0"/>
              </a:rPr>
              <a:t>Guidelines apply to patients with cirrhosis or </a:t>
            </a:r>
            <a:br>
              <a:rPr lang="it-IT" altLang="es-ES" sz="1400">
                <a:ea typeface="굴림" charset="-127"/>
                <a:cs typeface="Arial" charset="0"/>
              </a:rPr>
            </a:br>
            <a:r>
              <a:rPr lang="it-IT" altLang="es-ES" sz="1400">
                <a:ea typeface="굴림" charset="-127"/>
                <a:cs typeface="Arial" charset="0"/>
              </a:rPr>
              <a:t>hepatitis B virus infection without fully developed cirrhosis</a:t>
            </a:r>
          </a:p>
          <a:p>
            <a:pPr eaLnBrk="1" hangingPunct="1"/>
            <a:endParaRPr lang="ko-KR" altLang="en-US" sz="1400">
              <a:ea typeface="굴림" charset="-127"/>
              <a:cs typeface="Arial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rot="16200000" flipH="1">
            <a:off x="6587331" y="5415757"/>
            <a:ext cx="1412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745163" y="5487988"/>
            <a:ext cx="1854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5650706" y="5576094"/>
            <a:ext cx="20637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16200000" flipH="1">
            <a:off x="7496175" y="5568950"/>
            <a:ext cx="1841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7810500" y="5856288"/>
            <a:ext cx="796925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5400000" flipH="1" flipV="1">
            <a:off x="8280400" y="5546725"/>
            <a:ext cx="64293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27" idx="1"/>
          </p:cNvCxnSpPr>
          <p:nvPr/>
        </p:nvCxnSpPr>
        <p:spPr>
          <a:xfrm rot="10800000" flipV="1">
            <a:off x="7915275" y="4248150"/>
            <a:ext cx="3460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4730750" y="5854700"/>
            <a:ext cx="7683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 flipH="1" flipV="1">
            <a:off x="4404519" y="5545932"/>
            <a:ext cx="6445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6200000" flipH="1">
            <a:off x="6568281" y="3739357"/>
            <a:ext cx="1412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725988" y="3814763"/>
            <a:ext cx="38814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>
            <a:off x="8490744" y="3915569"/>
            <a:ext cx="23177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>
            <a:off x="4610100" y="3916363"/>
            <a:ext cx="23336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8" name="AutoShape 45"/>
          <p:cNvSpPr>
            <a:spLocks noChangeArrowheads="1"/>
          </p:cNvSpPr>
          <p:nvPr/>
        </p:nvSpPr>
        <p:spPr bwMode="auto">
          <a:xfrm>
            <a:off x="3690938" y="1360488"/>
            <a:ext cx="1752600" cy="287337"/>
          </a:xfrm>
          <a:prstGeom prst="roundRect">
            <a:avLst>
              <a:gd name="adj" fmla="val 16667"/>
            </a:avLst>
          </a:prstGeom>
          <a:solidFill>
            <a:srgbClr val="E9B1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46800" tIns="46800" rIns="46800" bIns="4680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40000"/>
              </a:spcBef>
              <a:buClr>
                <a:schemeClr val="tx1"/>
              </a:buClr>
              <a:buFont typeface="Verdana" pitchFamily="34" charset="0"/>
              <a:buNone/>
            </a:pPr>
            <a:r>
              <a:rPr lang="en-GB" altLang="es-ES" sz="2000">
                <a:solidFill>
                  <a:schemeClr val="bg1"/>
                </a:solidFill>
                <a:cs typeface="Arial" charset="0"/>
              </a:rPr>
              <a:t>HCC</a:t>
            </a:r>
          </a:p>
        </p:txBody>
      </p:sp>
      <p:sp>
        <p:nvSpPr>
          <p:cNvPr id="12339" name="TextBox 8"/>
          <p:cNvSpPr txBox="1">
            <a:spLocks noChangeArrowheads="1"/>
          </p:cNvSpPr>
          <p:nvPr/>
        </p:nvSpPr>
        <p:spPr bwMode="auto">
          <a:xfrm>
            <a:off x="0" y="63960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GB" altLang="es-ES" sz="1200">
                <a:solidFill>
                  <a:srgbClr val="FFFFFF"/>
                </a:solidFill>
                <a:cs typeface="Arial" charset="0"/>
              </a:rPr>
              <a:t>Available from: Bruix J, Sherman M. http://www.aasld.org/practiceguidelines/</a:t>
            </a:r>
            <a:br>
              <a:rPr lang="en-GB" altLang="es-ES" sz="1200">
                <a:solidFill>
                  <a:srgbClr val="FFFFFF"/>
                </a:solidFill>
                <a:cs typeface="Arial" charset="0"/>
              </a:rPr>
            </a:br>
            <a:r>
              <a:rPr lang="en-GB" altLang="es-ES" sz="1200">
                <a:solidFill>
                  <a:srgbClr val="FFFFFF"/>
                </a:solidFill>
                <a:cs typeface="Arial" charset="0"/>
              </a:rPr>
              <a:t>Documents/Bookmarked%20Practice%20Guidelines/HCCUpdate2010.pdf. L ast accessed November 2010.</a:t>
            </a:r>
            <a:endParaRPr lang="en-US" altLang="es-ES" sz="12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58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81000" y="261938"/>
            <a:ext cx="8367713" cy="104140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  <a:ea typeface="굴림" charset="-127"/>
              </a:rPr>
              <a:t>CONCLUSIONES: </a:t>
            </a:r>
            <a:r>
              <a:rPr lang="en-US" altLang="ko-KR" dirty="0" err="1" smtClean="0">
                <a:solidFill>
                  <a:srgbClr val="FFFF00"/>
                </a:solidFill>
                <a:ea typeface="굴림" charset="-127"/>
              </a:rPr>
              <a:t>Diagnóstico</a:t>
            </a:r>
            <a:r>
              <a:rPr lang="en-US" altLang="ko-KR" dirty="0" smtClean="0">
                <a:solidFill>
                  <a:srgbClr val="FFFF00"/>
                </a:solidFill>
                <a:ea typeface="굴림" charset="-127"/>
              </a:rPr>
              <a:t> de HCC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4294967295"/>
          </p:nvPr>
        </p:nvSpPr>
        <p:spPr>
          <a:xfrm>
            <a:off x="492125" y="1400175"/>
            <a:ext cx="8229600" cy="4678363"/>
          </a:xfrm>
          <a:prstGeom prst="rect">
            <a:avLst/>
          </a:prstGeom>
        </p:spPr>
        <p:txBody>
          <a:bodyPr/>
          <a:lstStyle/>
          <a:p>
            <a:r>
              <a:rPr lang="en-GB" altLang="ko-KR" sz="2400" dirty="0" smtClean="0">
                <a:ea typeface="굴림" charset="-127"/>
              </a:rPr>
              <a:t>Las </a:t>
            </a:r>
            <a:r>
              <a:rPr lang="en-GB" altLang="ko-KR" sz="2400" dirty="0" err="1" smtClean="0">
                <a:ea typeface="굴림" charset="-127"/>
              </a:rPr>
              <a:t>causas</a:t>
            </a:r>
            <a:r>
              <a:rPr lang="en-GB" altLang="ko-KR" sz="2400" dirty="0" smtClean="0">
                <a:ea typeface="굴림" charset="-127"/>
              </a:rPr>
              <a:t> de HCC son </a:t>
            </a:r>
            <a:r>
              <a:rPr lang="en-GB" altLang="ko-KR" sz="2400" dirty="0" err="1" smtClean="0">
                <a:ea typeface="굴림" charset="-127"/>
              </a:rPr>
              <a:t>múltiples</a:t>
            </a:r>
            <a:r>
              <a:rPr lang="en-GB" altLang="ko-KR" sz="2400" dirty="0" smtClean="0">
                <a:ea typeface="굴림" charset="-127"/>
              </a:rPr>
              <a:t> y </a:t>
            </a:r>
            <a:r>
              <a:rPr lang="en-GB" altLang="ko-KR" sz="2400" dirty="0" err="1" smtClean="0">
                <a:ea typeface="굴림" charset="-127"/>
              </a:rPr>
              <a:t>originan</a:t>
            </a:r>
            <a:r>
              <a:rPr lang="en-GB" altLang="ko-KR" sz="2400" dirty="0" smtClean="0">
                <a:ea typeface="굴림" charset="-127"/>
              </a:rPr>
              <a:t> </a:t>
            </a:r>
            <a:r>
              <a:rPr lang="en-GB" altLang="ko-KR" sz="2400" dirty="0" err="1" smtClean="0">
                <a:ea typeface="굴림" charset="-127"/>
              </a:rPr>
              <a:t>daño</a:t>
            </a:r>
            <a:r>
              <a:rPr lang="en-GB" altLang="ko-KR" sz="2400" dirty="0" smtClean="0">
                <a:ea typeface="굴림" charset="-127"/>
              </a:rPr>
              <a:t> </a:t>
            </a:r>
            <a:r>
              <a:rPr lang="en-GB" altLang="ko-KR" sz="2400" dirty="0" err="1" smtClean="0">
                <a:ea typeface="굴림" charset="-127"/>
              </a:rPr>
              <a:t>hepático</a:t>
            </a:r>
            <a:endParaRPr lang="en-GB" altLang="ko-KR" sz="2400" dirty="0" smtClean="0">
              <a:ea typeface="굴림" charset="-127"/>
            </a:endParaRPr>
          </a:p>
          <a:p>
            <a:r>
              <a:rPr lang="en-US" altLang="ko-KR" sz="2400" dirty="0" smtClean="0">
                <a:ea typeface="굴림" charset="-127"/>
              </a:rPr>
              <a:t>El </a:t>
            </a:r>
            <a:r>
              <a:rPr lang="en-US" altLang="ko-KR" sz="2400" dirty="0" err="1" smtClean="0">
                <a:ea typeface="굴림" charset="-127"/>
              </a:rPr>
              <a:t>diagnóstico</a:t>
            </a:r>
            <a:r>
              <a:rPr lang="en-US" altLang="ko-KR" sz="2400" dirty="0" smtClean="0">
                <a:ea typeface="굴림" charset="-127"/>
              </a:rPr>
              <a:t> </a:t>
            </a:r>
            <a:r>
              <a:rPr lang="en-US" altLang="ko-KR" sz="2400" dirty="0" err="1" smtClean="0">
                <a:ea typeface="굴림" charset="-127"/>
              </a:rPr>
              <a:t>precoz</a:t>
            </a:r>
            <a:r>
              <a:rPr lang="en-US" altLang="ko-KR" sz="2400" dirty="0" smtClean="0">
                <a:ea typeface="굴림" charset="-127"/>
              </a:rPr>
              <a:t> y la </a:t>
            </a:r>
            <a:r>
              <a:rPr lang="en-US" altLang="ko-KR" sz="2400" dirty="0" err="1" smtClean="0">
                <a:ea typeface="굴림" charset="-127"/>
              </a:rPr>
              <a:t>posibilidad</a:t>
            </a:r>
            <a:r>
              <a:rPr lang="en-US" altLang="ko-KR" sz="2400" dirty="0" smtClean="0">
                <a:ea typeface="굴림" charset="-127"/>
              </a:rPr>
              <a:t> de un </a:t>
            </a:r>
            <a:r>
              <a:rPr lang="en-US" altLang="ko-KR" sz="2400" dirty="0" err="1" smtClean="0">
                <a:ea typeface="굴림" charset="-127"/>
              </a:rPr>
              <a:t>tratamiento</a:t>
            </a:r>
            <a:r>
              <a:rPr lang="en-US" altLang="ko-KR" sz="2400" dirty="0" smtClean="0">
                <a:ea typeface="굴림" charset="-127"/>
              </a:rPr>
              <a:t> </a:t>
            </a:r>
            <a:r>
              <a:rPr lang="en-US" altLang="ko-KR" sz="2400" dirty="0" err="1" smtClean="0">
                <a:ea typeface="굴림" charset="-127"/>
              </a:rPr>
              <a:t>definitivo</a:t>
            </a:r>
            <a:r>
              <a:rPr lang="en-US" altLang="ko-KR" sz="2400" dirty="0" smtClean="0">
                <a:ea typeface="굴림" charset="-127"/>
              </a:rPr>
              <a:t> </a:t>
            </a:r>
            <a:r>
              <a:rPr lang="en-US" altLang="ko-KR" sz="2400" dirty="0" err="1" smtClean="0">
                <a:ea typeface="굴림" charset="-127"/>
              </a:rPr>
              <a:t>es</a:t>
            </a:r>
            <a:r>
              <a:rPr lang="en-US" altLang="ko-KR" sz="2400" dirty="0" smtClean="0">
                <a:ea typeface="굴림" charset="-127"/>
              </a:rPr>
              <a:t> clave para </a:t>
            </a:r>
            <a:r>
              <a:rPr lang="en-US" altLang="ko-KR" sz="2400" dirty="0" err="1" smtClean="0">
                <a:ea typeface="굴림" charset="-127"/>
              </a:rPr>
              <a:t>obtener</a:t>
            </a:r>
            <a:r>
              <a:rPr lang="en-US" altLang="ko-KR" sz="2400" dirty="0" smtClean="0">
                <a:ea typeface="굴림" charset="-127"/>
              </a:rPr>
              <a:t> </a:t>
            </a:r>
            <a:r>
              <a:rPr lang="en-US" altLang="ko-KR" sz="2400" dirty="0" err="1" smtClean="0">
                <a:ea typeface="굴림" charset="-127"/>
              </a:rPr>
              <a:t>una</a:t>
            </a:r>
            <a:r>
              <a:rPr lang="en-US" altLang="ko-KR" sz="2400" dirty="0" smtClean="0">
                <a:ea typeface="굴림" charset="-127"/>
              </a:rPr>
              <a:t> </a:t>
            </a:r>
            <a:r>
              <a:rPr lang="en-US" altLang="ko-KR" sz="2400" dirty="0" err="1" smtClean="0">
                <a:ea typeface="굴림" charset="-127"/>
              </a:rPr>
              <a:t>supervivencia</a:t>
            </a:r>
            <a:r>
              <a:rPr lang="en-US" altLang="ko-KR" sz="2400" dirty="0" smtClean="0">
                <a:ea typeface="굴림" charset="-127"/>
              </a:rPr>
              <a:t> </a:t>
            </a:r>
            <a:r>
              <a:rPr lang="en-US" altLang="ko-KR" sz="2400" dirty="0" err="1" smtClean="0">
                <a:ea typeface="굴림" charset="-127"/>
              </a:rPr>
              <a:t>prolongada</a:t>
            </a:r>
            <a:r>
              <a:rPr lang="en-US" altLang="ko-KR" sz="2400" dirty="0" smtClean="0">
                <a:ea typeface="굴림" charset="-127"/>
              </a:rPr>
              <a:t> </a:t>
            </a:r>
          </a:p>
          <a:p>
            <a:r>
              <a:rPr lang="en-US" altLang="ko-KR" sz="2400" dirty="0" smtClean="0">
                <a:ea typeface="굴림" charset="-127"/>
              </a:rPr>
              <a:t>Las </a:t>
            </a:r>
            <a:r>
              <a:rPr lang="en-US" altLang="ko-KR" sz="2400" dirty="0" err="1" smtClean="0">
                <a:ea typeface="굴림" charset="-127"/>
              </a:rPr>
              <a:t>guías</a:t>
            </a:r>
            <a:r>
              <a:rPr lang="en-US" altLang="ko-KR" sz="2400" dirty="0" smtClean="0">
                <a:ea typeface="굴림" charset="-127"/>
              </a:rPr>
              <a:t> EASL y AASLD </a:t>
            </a:r>
            <a:r>
              <a:rPr lang="en-US" altLang="ko-KR" sz="2400" dirty="0" err="1" smtClean="0">
                <a:ea typeface="굴림" charset="-127"/>
              </a:rPr>
              <a:t>establecen</a:t>
            </a:r>
            <a:r>
              <a:rPr lang="en-US" altLang="ko-KR" sz="2400" dirty="0" smtClean="0">
                <a:ea typeface="굴림" charset="-127"/>
              </a:rPr>
              <a:t> </a:t>
            </a:r>
            <a:r>
              <a:rPr lang="en-US" altLang="ko-KR" sz="2400" dirty="0" err="1" smtClean="0">
                <a:ea typeface="굴림" charset="-127"/>
              </a:rPr>
              <a:t>criterios</a:t>
            </a:r>
            <a:r>
              <a:rPr lang="en-US" altLang="ko-KR" sz="2400" dirty="0" smtClean="0">
                <a:ea typeface="굴림" charset="-127"/>
              </a:rPr>
              <a:t> </a:t>
            </a:r>
            <a:r>
              <a:rPr lang="en-US" altLang="ko-KR" sz="2400" dirty="0" err="1" smtClean="0">
                <a:ea typeface="굴림" charset="-127"/>
              </a:rPr>
              <a:t>diagnósticos</a:t>
            </a:r>
            <a:r>
              <a:rPr lang="en-US" altLang="ko-KR" sz="2400" dirty="0" smtClean="0">
                <a:ea typeface="굴림" charset="-127"/>
              </a:rPr>
              <a:t> de HCC que </a:t>
            </a:r>
            <a:r>
              <a:rPr lang="en-US" altLang="ko-KR" sz="2400" dirty="0" err="1" smtClean="0">
                <a:ea typeface="굴림" charset="-127"/>
              </a:rPr>
              <a:t>incluyen</a:t>
            </a:r>
            <a:r>
              <a:rPr lang="en-US" altLang="ko-KR" sz="2400" dirty="0" smtClean="0">
                <a:ea typeface="굴림" charset="-127"/>
              </a:rPr>
              <a:t>:</a:t>
            </a:r>
          </a:p>
          <a:p>
            <a:pPr lvl="1"/>
            <a:r>
              <a:rPr lang="en-US" altLang="ko-KR" sz="2000" dirty="0" smtClean="0">
                <a:ea typeface="굴림" charset="-127"/>
              </a:rPr>
              <a:t>TAC </a:t>
            </a:r>
            <a:r>
              <a:rPr lang="en-US" altLang="ko-KR" sz="2000" dirty="0" err="1" smtClean="0">
                <a:ea typeface="굴림" charset="-127"/>
              </a:rPr>
              <a:t>helicoidal</a:t>
            </a:r>
            <a:r>
              <a:rPr lang="en-US" altLang="ko-KR" sz="2000" dirty="0" smtClean="0">
                <a:ea typeface="굴림" charset="-127"/>
              </a:rPr>
              <a:t>, ECO, RM, and </a:t>
            </a:r>
            <a:r>
              <a:rPr lang="en-US" altLang="ko-KR" sz="2000" dirty="0" err="1" smtClean="0">
                <a:ea typeface="굴림" charset="-127"/>
              </a:rPr>
              <a:t>angiografía</a:t>
            </a:r>
            <a:r>
              <a:rPr lang="en-US" altLang="ko-KR" sz="2000" dirty="0" smtClean="0">
                <a:ea typeface="굴림" charset="-127"/>
              </a:rPr>
              <a:t> para el </a:t>
            </a:r>
            <a:r>
              <a:rPr lang="en-US" altLang="ko-KR" sz="2000" dirty="0" err="1" smtClean="0">
                <a:ea typeface="굴림" charset="-127"/>
              </a:rPr>
              <a:t>diagnóstico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radiológico</a:t>
            </a:r>
            <a:r>
              <a:rPr lang="en-US" altLang="ko-KR" sz="2000" dirty="0" smtClean="0">
                <a:ea typeface="굴림" charset="-127"/>
              </a:rPr>
              <a:t> (EASL)</a:t>
            </a:r>
          </a:p>
          <a:p>
            <a:pPr lvl="1"/>
            <a:r>
              <a:rPr lang="en-US" altLang="ko-KR" sz="2000" dirty="0" err="1" smtClean="0">
                <a:ea typeface="굴림" charset="-127"/>
              </a:rPr>
              <a:t>Nódulos</a:t>
            </a:r>
            <a:r>
              <a:rPr lang="en-US" altLang="ko-KR" sz="2000" dirty="0" smtClean="0">
                <a:ea typeface="굴림" charset="-127"/>
              </a:rPr>
              <a:t> &gt; 1 cm  se </a:t>
            </a:r>
            <a:r>
              <a:rPr lang="en-US" altLang="ko-KR" sz="2000" dirty="0" err="1" smtClean="0">
                <a:ea typeface="굴림" charset="-127"/>
              </a:rPr>
              <a:t>deberían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evaluar</a:t>
            </a:r>
            <a:r>
              <a:rPr lang="en-US" altLang="ko-KR" sz="2000" dirty="0" smtClean="0">
                <a:ea typeface="굴림" charset="-127"/>
              </a:rPr>
              <a:t> con TAC 4-fases o RM con </a:t>
            </a:r>
            <a:r>
              <a:rPr lang="en-US" altLang="ko-KR" sz="2000" dirty="0" err="1" smtClean="0">
                <a:ea typeface="굴림" charset="-127"/>
              </a:rPr>
              <a:t>contraste</a:t>
            </a:r>
            <a:r>
              <a:rPr lang="en-US" altLang="ko-KR" sz="2000" dirty="0" smtClean="0">
                <a:ea typeface="굴림" charset="-127"/>
              </a:rPr>
              <a:t> (AASLD)</a:t>
            </a:r>
          </a:p>
          <a:p>
            <a:endParaRPr lang="en-US" altLang="ko-KR" sz="2400" dirty="0" smtClean="0">
              <a:ea typeface="굴림" charset="-127"/>
            </a:endParaRPr>
          </a:p>
          <a:p>
            <a:endParaRPr lang="en-US" altLang="ko-KR" sz="2400" dirty="0" smtClean="0">
              <a:ea typeface="굴림" charset="-127"/>
            </a:endParaRPr>
          </a:p>
          <a:p>
            <a:endParaRPr lang="en-US" altLang="ko-KR" sz="2400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558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26336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s-ES" sz="3200" dirty="0" err="1" smtClean="0">
                <a:solidFill>
                  <a:schemeClr val="tx2"/>
                </a:solidFill>
              </a:rPr>
              <a:t>Estadificación</a:t>
            </a:r>
            <a:r>
              <a:rPr lang="en-US" altLang="es-ES" sz="3200" dirty="0" smtClean="0">
                <a:solidFill>
                  <a:schemeClr val="tx2"/>
                </a:solidFill>
              </a:rPr>
              <a:t> del </a:t>
            </a:r>
            <a:r>
              <a:rPr lang="en-US" altLang="es-ES" sz="3200" dirty="0" err="1" smtClean="0">
                <a:solidFill>
                  <a:schemeClr val="tx2"/>
                </a:solidFill>
              </a:rPr>
              <a:t>hepatocarcinoma</a:t>
            </a:r>
            <a:endParaRPr lang="en-US" altLang="es-ES" sz="3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37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dirty="0" err="1" smtClean="0"/>
              <a:t>Estadificación</a:t>
            </a:r>
            <a:r>
              <a:rPr lang="en-US" altLang="es-ES" dirty="0" smtClean="0"/>
              <a:t> del HCC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8364538" cy="46974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s-ES" dirty="0" smtClean="0"/>
              <a:t>La </a:t>
            </a:r>
            <a:r>
              <a:rPr lang="en-US" altLang="es-ES" dirty="0" err="1" smtClean="0"/>
              <a:t>estadificación</a:t>
            </a:r>
            <a:r>
              <a:rPr lang="en-US" altLang="es-ES" dirty="0" smtClean="0"/>
              <a:t> se </a:t>
            </a:r>
            <a:r>
              <a:rPr lang="en-US" altLang="es-ES" dirty="0" err="1" smtClean="0"/>
              <a:t>utiliza</a:t>
            </a:r>
            <a:r>
              <a:rPr lang="en-US" altLang="es-ES" dirty="0" smtClean="0"/>
              <a:t> para </a:t>
            </a:r>
            <a:r>
              <a:rPr lang="en-US" altLang="es-ES" dirty="0" err="1" smtClean="0"/>
              <a:t>determinar</a:t>
            </a:r>
            <a:r>
              <a:rPr lang="en-US" altLang="es-ES" dirty="0" smtClean="0"/>
              <a:t> el </a:t>
            </a:r>
            <a:r>
              <a:rPr lang="en-US" altLang="es-ES" dirty="0" err="1" smtClean="0"/>
              <a:t>pronóstico</a:t>
            </a:r>
            <a:r>
              <a:rPr lang="en-US" altLang="es-ES" dirty="0" smtClean="0"/>
              <a:t> y </a:t>
            </a:r>
            <a:r>
              <a:rPr lang="en-US" altLang="es-ES" dirty="0" err="1" smtClean="0"/>
              <a:t>guiar</a:t>
            </a:r>
            <a:r>
              <a:rPr lang="en-US" altLang="es-ES" dirty="0" smtClean="0"/>
              <a:t> el tratamiento</a:t>
            </a:r>
            <a:r>
              <a:rPr lang="en-US" altLang="es-ES" baseline="30000" dirty="0" smtClean="0"/>
              <a:t>1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s-ES" dirty="0" smtClean="0"/>
              <a:t>La </a:t>
            </a:r>
            <a:r>
              <a:rPr lang="en-US" altLang="es-ES" dirty="0" err="1" smtClean="0"/>
              <a:t>estadificación</a:t>
            </a:r>
            <a:r>
              <a:rPr lang="en-US" altLang="es-ES" dirty="0" smtClean="0"/>
              <a:t> del HCC </a:t>
            </a:r>
            <a:r>
              <a:rPr lang="en-US" altLang="es-ES" dirty="0" err="1" smtClean="0"/>
              <a:t>es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difícil</a:t>
            </a:r>
            <a:r>
              <a:rPr lang="en-US" altLang="es-ES" dirty="0" smtClean="0"/>
              <a:t> porque:</a:t>
            </a:r>
            <a:r>
              <a:rPr lang="en-US" altLang="es-ES" baseline="30000" dirty="0" smtClean="0"/>
              <a:t>1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s-ES" dirty="0" smtClean="0"/>
              <a:t>La </a:t>
            </a:r>
            <a:r>
              <a:rPr lang="en-US" altLang="es-ES" dirty="0" err="1" smtClean="0"/>
              <a:t>mayoría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los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pacientes</a:t>
            </a:r>
            <a:r>
              <a:rPr lang="en-US" altLang="es-ES" dirty="0" smtClean="0"/>
              <a:t> con HCC </a:t>
            </a:r>
            <a:r>
              <a:rPr lang="en-US" altLang="es-ES" dirty="0" err="1" smtClean="0"/>
              <a:t>tienen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una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enfermedad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hepática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subyacente</a:t>
            </a:r>
            <a:r>
              <a:rPr lang="en-US" altLang="es-ES" dirty="0" smtClean="0"/>
              <a:t>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s-ES" dirty="0" smtClean="0"/>
              <a:t>Los </a:t>
            </a:r>
            <a:r>
              <a:rPr lang="en-US" altLang="es-ES" dirty="0" err="1" smtClean="0"/>
              <a:t>indicadores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pronósticos</a:t>
            </a:r>
            <a:r>
              <a:rPr lang="en-US" altLang="es-ES" dirty="0" smtClean="0"/>
              <a:t> no </a:t>
            </a:r>
            <a:r>
              <a:rPr lang="en-US" altLang="es-ES" dirty="0" err="1" smtClean="0"/>
              <a:t>están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claramente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definidos</a:t>
            </a:r>
            <a:r>
              <a:rPr lang="en-US" altLang="es-ES" dirty="0" smtClean="0"/>
              <a:t>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s-ES" dirty="0" smtClean="0"/>
              <a:t>Los </a:t>
            </a:r>
            <a:r>
              <a:rPr lang="en-US" altLang="es-ES" dirty="0" err="1" smtClean="0"/>
              <a:t>indicadores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pronósticos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varían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durante</a:t>
            </a:r>
            <a:r>
              <a:rPr lang="en-US" altLang="es-ES" dirty="0" smtClean="0"/>
              <a:t> el </a:t>
            </a:r>
            <a:r>
              <a:rPr lang="en-US" altLang="es-ES" dirty="0" err="1" smtClean="0"/>
              <a:t>curso</a:t>
            </a:r>
            <a:r>
              <a:rPr lang="en-US" altLang="es-ES" dirty="0" smtClean="0"/>
              <a:t> de la </a:t>
            </a:r>
            <a:r>
              <a:rPr lang="en-US" altLang="es-ES" dirty="0" err="1" smtClean="0"/>
              <a:t>enfermedad</a:t>
            </a:r>
            <a:r>
              <a:rPr lang="en-US" altLang="es-ES" dirty="0" smtClean="0"/>
              <a:t> </a:t>
            </a:r>
          </a:p>
          <a:p>
            <a:pPr marL="0" lvl="1" indent="0" eaLnBrk="1" hangingPunct="1">
              <a:lnSpc>
                <a:spcPct val="100000"/>
              </a:lnSpc>
              <a:buNone/>
            </a:pPr>
            <a:r>
              <a:rPr lang="en-US" altLang="es-ES" sz="1800" spc="30" dirty="0"/>
              <a:t>Las </a:t>
            </a:r>
            <a:r>
              <a:rPr lang="en-US" altLang="es-ES" sz="1800" spc="30" dirty="0" err="1"/>
              <a:t>guías</a:t>
            </a:r>
            <a:r>
              <a:rPr lang="en-US" altLang="es-ES" sz="1800" spc="30" dirty="0"/>
              <a:t> </a:t>
            </a:r>
            <a:r>
              <a:rPr lang="en-US" altLang="es-ES" sz="1800" spc="30" dirty="0" err="1"/>
              <a:t>recomiendan</a:t>
            </a:r>
            <a:r>
              <a:rPr lang="en-US" altLang="es-ES" sz="1800" spc="30" dirty="0"/>
              <a:t> que </a:t>
            </a:r>
            <a:r>
              <a:rPr lang="en-US" altLang="es-ES" sz="1800" spc="30" dirty="0" err="1"/>
              <a:t>los</a:t>
            </a:r>
            <a:r>
              <a:rPr lang="en-US" altLang="es-ES" sz="1800" spc="30" dirty="0"/>
              <a:t> </a:t>
            </a:r>
            <a:r>
              <a:rPr lang="en-US" altLang="es-ES" sz="1800" spc="30" dirty="0" err="1"/>
              <a:t>sistemas</a:t>
            </a:r>
            <a:r>
              <a:rPr lang="en-US" altLang="es-ES" sz="1800" spc="30" dirty="0"/>
              <a:t> de </a:t>
            </a:r>
            <a:r>
              <a:rPr lang="en-US" altLang="es-ES" sz="1800" spc="30" dirty="0" err="1"/>
              <a:t>estadificación</a:t>
            </a:r>
            <a:r>
              <a:rPr lang="en-US" altLang="es-ES" sz="1800" spc="30" dirty="0"/>
              <a:t> del HCC consideren</a:t>
            </a:r>
            <a:r>
              <a:rPr lang="en-US" altLang="es-ES" baseline="30000" dirty="0" smtClean="0"/>
              <a:t>2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s-ES" dirty="0" err="1" smtClean="0"/>
              <a:t>Estadio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tumoral</a:t>
            </a:r>
            <a:endParaRPr lang="en-US" altLang="es-ES" dirty="0" smtClean="0"/>
          </a:p>
          <a:p>
            <a:pPr lvl="1" eaLnBrk="1" hangingPunct="1">
              <a:lnSpc>
                <a:spcPct val="100000"/>
              </a:lnSpc>
            </a:pPr>
            <a:r>
              <a:rPr lang="en-US" altLang="es-ES" dirty="0" err="1" smtClean="0"/>
              <a:t>Función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hepática</a:t>
            </a:r>
            <a:endParaRPr lang="en-US" altLang="es-ES" dirty="0" smtClean="0"/>
          </a:p>
          <a:p>
            <a:pPr lvl="1" eaLnBrk="1" hangingPunct="1">
              <a:lnSpc>
                <a:spcPct val="100000"/>
              </a:lnSpc>
            </a:pPr>
            <a:r>
              <a:rPr lang="en-US" altLang="es-ES" dirty="0" smtClean="0"/>
              <a:t>Estado de </a:t>
            </a:r>
            <a:r>
              <a:rPr lang="en-US" altLang="es-ES" dirty="0" err="1" smtClean="0"/>
              <a:t>salud</a:t>
            </a:r>
            <a:endParaRPr lang="en-US" altLang="es-ES" dirty="0" smtClean="0"/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s-ES" dirty="0" smtClean="0"/>
              <a:t>Se </a:t>
            </a:r>
            <a:r>
              <a:rPr lang="en-US" altLang="es-ES" dirty="0" err="1" smtClean="0"/>
              <a:t>han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desarrollado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múltiples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sistemas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estadificación</a:t>
            </a:r>
            <a:endParaRPr lang="en-US" altLang="es-ES" dirty="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629150" y="6396038"/>
            <a:ext cx="4514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j-lt"/>
              </a:rPr>
              <a:t>1. Llovet JM. J Gastroenterol. 2005;40:225-35.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2. Marrero JA, et al. Hepatology. 2005;41:707-16.</a:t>
            </a:r>
          </a:p>
        </p:txBody>
      </p:sp>
    </p:spTree>
    <p:extLst>
      <p:ext uri="{BB962C8B-B14F-4D97-AF65-F5344CB8AC3E}">
        <p14:creationId xmlns:p14="http://schemas.microsoft.com/office/powerpoint/2010/main" val="1324585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61963" y="1268760"/>
            <a:ext cx="774065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636588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344488" indent="-344488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</a:pPr>
            <a:r>
              <a:rPr lang="en-GB" altLang="es-ES" sz="1800" dirty="0" err="1" smtClean="0">
                <a:latin typeface="Arial" charset="0"/>
              </a:rPr>
              <a:t>Decisiones</a:t>
            </a:r>
            <a:r>
              <a:rPr lang="en-GB" altLang="es-ES" sz="1800" dirty="0" smtClean="0">
                <a:latin typeface="Arial" charset="0"/>
              </a:rPr>
              <a:t> de </a:t>
            </a:r>
            <a:r>
              <a:rPr lang="en-GB" altLang="es-ES" sz="1800" dirty="0" err="1" smtClean="0">
                <a:latin typeface="Arial" charset="0"/>
              </a:rPr>
              <a:t>tratamiento</a:t>
            </a:r>
            <a:endParaRPr lang="en-US" altLang="es-ES" sz="1800" dirty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1800" dirty="0" smtClean="0">
                <a:latin typeface="Arial" charset="0"/>
              </a:rPr>
              <a:t>El </a:t>
            </a:r>
            <a:r>
              <a:rPr lang="en-US" altLang="es-ES" sz="1800" dirty="0" err="1" smtClean="0">
                <a:latin typeface="Arial" charset="0"/>
              </a:rPr>
              <a:t>pronóstico</a:t>
            </a:r>
            <a:r>
              <a:rPr lang="en-US" altLang="es-ES" sz="1800" dirty="0" smtClean="0">
                <a:latin typeface="Arial" charset="0"/>
              </a:rPr>
              <a:t> de </a:t>
            </a:r>
            <a:r>
              <a:rPr lang="en-US" altLang="es-ES" sz="1800" dirty="0" err="1" smtClean="0">
                <a:latin typeface="Arial" charset="0"/>
              </a:rPr>
              <a:t>los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tumores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sólidos</a:t>
            </a:r>
            <a:r>
              <a:rPr lang="en-US" altLang="es-ES" sz="1800" dirty="0" smtClean="0">
                <a:latin typeface="Arial" charset="0"/>
              </a:rPr>
              <a:t> se </a:t>
            </a:r>
            <a:r>
              <a:rPr lang="en-US" altLang="es-ES" sz="1800" dirty="0" err="1" smtClean="0">
                <a:latin typeface="Arial" charset="0"/>
              </a:rPr>
              <a:t>relaciona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generalmente</a:t>
            </a:r>
            <a:r>
              <a:rPr lang="en-US" altLang="es-ES" sz="1800" dirty="0" smtClean="0">
                <a:latin typeface="Arial" charset="0"/>
              </a:rPr>
              <a:t> con el </a:t>
            </a:r>
            <a:r>
              <a:rPr lang="en-US" altLang="es-ES" sz="1800" dirty="0" err="1" smtClean="0">
                <a:latin typeface="Arial" charset="0"/>
              </a:rPr>
              <a:t>estadio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tumoral</a:t>
            </a:r>
            <a:r>
              <a:rPr lang="en-US" altLang="es-ES" sz="1800" dirty="0" smtClean="0">
                <a:latin typeface="Arial" charset="0"/>
              </a:rPr>
              <a:t> a la presentación</a:t>
            </a:r>
            <a:r>
              <a:rPr lang="en-US" altLang="es-ES" sz="1800" baseline="30000" dirty="0" smtClean="0">
                <a:latin typeface="Arial" charset="0"/>
              </a:rPr>
              <a:t>1</a:t>
            </a:r>
            <a:endParaRPr lang="en-US" altLang="es-ES" sz="1800" baseline="30000" dirty="0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1800" dirty="0" err="1" smtClean="0">
                <a:latin typeface="Arial" charset="0"/>
              </a:rPr>
              <a:t>En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pacientes</a:t>
            </a:r>
            <a:r>
              <a:rPr lang="en-US" altLang="es-ES" sz="1800" dirty="0" smtClean="0">
                <a:latin typeface="Arial" charset="0"/>
              </a:rPr>
              <a:t> con HCC, la </a:t>
            </a:r>
            <a:r>
              <a:rPr lang="en-US" altLang="es-ES" sz="1800" dirty="0" err="1" smtClean="0">
                <a:latin typeface="Arial" charset="0"/>
              </a:rPr>
              <a:t>predicción</a:t>
            </a:r>
            <a:r>
              <a:rPr lang="en-US" altLang="es-ES" sz="1800" dirty="0" smtClean="0">
                <a:latin typeface="Arial" charset="0"/>
              </a:rPr>
              <a:t> del </a:t>
            </a:r>
            <a:r>
              <a:rPr lang="en-US" altLang="es-ES" sz="1800" dirty="0" err="1" smtClean="0">
                <a:latin typeface="Arial" charset="0"/>
              </a:rPr>
              <a:t>pronóstico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es</a:t>
            </a:r>
            <a:r>
              <a:rPr lang="en-US" altLang="es-ES" sz="1800" dirty="0" smtClean="0">
                <a:latin typeface="Arial" charset="0"/>
              </a:rPr>
              <a:t> compleja</a:t>
            </a:r>
            <a:r>
              <a:rPr lang="en-US" altLang="es-ES" sz="1800" baseline="30000" dirty="0" smtClean="0">
                <a:latin typeface="Arial" charset="0"/>
              </a:rPr>
              <a:t>1</a:t>
            </a:r>
            <a:endParaRPr lang="en-US" altLang="es-ES" sz="1800" dirty="0"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</a:pPr>
            <a:r>
              <a:rPr lang="en-US" altLang="es-ES" sz="1600" dirty="0" smtClean="0">
                <a:latin typeface="Arial" charset="0"/>
              </a:rPr>
              <a:t>La </a:t>
            </a:r>
            <a:r>
              <a:rPr lang="en-US" altLang="es-ES" sz="1600" dirty="0" err="1" smtClean="0">
                <a:latin typeface="Arial" charset="0"/>
              </a:rPr>
              <a:t>función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hepática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subyacente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afecta</a:t>
            </a:r>
            <a:r>
              <a:rPr lang="en-US" altLang="es-ES" sz="1600" dirty="0" smtClean="0">
                <a:latin typeface="Arial" charset="0"/>
              </a:rPr>
              <a:t> al </a:t>
            </a:r>
            <a:r>
              <a:rPr lang="en-US" altLang="es-ES" sz="1600" dirty="0" err="1" smtClean="0">
                <a:latin typeface="Arial" charset="0"/>
              </a:rPr>
              <a:t>pronóstico</a:t>
            </a:r>
            <a:r>
              <a:rPr lang="en-US" altLang="es-ES" sz="1600" dirty="0" smtClean="0">
                <a:latin typeface="Arial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s-ES" sz="1800" dirty="0" smtClean="0">
                <a:latin typeface="Arial" charset="0"/>
              </a:rPr>
              <a:t>El </a:t>
            </a:r>
            <a:r>
              <a:rPr lang="en-US" altLang="es-ES" sz="1800" dirty="0" err="1" smtClean="0">
                <a:latin typeface="Arial" charset="0"/>
              </a:rPr>
              <a:t>estadio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tumoral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guía</a:t>
            </a:r>
            <a:r>
              <a:rPr lang="en-US" altLang="es-ES" sz="1800" dirty="0" smtClean="0">
                <a:latin typeface="Arial" charset="0"/>
              </a:rPr>
              <a:t> las </a:t>
            </a:r>
            <a:r>
              <a:rPr lang="en-US" altLang="es-ES" sz="1800" dirty="0" err="1" smtClean="0">
                <a:latin typeface="Arial" charset="0"/>
              </a:rPr>
              <a:t>decisiones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clínicas</a:t>
            </a:r>
            <a:r>
              <a:rPr lang="en-US" altLang="es-ES" sz="1800" dirty="0" smtClean="0">
                <a:latin typeface="Arial" charset="0"/>
              </a:rPr>
              <a:t> del tratamiento</a:t>
            </a:r>
            <a:r>
              <a:rPr lang="en-US" altLang="es-ES" sz="1800" baseline="30000" dirty="0" smtClean="0">
                <a:latin typeface="Arial" charset="0"/>
              </a:rPr>
              <a:t>1</a:t>
            </a:r>
            <a:endParaRPr lang="en-US" altLang="es-ES" sz="1800" baseline="30000" dirty="0">
              <a:latin typeface="Arial" charset="0"/>
            </a:endParaRPr>
          </a:p>
          <a:p>
            <a:pPr lvl="3" eaLnBrk="1" hangingPunct="1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1800" dirty="0" smtClean="0">
                <a:latin typeface="Arial" charset="0"/>
              </a:rPr>
              <a:t>La </a:t>
            </a:r>
            <a:r>
              <a:rPr lang="en-US" altLang="es-ES" sz="1800" dirty="0" err="1" smtClean="0">
                <a:latin typeface="Arial" charset="0"/>
              </a:rPr>
              <a:t>estadificación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es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muy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importante</a:t>
            </a:r>
            <a:r>
              <a:rPr lang="en-US" altLang="es-ES" sz="1800" dirty="0" smtClean="0">
                <a:latin typeface="Arial" charset="0"/>
              </a:rPr>
              <a:t> para </a:t>
            </a:r>
            <a:r>
              <a:rPr lang="en-US" altLang="es-ES" sz="1800" dirty="0" err="1" smtClean="0">
                <a:latin typeface="Arial" charset="0"/>
              </a:rPr>
              <a:t>elegir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bien</a:t>
            </a:r>
            <a:r>
              <a:rPr lang="en-US" altLang="es-ES" sz="1800" dirty="0" smtClean="0">
                <a:latin typeface="Arial" charset="0"/>
              </a:rPr>
              <a:t> el tratamiento</a:t>
            </a:r>
            <a:r>
              <a:rPr lang="en-US" altLang="es-ES" sz="1800" baseline="30000" dirty="0" smtClean="0">
                <a:latin typeface="Arial" charset="0"/>
              </a:rPr>
              <a:t>2</a:t>
            </a:r>
            <a:endParaRPr lang="en-US" altLang="es-ES" sz="1800" dirty="0">
              <a:latin typeface="Arial" charset="0"/>
            </a:endParaRPr>
          </a:p>
          <a:p>
            <a:pPr lvl="3" eaLnBrk="1" hangingPunct="1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1800" dirty="0" err="1" smtClean="0">
                <a:latin typeface="Arial" charset="0"/>
              </a:rPr>
              <a:t>Actualmente</a:t>
            </a:r>
            <a:r>
              <a:rPr lang="en-US" altLang="es-ES" sz="1800" dirty="0" smtClean="0">
                <a:latin typeface="Arial" charset="0"/>
              </a:rPr>
              <a:t>, no hay un </a:t>
            </a:r>
            <a:r>
              <a:rPr lang="en-US" altLang="es-ES" sz="1800" dirty="0" err="1" smtClean="0">
                <a:latin typeface="Arial" charset="0"/>
              </a:rPr>
              <a:t>consenso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mundial</a:t>
            </a:r>
            <a:r>
              <a:rPr lang="en-US" altLang="es-ES" sz="1800" dirty="0" smtClean="0">
                <a:latin typeface="Arial" charset="0"/>
              </a:rPr>
              <a:t> para el </a:t>
            </a:r>
            <a:r>
              <a:rPr lang="en-US" altLang="es-ES" sz="1800" dirty="0" err="1" smtClean="0">
                <a:latin typeface="Arial" charset="0"/>
              </a:rPr>
              <a:t>uso</a:t>
            </a:r>
            <a:r>
              <a:rPr lang="en-US" altLang="es-ES" sz="1800" dirty="0" smtClean="0">
                <a:latin typeface="Arial" charset="0"/>
              </a:rPr>
              <a:t> de un </a:t>
            </a:r>
            <a:r>
              <a:rPr lang="en-US" altLang="es-ES" sz="1800" dirty="0" err="1" smtClean="0">
                <a:latin typeface="Arial" charset="0"/>
              </a:rPr>
              <a:t>sistema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común</a:t>
            </a:r>
            <a:r>
              <a:rPr lang="en-US" altLang="es-ES" sz="1800" dirty="0" smtClean="0">
                <a:latin typeface="Arial" charset="0"/>
              </a:rPr>
              <a:t> de </a:t>
            </a:r>
            <a:r>
              <a:rPr lang="en-US" altLang="es-ES" sz="1800" dirty="0" err="1" smtClean="0">
                <a:latin typeface="Arial" charset="0"/>
              </a:rPr>
              <a:t>estadificación</a:t>
            </a:r>
            <a:r>
              <a:rPr lang="en-US" altLang="es-ES" sz="1800" dirty="0" smtClean="0">
                <a:latin typeface="Arial" charset="0"/>
              </a:rPr>
              <a:t> de HCC</a:t>
            </a:r>
            <a:r>
              <a:rPr lang="en-US" altLang="es-ES" sz="1800" baseline="30000" dirty="0" smtClean="0">
                <a:latin typeface="Arial" charset="0"/>
              </a:rPr>
              <a:t>1</a:t>
            </a:r>
            <a:endParaRPr lang="en-US" altLang="es-ES" sz="1800" baseline="30000" dirty="0">
              <a:latin typeface="Arial" charset="0"/>
            </a:endParaRPr>
          </a:p>
          <a:p>
            <a:pPr lvl="3" eaLnBrk="1" hangingPunct="1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</a:pPr>
            <a:r>
              <a:rPr lang="en-GB" altLang="es-ES" sz="1800" dirty="0" err="1" smtClean="0">
                <a:latin typeface="Arial" charset="0"/>
              </a:rPr>
              <a:t>Diseño</a:t>
            </a:r>
            <a:r>
              <a:rPr lang="en-GB" altLang="es-ES" sz="1800" dirty="0" smtClean="0">
                <a:latin typeface="Arial" charset="0"/>
              </a:rPr>
              <a:t> de </a:t>
            </a:r>
            <a:r>
              <a:rPr lang="en-GB" altLang="es-ES" sz="1800" dirty="0" err="1" smtClean="0">
                <a:latin typeface="Arial" charset="0"/>
              </a:rPr>
              <a:t>estudios</a:t>
            </a:r>
            <a:endParaRPr lang="en-US" altLang="es-ES" sz="1800" baseline="30000" dirty="0">
              <a:latin typeface="Arial" charset="0"/>
            </a:endParaRPr>
          </a:p>
          <a:p>
            <a:pPr lvl="3" eaLnBrk="1" hangingPunct="1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1800" dirty="0" smtClean="0">
                <a:latin typeface="Arial" charset="0"/>
              </a:rPr>
              <a:t>La </a:t>
            </a:r>
            <a:r>
              <a:rPr lang="en-US" altLang="es-ES" sz="1800" dirty="0" err="1" smtClean="0">
                <a:latin typeface="Arial" charset="0"/>
              </a:rPr>
              <a:t>estadificación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es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esencial</a:t>
            </a:r>
            <a:r>
              <a:rPr lang="en-US" altLang="es-ES" sz="1800" dirty="0" smtClean="0">
                <a:latin typeface="Arial" charset="0"/>
              </a:rPr>
              <a:t> para </a:t>
            </a:r>
            <a:r>
              <a:rPr lang="en-US" altLang="es-ES" sz="1800" dirty="0" err="1" smtClean="0">
                <a:latin typeface="Arial" charset="0"/>
              </a:rPr>
              <a:t>comparar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los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diferentes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grupos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terapéuticos</a:t>
            </a:r>
            <a:r>
              <a:rPr lang="en-US" altLang="es-ES" sz="1800" dirty="0" smtClean="0">
                <a:latin typeface="Arial" charset="0"/>
              </a:rPr>
              <a:t> y estudios</a:t>
            </a:r>
            <a:r>
              <a:rPr lang="en-US" altLang="es-ES" sz="1800" baseline="30000" dirty="0" smtClean="0">
                <a:latin typeface="Arial" charset="0"/>
              </a:rPr>
              <a:t>1</a:t>
            </a:r>
            <a:endParaRPr lang="en-US" altLang="es-ES" sz="1800" dirty="0">
              <a:latin typeface="Arial" charset="0"/>
            </a:endParaRPr>
          </a:p>
          <a:p>
            <a:pPr lvl="3" eaLnBrk="1" hangingPunct="1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1800" dirty="0" smtClean="0">
                <a:latin typeface="Arial" charset="0"/>
              </a:rPr>
              <a:t>La </a:t>
            </a:r>
            <a:r>
              <a:rPr lang="en-US" altLang="es-ES" sz="1800" dirty="0" err="1" smtClean="0">
                <a:latin typeface="Arial" charset="0"/>
              </a:rPr>
              <a:t>mayoría</a:t>
            </a:r>
            <a:r>
              <a:rPr lang="en-US" altLang="es-ES" sz="1800" dirty="0" smtClean="0">
                <a:latin typeface="Arial" charset="0"/>
              </a:rPr>
              <a:t> de </a:t>
            </a:r>
            <a:r>
              <a:rPr lang="en-US" altLang="es-ES" sz="1800" dirty="0" err="1" smtClean="0">
                <a:latin typeface="Arial" charset="0"/>
              </a:rPr>
              <a:t>los</a:t>
            </a:r>
            <a:r>
              <a:rPr lang="en-US" altLang="es-ES" sz="1800" dirty="0" smtClean="0">
                <a:latin typeface="Arial" charset="0"/>
              </a:rPr>
              <a:t> </a:t>
            </a:r>
            <a:r>
              <a:rPr lang="en-US" altLang="es-ES" sz="1800" dirty="0" err="1" smtClean="0">
                <a:latin typeface="Arial" charset="0"/>
              </a:rPr>
              <a:t>estudios</a:t>
            </a:r>
            <a:r>
              <a:rPr lang="en-US" altLang="es-ES" sz="1800" dirty="0" smtClean="0">
                <a:latin typeface="Arial" charset="0"/>
              </a:rPr>
              <a:t> de </a:t>
            </a:r>
            <a:r>
              <a:rPr lang="en-US" altLang="es-ES" sz="1800" dirty="0" err="1" smtClean="0">
                <a:latin typeface="Arial" charset="0"/>
              </a:rPr>
              <a:t>tratamiento</a:t>
            </a:r>
            <a:r>
              <a:rPr lang="en-US" altLang="es-ES" sz="1800" dirty="0" smtClean="0">
                <a:latin typeface="Arial" charset="0"/>
              </a:rPr>
              <a:t> de HCC </a:t>
            </a:r>
            <a:r>
              <a:rPr lang="en-US" altLang="es-ES" sz="1800" dirty="0" err="1" smtClean="0">
                <a:latin typeface="Arial" charset="0"/>
              </a:rPr>
              <a:t>eligen</a:t>
            </a:r>
            <a:r>
              <a:rPr lang="en-US" altLang="es-ES" sz="1800" dirty="0" smtClean="0">
                <a:latin typeface="Arial" charset="0"/>
              </a:rPr>
              <a:t> el </a:t>
            </a:r>
            <a:r>
              <a:rPr lang="en-US" altLang="es-ES" sz="1800" dirty="0" err="1" smtClean="0">
                <a:latin typeface="Arial" charset="0"/>
              </a:rPr>
              <a:t>sistema</a:t>
            </a:r>
            <a:r>
              <a:rPr lang="en-US" altLang="es-ES" sz="1800" dirty="0" smtClean="0">
                <a:latin typeface="Arial" charset="0"/>
              </a:rPr>
              <a:t> de </a:t>
            </a:r>
            <a:r>
              <a:rPr lang="en-US" altLang="es-ES" sz="1800" dirty="0" err="1" smtClean="0">
                <a:latin typeface="Arial" charset="0"/>
              </a:rPr>
              <a:t>estadificación</a:t>
            </a:r>
            <a:r>
              <a:rPr lang="en-US" altLang="es-ES" sz="1800" dirty="0" smtClean="0">
                <a:latin typeface="Arial" charset="0"/>
              </a:rPr>
              <a:t> de Barcelona (BCLC </a:t>
            </a:r>
            <a:r>
              <a:rPr lang="en-US" altLang="es-ES" sz="1800" dirty="0">
                <a:latin typeface="Arial" charset="0"/>
              </a:rPr>
              <a:t>staging </a:t>
            </a:r>
            <a:r>
              <a:rPr lang="en-US" altLang="es-ES" sz="1800" dirty="0" smtClean="0">
                <a:latin typeface="Arial" charset="0"/>
              </a:rPr>
              <a:t>system)</a:t>
            </a:r>
            <a:r>
              <a:rPr lang="en-US" altLang="es-ES" sz="1800" baseline="30000" dirty="0" smtClean="0">
                <a:latin typeface="Arial" charset="0"/>
              </a:rPr>
              <a:t>1</a:t>
            </a:r>
            <a:endParaRPr lang="en-US" altLang="es-ES" sz="1800" dirty="0">
              <a:latin typeface="Arial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71550" y="6038850"/>
            <a:ext cx="8172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s-ES" sz="1200">
                <a:latin typeface="Arial" charset="0"/>
              </a:rPr>
              <a:t>1.</a:t>
            </a:r>
            <a:r>
              <a:rPr lang="en-GB" altLang="es-ES" sz="1200">
                <a:latin typeface="Arial" charset="0"/>
              </a:rPr>
              <a:t> Bruix J, Sherman M. Hepatology. 2010. Available from: http://www.aasld.org/practiceguidelines/Documents/</a:t>
            </a:r>
            <a:br>
              <a:rPr lang="en-GB" altLang="es-ES" sz="1200">
                <a:latin typeface="Arial" charset="0"/>
              </a:rPr>
            </a:br>
            <a:r>
              <a:rPr lang="en-GB" altLang="es-ES" sz="1200">
                <a:latin typeface="Arial" charset="0"/>
              </a:rPr>
              <a:t>Bookmarked%20Practice%20Guidelines/HCCUpdate2010.pdf.</a:t>
            </a:r>
            <a:br>
              <a:rPr lang="en-GB" altLang="es-ES" sz="1200">
                <a:latin typeface="Arial" charset="0"/>
              </a:rPr>
            </a:br>
            <a:r>
              <a:rPr lang="en-GB" altLang="es-ES" sz="1200">
                <a:latin typeface="Arial" charset="0"/>
              </a:rPr>
              <a:t>Last accessed November 2010.</a:t>
            </a:r>
            <a:endParaRPr lang="en-US" altLang="es-ES" sz="1200">
              <a:latin typeface="Arial" charset="0"/>
            </a:endParaRPr>
          </a:p>
          <a:p>
            <a:pPr algn="r" eaLnBrk="1" hangingPunct="1"/>
            <a:r>
              <a:rPr lang="en-US" altLang="es-ES" sz="1200">
                <a:latin typeface="Arial" charset="0"/>
              </a:rPr>
              <a:t>2. Wildi S, et al. Br J Surg. 2004;91:400-8.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53975"/>
            <a:ext cx="8367713" cy="10414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2800" b="1" dirty="0" err="1" smtClean="0">
                <a:latin typeface="Arial" charset="0"/>
              </a:rPr>
              <a:t>Importancia</a:t>
            </a:r>
            <a:r>
              <a:rPr lang="en-US" sz="2800" b="1" dirty="0" smtClean="0">
                <a:latin typeface="Arial" charset="0"/>
              </a:rPr>
              <a:t> de la </a:t>
            </a:r>
            <a:r>
              <a:rPr lang="en-US" sz="2800" b="1" dirty="0" err="1" smtClean="0">
                <a:latin typeface="Arial" charset="0"/>
              </a:rPr>
              <a:t>estadificación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tumoral</a:t>
            </a:r>
            <a:r>
              <a:rPr lang="en-US" sz="2800" b="1" dirty="0" smtClean="0">
                <a:latin typeface="Arial" charset="0"/>
              </a:rPr>
              <a:t> del HCC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6580188"/>
            <a:ext cx="4483100" cy="277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5" tIns="45717" rIns="91435" bIns="45717" anchor="b">
            <a:spAutoFit/>
          </a:bodyPr>
          <a:lstStyle/>
          <a:p>
            <a:pPr eaLnBrk="0" hangingPunct="0">
              <a:spcAft>
                <a:spcPct val="2500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BCLC = Barcelona Clinic Liver Cancer.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961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sz="3200" dirty="0" err="1" smtClean="0">
                <a:ea typeface="ＭＳ Ｐゴシック" charset="-128"/>
              </a:rPr>
              <a:t>Epidemiología</a:t>
            </a:r>
            <a:r>
              <a:rPr lang="en-GB" altLang="ja-JP" sz="3200" dirty="0" smtClean="0">
                <a:ea typeface="ＭＳ Ｐゴシック" charset="-128"/>
              </a:rPr>
              <a:t>, </a:t>
            </a:r>
            <a:r>
              <a:rPr lang="en-GB" altLang="ja-JP" sz="3200" dirty="0" err="1" smtClean="0">
                <a:ea typeface="ＭＳ Ｐゴシック" charset="-128"/>
              </a:rPr>
              <a:t>factores</a:t>
            </a:r>
            <a:r>
              <a:rPr lang="en-GB" altLang="ja-JP" sz="3200" dirty="0" smtClean="0">
                <a:ea typeface="ＭＳ Ｐゴシック" charset="-128"/>
              </a:rPr>
              <a:t> de </a:t>
            </a:r>
            <a:r>
              <a:rPr lang="en-GB" altLang="ja-JP" sz="3200" dirty="0" err="1" smtClean="0">
                <a:ea typeface="ＭＳ Ｐゴシック" charset="-128"/>
              </a:rPr>
              <a:t>riesgo</a:t>
            </a:r>
            <a:r>
              <a:rPr lang="en-GB" altLang="ja-JP" sz="3200" dirty="0" smtClean="0">
                <a:ea typeface="ＭＳ Ｐゴシック" charset="-128"/>
              </a:rPr>
              <a:t>, y </a:t>
            </a:r>
            <a:r>
              <a:rPr lang="en-GB" altLang="ja-JP" sz="3200" dirty="0" err="1" smtClean="0">
                <a:ea typeface="ＭＳ Ｐゴシック" charset="-128"/>
              </a:rPr>
              <a:t>prevención</a:t>
            </a:r>
            <a:r>
              <a:rPr lang="en-GB" altLang="ja-JP" sz="3200" dirty="0" smtClean="0">
                <a:ea typeface="ＭＳ Ｐゴシック" charset="-128"/>
              </a:rPr>
              <a:t> del </a:t>
            </a:r>
            <a:r>
              <a:rPr lang="en-GB" altLang="ja-JP" sz="3200" dirty="0" err="1" smtClean="0">
                <a:ea typeface="ＭＳ Ｐゴシック" charset="-128"/>
              </a:rPr>
              <a:t>hepatocarcinoma</a:t>
            </a:r>
            <a:r>
              <a:rPr lang="en-GB" altLang="ja-JP" sz="3200" dirty="0" smtClean="0">
                <a:ea typeface="ＭＳ Ｐゴシック" charset="-128"/>
              </a:rPr>
              <a:t> (HCC)</a:t>
            </a:r>
          </a:p>
        </p:txBody>
      </p:sp>
    </p:spTree>
    <p:extLst>
      <p:ext uri="{BB962C8B-B14F-4D97-AF65-F5344CB8AC3E}">
        <p14:creationId xmlns:p14="http://schemas.microsoft.com/office/powerpoint/2010/main" val="1147730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384175" y="327016"/>
            <a:ext cx="8366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2800" b="1" dirty="0" smtClean="0">
                <a:solidFill>
                  <a:schemeClr val="tx2"/>
                </a:solidFill>
                <a:latin typeface="Arial" charset="0"/>
              </a:rPr>
              <a:t>Variables </a:t>
            </a:r>
            <a:r>
              <a:rPr lang="en-US" altLang="es-ES" sz="2800" b="1" dirty="0" err="1" smtClean="0">
                <a:solidFill>
                  <a:schemeClr val="tx2"/>
                </a:solidFill>
                <a:latin typeface="Arial" charset="0"/>
              </a:rPr>
              <a:t>incluidas</a:t>
            </a:r>
            <a:r>
              <a:rPr lang="en-US" altLang="es-E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ES" sz="2800" b="1" dirty="0" err="1" smtClean="0">
                <a:solidFill>
                  <a:schemeClr val="tx2"/>
                </a:solidFill>
                <a:latin typeface="Arial" charset="0"/>
              </a:rPr>
              <a:t>en</a:t>
            </a:r>
            <a:r>
              <a:rPr lang="en-US" altLang="es-ES" sz="2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ES" sz="2800" b="1" dirty="0" err="1" smtClean="0">
                <a:solidFill>
                  <a:schemeClr val="tx2"/>
                </a:solidFill>
                <a:latin typeface="Arial" charset="0"/>
              </a:rPr>
              <a:t>los</a:t>
            </a:r>
            <a:r>
              <a:rPr lang="en-US" altLang="es-ES" sz="2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ES" sz="2800" b="1" dirty="0" err="1" smtClean="0">
                <a:solidFill>
                  <a:schemeClr val="tx2"/>
                </a:solidFill>
                <a:latin typeface="Arial" charset="0"/>
              </a:rPr>
              <a:t>diferentes</a:t>
            </a:r>
            <a:r>
              <a:rPr lang="en-US" altLang="es-ES" sz="2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ES" sz="2800" b="1" dirty="0" err="1" smtClean="0">
                <a:solidFill>
                  <a:schemeClr val="tx2"/>
                </a:solidFill>
                <a:latin typeface="Arial" charset="0"/>
              </a:rPr>
              <a:t>sistemas</a:t>
            </a:r>
            <a:r>
              <a:rPr lang="en-US" altLang="es-ES" sz="2800" b="1" dirty="0" smtClean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es-ES" sz="2800" b="1" dirty="0" err="1" smtClean="0">
                <a:solidFill>
                  <a:schemeClr val="tx2"/>
                </a:solidFill>
                <a:latin typeface="Arial" charset="0"/>
              </a:rPr>
              <a:t>estadificación</a:t>
            </a:r>
            <a:r>
              <a:rPr lang="en-US" altLang="es-ES" sz="2800" b="1" dirty="0" smtClean="0">
                <a:solidFill>
                  <a:schemeClr val="tx2"/>
                </a:solidFill>
                <a:latin typeface="Arial" charset="0"/>
              </a:rPr>
              <a:t> de HCC</a:t>
            </a:r>
            <a:endParaRPr lang="en-US" altLang="es-E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60375" y="1560513"/>
            <a:ext cx="77406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Tamaño</a:t>
            </a:r>
            <a:r>
              <a:rPr lang="en-US" altLang="es-ES" sz="20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tumoral</a:t>
            </a:r>
            <a:endParaRPr lang="en-US" altLang="es-ES" sz="2000" dirty="0" smtClean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Número</a:t>
            </a:r>
            <a:r>
              <a:rPr lang="en-US" altLang="es-ES" sz="2000" dirty="0" smtClean="0">
                <a:solidFill>
                  <a:srgbClr val="FFFFFF"/>
                </a:solidFill>
                <a:latin typeface="Arial" charset="0"/>
              </a:rPr>
              <a:t> de </a:t>
            </a: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lesiones</a:t>
            </a:r>
            <a:endParaRPr lang="en-US" altLang="es-ES" sz="2000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Invasión</a:t>
            </a:r>
            <a:r>
              <a:rPr lang="en-US" altLang="es-ES" sz="2000" dirty="0" smtClean="0">
                <a:solidFill>
                  <a:srgbClr val="FFFFFF"/>
                </a:solidFill>
                <a:latin typeface="Arial" charset="0"/>
              </a:rPr>
              <a:t> vascular</a:t>
            </a:r>
            <a:endParaRPr lang="en-US" altLang="es-ES" sz="2000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Afectación</a:t>
            </a:r>
            <a:r>
              <a:rPr lang="en-US" altLang="es-ES" sz="20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ganglionar</a:t>
            </a:r>
            <a:endParaRPr lang="en-US" altLang="es-ES" sz="2000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Metástasis</a:t>
            </a:r>
            <a:r>
              <a:rPr lang="en-US" altLang="es-ES" sz="2000" dirty="0" smtClean="0">
                <a:solidFill>
                  <a:srgbClr val="FFFFFF"/>
                </a:solidFill>
                <a:latin typeface="Arial" charset="0"/>
              </a:rPr>
              <a:t> a </a:t>
            </a: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distancia</a:t>
            </a:r>
            <a:endParaRPr lang="en-US" altLang="es-ES" sz="2000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Cirrosis</a:t>
            </a:r>
            <a:endParaRPr lang="en-US" altLang="es-ES" sz="2000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2000" dirty="0">
                <a:solidFill>
                  <a:srgbClr val="FFFFFF"/>
                </a:solidFill>
                <a:latin typeface="Arial" charset="0"/>
              </a:rPr>
              <a:t>Child–Pugh 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2000" dirty="0" smtClean="0">
                <a:solidFill>
                  <a:srgbClr val="FFFFFF"/>
                </a:solidFill>
                <a:latin typeface="Arial" charset="0"/>
              </a:rPr>
              <a:t>Variables de </a:t>
            </a: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laboratorio</a:t>
            </a:r>
            <a:endParaRPr lang="en-US" altLang="es-ES" sz="2000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Otras</a:t>
            </a:r>
            <a:r>
              <a:rPr lang="en-US" altLang="es-ES" sz="2000" dirty="0" smtClean="0">
                <a:solidFill>
                  <a:srgbClr val="FFFFFF"/>
                </a:solidFill>
                <a:latin typeface="Arial" charset="0"/>
              </a:rPr>
              <a:t> (</a:t>
            </a: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trombosis</a:t>
            </a:r>
            <a:r>
              <a:rPr lang="en-US" altLang="es-ES" sz="2000" dirty="0" smtClean="0">
                <a:solidFill>
                  <a:srgbClr val="FFFFFF"/>
                </a:solidFill>
                <a:latin typeface="Arial" charset="0"/>
              </a:rPr>
              <a:t> portal, </a:t>
            </a:r>
            <a:r>
              <a:rPr lang="en-US" altLang="es-ES" sz="2000" dirty="0">
                <a:solidFill>
                  <a:srgbClr val="FFFFFF"/>
                </a:solidFill>
                <a:latin typeface="Arial" charset="0"/>
              </a:rPr>
              <a:t>AFP, </a:t>
            </a: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ascitis</a:t>
            </a:r>
            <a:r>
              <a:rPr lang="en-US" altLang="es-ES" sz="20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en-US" altLang="es-ES" sz="2000" dirty="0" err="1" smtClean="0">
                <a:solidFill>
                  <a:srgbClr val="FFFFFF"/>
                </a:solidFill>
                <a:latin typeface="Arial" charset="0"/>
              </a:rPr>
              <a:t>etc</a:t>
            </a:r>
            <a:r>
              <a:rPr lang="en-US" altLang="es-ES" sz="2000" dirty="0" smtClean="0">
                <a:solidFill>
                  <a:srgbClr val="FFFFFF"/>
                </a:solidFill>
                <a:latin typeface="Arial" charset="0"/>
              </a:rPr>
              <a:t>)</a:t>
            </a:r>
            <a:endParaRPr lang="en-US" altLang="es-ES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0" name="Text Box 1028"/>
          <p:cNvSpPr txBox="1">
            <a:spLocks noChangeArrowheads="1"/>
          </p:cNvSpPr>
          <p:nvPr/>
        </p:nvSpPr>
        <p:spPr bwMode="auto">
          <a:xfrm>
            <a:off x="3398838" y="6027738"/>
            <a:ext cx="57451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Kudo M, et al. J Gastroenterol. 2003;38:207-15.</a:t>
            </a:r>
            <a:br>
              <a:rPr lang="en-US" altLang="es-ES" sz="1200">
                <a:solidFill>
                  <a:srgbClr val="FFFFFF"/>
                </a:solidFill>
                <a:latin typeface="Arial" charset="0"/>
              </a:rPr>
            </a:br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 Wildi S, et al. Br J Surg. 2004;91:400-8.</a:t>
            </a:r>
            <a:br>
              <a:rPr lang="en-US" altLang="es-ES" sz="1200">
                <a:solidFill>
                  <a:srgbClr val="FFFFFF"/>
                </a:solidFill>
                <a:latin typeface="Arial" charset="0"/>
              </a:rPr>
            </a:br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 Dohmen K. J Gastroenterol Hepatol. 2004;19:1227-32.</a:t>
            </a:r>
            <a:br>
              <a:rPr lang="en-US" altLang="es-ES" sz="1200">
                <a:solidFill>
                  <a:srgbClr val="FFFFFF"/>
                </a:solidFill>
                <a:latin typeface="Arial" charset="0"/>
              </a:rPr>
            </a:br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 Marrero JA, et al. Hepatology. 2005;41:707-16.</a:t>
            </a:r>
          </a:p>
        </p:txBody>
      </p:sp>
    </p:spTree>
    <p:extLst>
      <p:ext uri="{BB962C8B-B14F-4D97-AF65-F5344CB8AC3E}">
        <p14:creationId xmlns:p14="http://schemas.microsoft.com/office/powerpoint/2010/main" val="111024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s-ES" dirty="0" err="1" smtClean="0"/>
              <a:t>Clasificación</a:t>
            </a:r>
            <a:r>
              <a:rPr lang="en-US" altLang="es-ES" dirty="0" smtClean="0"/>
              <a:t> Child–Pugh</a:t>
            </a:r>
          </a:p>
        </p:txBody>
      </p:sp>
      <p:graphicFrame>
        <p:nvGraphicFramePr>
          <p:cNvPr id="3809283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61876431"/>
              </p:ext>
            </p:extLst>
          </p:nvPr>
        </p:nvGraphicFramePr>
        <p:xfrm>
          <a:off x="457200" y="1846263"/>
          <a:ext cx="8223250" cy="3200256"/>
        </p:xfrm>
        <a:graphic>
          <a:graphicData uri="http://schemas.openxmlformats.org/drawingml/2006/table">
            <a:tbl>
              <a:tblPr/>
              <a:tblGrid>
                <a:gridCol w="4117975"/>
                <a:gridCol w="1368425"/>
                <a:gridCol w="1368425"/>
                <a:gridCol w="1368425"/>
              </a:tblGrid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Puntos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Encefalopatía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grado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1–2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3–4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Ascitis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Ligera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Moderada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Albúmina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(g/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&gt; 3.5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2.8–3.5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 2.8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Prolongación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del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tiempo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de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protrombina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(s)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1–4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4–6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&gt; 6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Bilirrubina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(mg/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1–2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2–3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&gt; 3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Para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cirrosis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biliar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primaria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1–4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4–10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&gt; 10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7" name="Rectangle 55"/>
          <p:cNvSpPr>
            <a:spLocks noChangeArrowheads="1"/>
          </p:cNvSpPr>
          <p:nvPr/>
        </p:nvSpPr>
        <p:spPr bwMode="auto">
          <a:xfrm>
            <a:off x="482530" y="5265305"/>
            <a:ext cx="822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</a:pPr>
            <a:r>
              <a:rPr lang="en-US" altLang="es-ES" sz="1800" dirty="0" err="1" smtClean="0">
                <a:solidFill>
                  <a:srgbClr val="FFFFFF"/>
                </a:solidFill>
                <a:latin typeface="Arial" charset="0"/>
              </a:rPr>
              <a:t>Clase</a:t>
            </a:r>
            <a:r>
              <a:rPr lang="en-US" altLang="es-ES" sz="1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s-ES" sz="1800" dirty="0">
                <a:solidFill>
                  <a:srgbClr val="FFFFFF"/>
                </a:solidFill>
                <a:latin typeface="Arial" charset="0"/>
              </a:rPr>
              <a:t>A = 5–6 </a:t>
            </a:r>
            <a:r>
              <a:rPr lang="en-US" altLang="es-ES" sz="1800" dirty="0" err="1" smtClean="0">
                <a:solidFill>
                  <a:srgbClr val="FFFFFF"/>
                </a:solidFill>
                <a:latin typeface="Arial" charset="0"/>
              </a:rPr>
              <a:t>puntos</a:t>
            </a:r>
            <a:r>
              <a:rPr lang="en-US" altLang="es-ES" sz="1800" dirty="0">
                <a:solidFill>
                  <a:srgbClr val="FFFFFF"/>
                </a:solidFill>
                <a:latin typeface="Arial" charset="0"/>
              </a:rPr>
              <a:t>; </a:t>
            </a:r>
            <a:r>
              <a:rPr lang="en-US" altLang="es-ES" sz="1800" dirty="0" err="1" smtClean="0">
                <a:solidFill>
                  <a:srgbClr val="FFFFFF"/>
                </a:solidFill>
                <a:latin typeface="Arial" charset="0"/>
              </a:rPr>
              <a:t>clase</a:t>
            </a:r>
            <a:r>
              <a:rPr lang="en-US" altLang="es-ES" sz="1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s-ES" sz="1800" dirty="0">
                <a:solidFill>
                  <a:srgbClr val="FFFFFF"/>
                </a:solidFill>
                <a:latin typeface="Arial" charset="0"/>
              </a:rPr>
              <a:t>B = 7–9 </a:t>
            </a:r>
            <a:r>
              <a:rPr lang="en-US" altLang="es-ES" sz="1800" dirty="0" err="1" smtClean="0">
                <a:solidFill>
                  <a:srgbClr val="FFFFFF"/>
                </a:solidFill>
                <a:latin typeface="Arial" charset="0"/>
              </a:rPr>
              <a:t>puntos</a:t>
            </a:r>
            <a:r>
              <a:rPr lang="en-US" altLang="es-ES" sz="1800" dirty="0" smtClean="0">
                <a:solidFill>
                  <a:srgbClr val="FFFFFF"/>
                </a:solidFill>
                <a:latin typeface="Arial" charset="0"/>
              </a:rPr>
              <a:t>; </a:t>
            </a:r>
            <a:r>
              <a:rPr lang="en-US" altLang="es-ES" sz="1800" dirty="0" err="1" smtClean="0">
                <a:solidFill>
                  <a:srgbClr val="FFFFFF"/>
                </a:solidFill>
                <a:latin typeface="Arial" charset="0"/>
              </a:rPr>
              <a:t>clase</a:t>
            </a:r>
            <a:r>
              <a:rPr lang="en-US" altLang="es-ES" sz="1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s-ES" sz="1800" dirty="0">
                <a:solidFill>
                  <a:srgbClr val="FFFFFF"/>
                </a:solidFill>
                <a:latin typeface="Arial" charset="0"/>
              </a:rPr>
              <a:t>C = 10–15 </a:t>
            </a:r>
            <a:r>
              <a:rPr lang="en-US" altLang="es-ES" sz="1800" dirty="0" err="1" smtClean="0">
                <a:solidFill>
                  <a:srgbClr val="FFFFFF"/>
                </a:solidFill>
                <a:latin typeface="Arial" charset="0"/>
              </a:rPr>
              <a:t>puntos</a:t>
            </a:r>
            <a:r>
              <a:rPr lang="en-US" altLang="es-ES" sz="1800" dirty="0" smtClean="0">
                <a:solidFill>
                  <a:srgbClr val="FFFFFF"/>
                </a:solidFill>
                <a:latin typeface="Arial" charset="0"/>
              </a:rPr>
              <a:t>.</a:t>
            </a:r>
            <a:endParaRPr lang="en-US" altLang="es-E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8" name="Text Box 4"/>
          <p:cNvSpPr txBox="1">
            <a:spLocks noChangeArrowheads="1"/>
          </p:cNvSpPr>
          <p:nvPr/>
        </p:nvSpPr>
        <p:spPr bwMode="auto">
          <a:xfrm>
            <a:off x="133350" y="6583363"/>
            <a:ext cx="9010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200">
                <a:solidFill>
                  <a:srgbClr val="FFFFFF"/>
                </a:solidFill>
                <a:latin typeface="Arial" charset="0"/>
              </a:rPr>
              <a:t>Pugh RN, et al. Br J Surg. 1973;60:646-9.</a:t>
            </a:r>
          </a:p>
        </p:txBody>
      </p:sp>
    </p:spTree>
    <p:extLst>
      <p:ext uri="{BB962C8B-B14F-4D97-AF65-F5344CB8AC3E}">
        <p14:creationId xmlns:p14="http://schemas.microsoft.com/office/powerpoint/2010/main" val="428848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s-ES" dirty="0" err="1" smtClean="0">
                <a:ea typeface="ＭＳ Ｐゴシック" charset="-128"/>
              </a:rPr>
              <a:t>Estadificación</a:t>
            </a:r>
            <a:r>
              <a:rPr lang="en-US" altLang="es-ES" dirty="0" smtClean="0">
                <a:ea typeface="ＭＳ Ｐゴシック" charset="-128"/>
              </a:rPr>
              <a:t> de HCC </a:t>
            </a:r>
            <a:r>
              <a:rPr lang="en-US" altLang="es-ES" dirty="0" err="1" smtClean="0">
                <a:ea typeface="ＭＳ Ｐゴシック" charset="-128"/>
              </a:rPr>
              <a:t>es</a:t>
            </a:r>
            <a:r>
              <a:rPr lang="en-US" altLang="es-ES" dirty="0" smtClean="0">
                <a:ea typeface="ＭＳ Ｐゴシック" charset="-128"/>
              </a:rPr>
              <a:t> multifactorial</a:t>
            </a:r>
            <a:endParaRPr lang="en-US" altLang="es-ES" dirty="0" smtClean="0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3733800" y="1725613"/>
            <a:ext cx="4910138" cy="4295775"/>
            <a:chOff x="2760" y="1752"/>
            <a:chExt cx="1404" cy="1349"/>
          </a:xfrm>
        </p:grpSpPr>
        <p:sp>
          <p:nvSpPr>
            <p:cNvPr id="11283" name="Oval 4"/>
            <p:cNvSpPr>
              <a:spLocks noChangeArrowheads="1"/>
            </p:cNvSpPr>
            <p:nvPr/>
          </p:nvSpPr>
          <p:spPr bwMode="auto">
            <a:xfrm>
              <a:off x="3036" y="1752"/>
              <a:ext cx="840" cy="852"/>
            </a:xfrm>
            <a:prstGeom prst="ellipse">
              <a:avLst/>
            </a:prstGeom>
            <a:solidFill>
              <a:srgbClr val="3366FF">
                <a:alpha val="30196"/>
              </a:srgbClr>
            </a:solidFill>
            <a:ln w="3175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s-E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284" name="Oval 5"/>
            <p:cNvSpPr>
              <a:spLocks noChangeArrowheads="1"/>
            </p:cNvSpPr>
            <p:nvPr/>
          </p:nvSpPr>
          <p:spPr bwMode="auto">
            <a:xfrm>
              <a:off x="2760" y="2243"/>
              <a:ext cx="840" cy="852"/>
            </a:xfrm>
            <a:prstGeom prst="ellipse">
              <a:avLst/>
            </a:prstGeom>
            <a:solidFill>
              <a:srgbClr val="3366FF">
                <a:alpha val="30196"/>
              </a:srgbClr>
            </a:solidFill>
            <a:ln w="3175" algn="ctr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s-E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285" name="Oval 6"/>
            <p:cNvSpPr>
              <a:spLocks noChangeArrowheads="1"/>
            </p:cNvSpPr>
            <p:nvPr/>
          </p:nvSpPr>
          <p:spPr bwMode="auto">
            <a:xfrm>
              <a:off x="3324" y="2249"/>
              <a:ext cx="840" cy="852"/>
            </a:xfrm>
            <a:prstGeom prst="ellipse">
              <a:avLst/>
            </a:prstGeom>
            <a:solidFill>
              <a:srgbClr val="3366FF">
                <a:alpha val="30196"/>
              </a:srgbClr>
            </a:solidFill>
            <a:ln w="3175" algn="ctr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s-E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5649913" y="1271588"/>
            <a:ext cx="1451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r>
              <a:rPr lang="en-US" altLang="es-ES" b="1" dirty="0" err="1" smtClean="0">
                <a:solidFill>
                  <a:srgbClr val="FFFFFF"/>
                </a:solidFill>
                <a:latin typeface="Arial" charset="0"/>
              </a:rPr>
              <a:t>Paciente</a:t>
            </a:r>
            <a:endParaRPr lang="en-US" altLang="es-E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7948613" y="5703888"/>
            <a:ext cx="113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r>
              <a:rPr lang="en-US" altLang="es-ES" b="1">
                <a:solidFill>
                  <a:srgbClr val="FFFFFF"/>
                </a:solidFill>
                <a:latin typeface="Arial" charset="0"/>
              </a:rPr>
              <a:t>Tumor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3524250" y="5703888"/>
            <a:ext cx="12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r>
              <a:rPr lang="en-US" altLang="es-ES" b="1" dirty="0" err="1" smtClean="0">
                <a:solidFill>
                  <a:srgbClr val="FFFFFF"/>
                </a:solidFill>
                <a:latin typeface="Arial" charset="0"/>
              </a:rPr>
              <a:t>Hígado</a:t>
            </a:r>
            <a:endParaRPr lang="en-US" altLang="es-E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5895975" y="1852613"/>
            <a:ext cx="628650" cy="647700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altLang="es-ES" sz="1400" b="1">
                <a:solidFill>
                  <a:srgbClr val="FFFFFF"/>
                </a:solidFill>
                <a:latin typeface="Arial" charset="0"/>
              </a:rPr>
              <a:t>ECOG</a:t>
            </a:r>
            <a:br>
              <a:rPr lang="en-US" altLang="es-ES" sz="1400" b="1">
                <a:solidFill>
                  <a:srgbClr val="FFFFFF"/>
                </a:solidFill>
                <a:latin typeface="Arial" charset="0"/>
              </a:rPr>
            </a:br>
            <a:r>
              <a:rPr lang="en-US" altLang="es-ES" sz="1400" b="1">
                <a:solidFill>
                  <a:srgbClr val="FFFFFF"/>
                </a:solidFill>
                <a:latin typeface="Arial" charset="0"/>
              </a:rPr>
              <a:t>PS</a:t>
            </a:r>
          </a:p>
        </p:txBody>
      </p:sp>
      <p:sp>
        <p:nvSpPr>
          <p:cNvPr id="11272" name="Oval 12"/>
          <p:cNvSpPr>
            <a:spLocks noChangeArrowheads="1"/>
          </p:cNvSpPr>
          <p:nvPr/>
        </p:nvSpPr>
        <p:spPr bwMode="auto">
          <a:xfrm>
            <a:off x="3968750" y="4748213"/>
            <a:ext cx="630238" cy="6477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altLang="es-ES" sz="1400" b="1">
                <a:solidFill>
                  <a:srgbClr val="FFFFFF"/>
                </a:solidFill>
                <a:latin typeface="Arial" charset="0"/>
              </a:rPr>
              <a:t>Child–</a:t>
            </a:r>
            <a:br>
              <a:rPr lang="en-US" altLang="es-ES" sz="1400" b="1">
                <a:solidFill>
                  <a:srgbClr val="FFFFFF"/>
                </a:solidFill>
                <a:latin typeface="Arial" charset="0"/>
              </a:rPr>
            </a:br>
            <a:r>
              <a:rPr lang="en-US" altLang="es-ES" sz="1400" b="1">
                <a:solidFill>
                  <a:srgbClr val="FFFFFF"/>
                </a:solidFill>
                <a:latin typeface="Arial" charset="0"/>
              </a:rPr>
              <a:t>Pugh</a:t>
            </a:r>
          </a:p>
        </p:txBody>
      </p:sp>
      <p:sp>
        <p:nvSpPr>
          <p:cNvPr id="11273" name="Oval 13"/>
          <p:cNvSpPr>
            <a:spLocks noChangeArrowheads="1"/>
          </p:cNvSpPr>
          <p:nvPr/>
        </p:nvSpPr>
        <p:spPr bwMode="auto">
          <a:xfrm>
            <a:off x="7805738" y="4748213"/>
            <a:ext cx="627062" cy="647700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altLang="es-ES" sz="1400" b="1">
                <a:solidFill>
                  <a:srgbClr val="FFFFFF"/>
                </a:solidFill>
                <a:latin typeface="Arial" charset="0"/>
              </a:rPr>
              <a:t>TNM</a:t>
            </a: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5848350" y="3962400"/>
            <a:ext cx="677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r>
              <a:rPr lang="en-US" altLang="es-ES" sz="1400" b="1">
                <a:solidFill>
                  <a:srgbClr val="FFFFFF"/>
                </a:solidFill>
                <a:latin typeface="Arial" charset="0"/>
              </a:rPr>
              <a:t>BCLC</a:t>
            </a:r>
            <a:r>
              <a:rPr lang="en-US" altLang="es-ES" sz="1400" b="1" baseline="30000">
                <a:solidFill>
                  <a:srgbClr val="FFFFFF"/>
                </a:solidFill>
                <a:latin typeface="Arial" charset="0"/>
              </a:rPr>
              <a:t>3</a:t>
            </a:r>
            <a:endParaRPr lang="en-US" altLang="es-E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5784850" y="4621213"/>
            <a:ext cx="808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r>
              <a:rPr lang="en-US" altLang="es-ES" sz="1400" b="1">
                <a:solidFill>
                  <a:srgbClr val="FFFFFF"/>
                </a:solidFill>
                <a:latin typeface="Arial" charset="0"/>
              </a:rPr>
              <a:t>Okuda</a:t>
            </a:r>
            <a:r>
              <a:rPr lang="en-US" altLang="es-ES" sz="1400" b="1" baseline="30000">
                <a:solidFill>
                  <a:srgbClr val="FFFFFF"/>
                </a:solidFill>
                <a:latin typeface="Arial" charset="0"/>
              </a:rPr>
              <a:t>5</a:t>
            </a:r>
            <a:endParaRPr lang="en-US" altLang="es-E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5857875" y="5053013"/>
            <a:ext cx="66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r>
              <a:rPr lang="en-US" altLang="es-ES" sz="1400" b="1">
                <a:solidFill>
                  <a:srgbClr val="FFFFFF"/>
                </a:solidFill>
                <a:latin typeface="Arial" charset="0"/>
              </a:rPr>
              <a:t>CLIP</a:t>
            </a:r>
            <a:r>
              <a:rPr lang="en-US" altLang="es-ES" sz="1400" b="1" baseline="30000">
                <a:solidFill>
                  <a:srgbClr val="FFFFFF"/>
                </a:solidFill>
                <a:latin typeface="Arial" charset="0"/>
              </a:rPr>
              <a:t>7</a:t>
            </a:r>
            <a:endParaRPr lang="en-US" altLang="es-E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7" name="Text Box 17"/>
          <p:cNvSpPr txBox="1">
            <a:spLocks noChangeArrowheads="1"/>
          </p:cNvSpPr>
          <p:nvPr/>
        </p:nvSpPr>
        <p:spPr bwMode="auto">
          <a:xfrm>
            <a:off x="5927725" y="5268913"/>
            <a:ext cx="52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r>
              <a:rPr lang="en-US" altLang="es-ES" sz="1400" b="1">
                <a:solidFill>
                  <a:srgbClr val="FFFFFF"/>
                </a:solidFill>
                <a:latin typeface="Arial" charset="0"/>
              </a:rPr>
              <a:t>JIS</a:t>
            </a:r>
            <a:r>
              <a:rPr lang="en-US" altLang="es-ES" sz="1400" b="1" baseline="30000">
                <a:solidFill>
                  <a:srgbClr val="FFFFFF"/>
                </a:solidFill>
                <a:latin typeface="Arial" charset="0"/>
              </a:rPr>
              <a:t>8</a:t>
            </a:r>
            <a:endParaRPr lang="en-US" altLang="es-E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77522" name="Rectangle 3"/>
          <p:cNvSpPr>
            <a:spLocks noChangeArrowheads="1"/>
          </p:cNvSpPr>
          <p:nvPr/>
        </p:nvSpPr>
        <p:spPr bwMode="auto">
          <a:xfrm>
            <a:off x="461963" y="1624013"/>
            <a:ext cx="37338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6538" indent="-236538">
              <a:lnSpc>
                <a:spcPct val="8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  <a:ea typeface="+mn-ea"/>
              </a:rPr>
              <a:t>Factores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 que </a:t>
            </a: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  <a:ea typeface="+mn-ea"/>
              </a:rPr>
              <a:t>afectan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 a la estadificación</a:t>
            </a:r>
            <a:r>
              <a:rPr lang="en-US" sz="1800" baseline="300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1,2</a:t>
            </a:r>
            <a:endParaRPr lang="en-US" sz="1800" baseline="300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marL="636588" lvl="1" indent="-285750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</a:rPr>
              <a:t>Estadio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</a:rPr>
              <a:t>tumoral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marL="636588" lvl="1" indent="-285750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</a:rPr>
              <a:t>Función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</a:rPr>
              <a:t>hepática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marL="636588" lvl="1" indent="-285750">
              <a:lnSpc>
                <a:spcPct val="85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Estado de </a:t>
            </a: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</a:rPr>
              <a:t>salud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marL="636588" lvl="1" indent="-285750">
              <a:lnSpc>
                <a:spcPct val="85000"/>
              </a:lnSpc>
              <a:spcBef>
                <a:spcPct val="20000"/>
              </a:spcBef>
              <a:defRPr/>
            </a:pPr>
            <a:endParaRPr lang="en-US" sz="1600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279" name="Text Box 4"/>
          <p:cNvSpPr txBox="1">
            <a:spLocks noChangeArrowheads="1"/>
          </p:cNvSpPr>
          <p:nvPr/>
        </p:nvSpPr>
        <p:spPr bwMode="auto">
          <a:xfrm>
            <a:off x="0" y="61499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 1</a:t>
            </a:r>
            <a:r>
              <a:rPr lang="en-US" altLang="ja-JP" sz="1000">
                <a:solidFill>
                  <a:srgbClr val="FFFFFF"/>
                </a:solidFill>
                <a:latin typeface="Arial" charset="0"/>
              </a:rPr>
              <a:t>. Marrero JA, Pelletier S. </a:t>
            </a:r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Clin Liver Dis. 2006;10:339-51.</a:t>
            </a:r>
          </a:p>
          <a:p>
            <a:pPr algn="r" eaLnBrk="1" hangingPunct="1"/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2. Bruix J, et al. J Hepatol. 2001;35:421-30. 3. </a:t>
            </a:r>
            <a:r>
              <a:rPr lang="en-US" altLang="ja-JP" sz="1000">
                <a:solidFill>
                  <a:srgbClr val="FFFFFF"/>
                </a:solidFill>
                <a:latin typeface="Arial" charset="0"/>
              </a:rPr>
              <a:t>Llovet JM, et al. Semin Liver Dis. 1999;19:329-38.</a:t>
            </a:r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 4. Chevret S, et al. J Hepatol. 1999;31:133-41. </a:t>
            </a:r>
          </a:p>
          <a:p>
            <a:pPr algn="r" eaLnBrk="1" hangingPunct="1"/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5. Schafer DF, Sorrell MF. Lancet. 1999;353:1253-7. 6</a:t>
            </a:r>
            <a:r>
              <a:rPr lang="en-US" altLang="ja-JP" sz="1000">
                <a:solidFill>
                  <a:srgbClr val="FFFFFF"/>
                </a:solidFill>
                <a:latin typeface="Arial" charset="0"/>
              </a:rPr>
              <a:t>. Leung TW, et al. Cancer. 2002;94:1760-9. 7. </a:t>
            </a:r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CLIP. Hepatology. 1998;28:751-5. </a:t>
            </a:r>
          </a:p>
          <a:p>
            <a:pPr algn="r" eaLnBrk="1" hangingPunct="1"/>
            <a:r>
              <a:rPr lang="en-US" altLang="ja-JP" sz="1000">
                <a:solidFill>
                  <a:srgbClr val="FFFFFF"/>
                </a:solidFill>
                <a:latin typeface="Arial" charset="0"/>
              </a:rPr>
              <a:t>8. </a:t>
            </a:r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Liver Cancer Study Group of Japan. General Rules for the Clinical and Pathological Study of Primary Liver Cancer. 4th ed. Tokyo: Kanehara; 2000. </a:t>
            </a:r>
            <a:endParaRPr lang="en-US" altLang="ja-JP" sz="1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5867400" y="4837113"/>
            <a:ext cx="68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r>
              <a:rPr lang="en-US" altLang="es-ES" sz="1400" b="1">
                <a:solidFill>
                  <a:srgbClr val="FFFFFF"/>
                </a:solidFill>
                <a:latin typeface="Arial" charset="0"/>
              </a:rPr>
              <a:t>CUPI</a:t>
            </a:r>
            <a:r>
              <a:rPr lang="en-US" altLang="es-ES" sz="1400" b="1" baseline="30000">
                <a:solidFill>
                  <a:srgbClr val="FFFFFF"/>
                </a:solidFill>
                <a:latin typeface="Arial" charset="0"/>
              </a:rPr>
              <a:t>6</a:t>
            </a:r>
            <a:endParaRPr lang="en-US" altLang="es-E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81" name="Text Box 21"/>
          <p:cNvSpPr txBox="1">
            <a:spLocks noChangeArrowheads="1"/>
          </p:cNvSpPr>
          <p:nvPr/>
        </p:nvSpPr>
        <p:spPr bwMode="auto">
          <a:xfrm>
            <a:off x="5715000" y="4419600"/>
            <a:ext cx="100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r>
              <a:rPr lang="en-US" altLang="es-ES" sz="1400" b="1">
                <a:solidFill>
                  <a:srgbClr val="FFFFFF"/>
                </a:solidFill>
                <a:latin typeface="Arial" charset="0"/>
              </a:rPr>
              <a:t>GRETCH</a:t>
            </a:r>
            <a:r>
              <a:rPr lang="en-US" altLang="es-ES" sz="1400" b="1" baseline="30000">
                <a:solidFill>
                  <a:srgbClr val="FFFFFF"/>
                </a:solidFill>
                <a:latin typeface="Arial" charset="0"/>
              </a:rPr>
              <a:t>4</a:t>
            </a:r>
            <a:endParaRPr lang="en-US" altLang="es-E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0" y="5213350"/>
            <a:ext cx="3371850" cy="1016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5" tIns="45717" rIns="91435" bIns="45717" anchor="b">
            <a:spAutoFit/>
          </a:bodyPr>
          <a:lstStyle/>
          <a:p>
            <a:pPr eaLnBrk="0" hangingPunct="0">
              <a:spcAft>
                <a:spcPct val="25000"/>
              </a:spcAft>
              <a:defRPr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+mn-ea"/>
              </a:rPr>
              <a:t>CLIP = Cancer Liver Italian Program; CUPI = Chinese University Prognostic Index; ECOG PS = Eastern Cooperative Oncology Group Performance Status; GRETCH = Groupe d'Etude et de Traitement du Carcinome Hépatocellulaire; JIS = Japan Integrated Staging; TNM = tumor-node-metastasis.</a:t>
            </a:r>
          </a:p>
        </p:txBody>
      </p:sp>
    </p:spTree>
    <p:extLst>
      <p:ext uri="{BB962C8B-B14F-4D97-AF65-F5344CB8AC3E}">
        <p14:creationId xmlns:p14="http://schemas.microsoft.com/office/powerpoint/2010/main" val="39384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5"/>
          <p:cNvSpPr txBox="1">
            <a:spLocks noChangeArrowheads="1"/>
          </p:cNvSpPr>
          <p:nvPr/>
        </p:nvSpPr>
        <p:spPr bwMode="auto">
          <a:xfrm>
            <a:off x="68263" y="4056063"/>
            <a:ext cx="179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46800" tIns="46800" rIns="468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FFFF"/>
              </a:buClr>
              <a:buFont typeface="Verdana" pitchFamily="34" charset="0"/>
              <a:buNone/>
            </a:pPr>
            <a:r>
              <a:rPr lang="en-US" altLang="es-ES" sz="1300" dirty="0" err="1" smtClean="0">
                <a:solidFill>
                  <a:srgbClr val="FFFFFF"/>
                </a:solidFill>
                <a:latin typeface="Arial" charset="0"/>
              </a:rPr>
              <a:t>Presión</a:t>
            </a:r>
            <a:r>
              <a:rPr lang="en-US" altLang="es-ES" sz="1300" dirty="0" smtClean="0">
                <a:solidFill>
                  <a:srgbClr val="FFFFFF"/>
                </a:solidFill>
                <a:latin typeface="Arial" charset="0"/>
              </a:rPr>
              <a:t> portal/</a:t>
            </a:r>
            <a:r>
              <a:rPr lang="en-US" altLang="es-ES" sz="13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altLang="es-ES" sz="1300" dirty="0">
                <a:solidFill>
                  <a:srgbClr val="FFFFFF"/>
                </a:solidFill>
                <a:latin typeface="Arial" charset="0"/>
              </a:rPr>
            </a:br>
            <a:r>
              <a:rPr lang="en-US" altLang="es-ES" sz="1300" dirty="0" err="1" smtClean="0">
                <a:solidFill>
                  <a:srgbClr val="FFFFFF"/>
                </a:solidFill>
                <a:latin typeface="Arial" charset="0"/>
              </a:rPr>
              <a:t>bilirrubina</a:t>
            </a:r>
            <a:endParaRPr lang="en-US" altLang="es-ES" sz="13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483" name="Group 62"/>
          <p:cNvGrpSpPr>
            <a:grpSpLocks/>
          </p:cNvGrpSpPr>
          <p:nvPr/>
        </p:nvGrpSpPr>
        <p:grpSpPr bwMode="auto">
          <a:xfrm>
            <a:off x="273050" y="1349375"/>
            <a:ext cx="8691563" cy="4697413"/>
            <a:chOff x="172" y="850"/>
            <a:chExt cx="5475" cy="2959"/>
          </a:xfrm>
        </p:grpSpPr>
        <p:sp>
          <p:nvSpPr>
            <p:cNvPr id="20487" name="AutoShape 45"/>
            <p:cNvSpPr>
              <a:spLocks noChangeArrowheads="1"/>
            </p:cNvSpPr>
            <p:nvPr/>
          </p:nvSpPr>
          <p:spPr bwMode="auto">
            <a:xfrm>
              <a:off x="2325" y="850"/>
              <a:ext cx="1104" cy="232"/>
            </a:xfrm>
            <a:prstGeom prst="roundRect">
              <a:avLst>
                <a:gd name="adj" fmla="val 16667"/>
              </a:avLst>
            </a:prstGeom>
            <a:solidFill>
              <a:srgbClr val="E9B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>
                  <a:solidFill>
                    <a:srgbClr val="000099"/>
                  </a:solidFill>
                  <a:latin typeface="Arial" charset="0"/>
                </a:rPr>
                <a:t>HCC</a:t>
              </a:r>
            </a:p>
          </p:txBody>
        </p:sp>
        <p:sp>
          <p:nvSpPr>
            <p:cNvPr id="20488" name="Rectangle 2"/>
            <p:cNvSpPr>
              <a:spLocks noChangeArrowheads="1"/>
            </p:cNvSpPr>
            <p:nvPr/>
          </p:nvSpPr>
          <p:spPr bwMode="auto">
            <a:xfrm>
              <a:off x="2102" y="3338"/>
              <a:ext cx="541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RFA</a:t>
              </a:r>
            </a:p>
          </p:txBody>
        </p:sp>
        <p:sp>
          <p:nvSpPr>
            <p:cNvPr id="20489" name="Rectangle 3"/>
            <p:cNvSpPr>
              <a:spLocks noChangeArrowheads="1"/>
            </p:cNvSpPr>
            <p:nvPr/>
          </p:nvSpPr>
          <p:spPr bwMode="auto">
            <a:xfrm>
              <a:off x="3707" y="3338"/>
              <a:ext cx="816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>
                  <a:latin typeface="Arial" charset="0"/>
                </a:rPr>
                <a:t>Sorafenib</a:t>
              </a:r>
              <a:endParaRPr lang="en-US" altLang="es-ES" sz="1300" baseline="30000">
                <a:latin typeface="Arial" charset="0"/>
              </a:endParaRPr>
            </a:p>
          </p:txBody>
        </p:sp>
        <p:sp>
          <p:nvSpPr>
            <p:cNvPr id="20490" name="Freeform 4"/>
            <p:cNvSpPr>
              <a:spLocks/>
            </p:cNvSpPr>
            <p:nvPr/>
          </p:nvSpPr>
          <p:spPr bwMode="auto">
            <a:xfrm>
              <a:off x="586" y="970"/>
              <a:ext cx="1728" cy="279"/>
            </a:xfrm>
            <a:custGeom>
              <a:avLst/>
              <a:gdLst>
                <a:gd name="T0" fmla="*/ 2147385249 w 1728"/>
                <a:gd name="T1" fmla="*/ 0 h 260"/>
                <a:gd name="T2" fmla="*/ 0 w 1728"/>
                <a:gd name="T3" fmla="*/ 0 h 260"/>
                <a:gd name="T4" fmla="*/ 0 w 1728"/>
                <a:gd name="T5" fmla="*/ 2147483647 h 260"/>
                <a:gd name="T6" fmla="*/ 0 60000 65536"/>
                <a:gd name="T7" fmla="*/ 0 60000 65536"/>
                <a:gd name="T8" fmla="*/ 0 60000 65536"/>
                <a:gd name="T9" fmla="*/ 0 w 1728"/>
                <a:gd name="T10" fmla="*/ 0 h 260"/>
                <a:gd name="T11" fmla="*/ 1728 w 172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260">
                  <a:moveTo>
                    <a:pt x="1728" y="0"/>
                  </a:moveTo>
                  <a:lnTo>
                    <a:pt x="0" y="0"/>
                  </a:lnTo>
                  <a:lnTo>
                    <a:pt x="0" y="2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491" name="AutoShape 5"/>
            <p:cNvSpPr>
              <a:spLocks noChangeArrowheads="1"/>
            </p:cNvSpPr>
            <p:nvPr/>
          </p:nvSpPr>
          <p:spPr bwMode="auto">
            <a:xfrm>
              <a:off x="172" y="1207"/>
              <a:ext cx="855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0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0, Child–Pugh A</a:t>
              </a:r>
            </a:p>
          </p:txBody>
        </p:sp>
        <p:sp>
          <p:nvSpPr>
            <p:cNvPr id="20492" name="AutoShape 6"/>
            <p:cNvSpPr>
              <a:spLocks noChangeArrowheads="1"/>
            </p:cNvSpPr>
            <p:nvPr/>
          </p:nvSpPr>
          <p:spPr bwMode="auto">
            <a:xfrm>
              <a:off x="172" y="1695"/>
              <a:ext cx="855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muy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precoz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(0)</a:t>
              </a:r>
              <a:r>
                <a:rPr lang="en-US" altLang="es-ES" sz="1300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 HCC &lt; 2 cm</a:t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Carcinoma in situ</a:t>
              </a:r>
            </a:p>
          </p:txBody>
        </p:sp>
        <p:sp>
          <p:nvSpPr>
            <p:cNvPr id="20493" name="AutoShape 7"/>
            <p:cNvSpPr>
              <a:spLocks noChangeArrowheads="1"/>
            </p:cNvSpPr>
            <p:nvPr/>
          </p:nvSpPr>
          <p:spPr bwMode="auto">
            <a:xfrm>
              <a:off x="1243" y="1695"/>
              <a:ext cx="952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precoz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(A)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 HCC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o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nódulos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&lt; 3 cm,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0</a:t>
              </a:r>
              <a:r>
                <a:rPr lang="en-US" altLang="es-ES" sz="1300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endParaRPr lang="en-US" altLang="es-ES" sz="13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20494" name="AutoShape 9"/>
            <p:cNvSpPr>
              <a:spLocks noChangeArrowheads="1"/>
            </p:cNvSpPr>
            <p:nvPr/>
          </p:nvSpPr>
          <p:spPr bwMode="auto">
            <a:xfrm>
              <a:off x="4604" y="1717"/>
              <a:ext cx="806" cy="2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final(D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20495" name="Rectangle 10"/>
            <p:cNvSpPr>
              <a:spLocks noChangeArrowheads="1"/>
            </p:cNvSpPr>
            <p:nvPr/>
          </p:nvSpPr>
          <p:spPr bwMode="auto">
            <a:xfrm>
              <a:off x="886" y="3338"/>
              <a:ext cx="1200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Trasplante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hepático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496" name="Rectangle 11"/>
            <p:cNvSpPr>
              <a:spLocks noChangeArrowheads="1"/>
            </p:cNvSpPr>
            <p:nvPr/>
          </p:nvSpPr>
          <p:spPr bwMode="auto">
            <a:xfrm>
              <a:off x="2684" y="3338"/>
              <a:ext cx="969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>
                  <a:latin typeface="Arial" charset="0"/>
                </a:rPr>
                <a:t>TACE</a:t>
              </a:r>
            </a:p>
          </p:txBody>
        </p:sp>
        <p:sp>
          <p:nvSpPr>
            <p:cNvPr id="20497" name="Rectangle 12"/>
            <p:cNvSpPr>
              <a:spLocks noChangeArrowheads="1"/>
            </p:cNvSpPr>
            <p:nvPr/>
          </p:nvSpPr>
          <p:spPr bwMode="auto">
            <a:xfrm>
              <a:off x="286" y="3338"/>
              <a:ext cx="576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Resección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498" name="Group 13"/>
            <p:cNvGrpSpPr>
              <a:grpSpLocks/>
            </p:cNvGrpSpPr>
            <p:nvPr/>
          </p:nvGrpSpPr>
          <p:grpSpPr bwMode="auto">
            <a:xfrm>
              <a:off x="4581" y="3350"/>
              <a:ext cx="1066" cy="453"/>
              <a:chOff x="4481" y="3373"/>
              <a:chExt cx="1066" cy="353"/>
            </a:xfrm>
          </p:grpSpPr>
          <p:sp>
            <p:nvSpPr>
              <p:cNvPr id="20538" name="Rectangle 14"/>
              <p:cNvSpPr>
                <a:spLocks noChangeArrowheads="1"/>
              </p:cNvSpPr>
              <p:nvPr/>
            </p:nvSpPr>
            <p:spPr bwMode="auto">
              <a:xfrm>
                <a:off x="4507" y="3388"/>
                <a:ext cx="835" cy="289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s-E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39" name="Rectangle 15"/>
              <p:cNvSpPr>
                <a:spLocks noChangeArrowheads="1"/>
              </p:cNvSpPr>
              <p:nvPr/>
            </p:nvSpPr>
            <p:spPr bwMode="auto">
              <a:xfrm>
                <a:off x="4481" y="3373"/>
                <a:ext cx="1066" cy="353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Tratamiento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sintomático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r>
                  <a:rPr lang="en-US" altLang="es-ES" sz="1300" dirty="0">
                    <a:solidFill>
                      <a:srgbClr val="FFFFFF"/>
                    </a:solidFill>
                    <a:latin typeface="Arial" charset="0"/>
                  </a:rPr>
                  <a:t>(20%)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Superv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r>
                  <a:rPr lang="en-US" altLang="es-ES" sz="1300" dirty="0">
                    <a:solidFill>
                      <a:srgbClr val="FFFFFF"/>
                    </a:solidFill>
                    <a:latin typeface="Arial" charset="0"/>
                  </a:rPr>
                  <a:t>&lt; 3 </a:t>
                </a: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meses</a:t>
                </a:r>
                <a:endParaRPr lang="en-US" altLang="es-ES" sz="13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0499" name="Rectangle 16"/>
            <p:cNvSpPr>
              <a:spLocks noChangeArrowheads="1"/>
            </p:cNvSpPr>
            <p:nvPr/>
          </p:nvSpPr>
          <p:spPr bwMode="auto">
            <a:xfrm>
              <a:off x="292" y="3541"/>
              <a:ext cx="2351" cy="267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Tratamientos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curativos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(30%)</a:t>
              </a:r>
            </a:p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Supervivencia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a 5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años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40–70%</a:t>
              </a:r>
            </a:p>
          </p:txBody>
        </p:sp>
        <p:sp>
          <p:nvSpPr>
            <p:cNvPr id="20500" name="Rectangle 17"/>
            <p:cNvSpPr>
              <a:spLocks noChangeArrowheads="1"/>
            </p:cNvSpPr>
            <p:nvPr/>
          </p:nvSpPr>
          <p:spPr bwMode="auto">
            <a:xfrm>
              <a:off x="2679" y="3541"/>
              <a:ext cx="1857" cy="26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Tratamientos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paliativos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(50%)</a:t>
              </a:r>
            </a:p>
            <a:p>
              <a:pPr algn="ctr"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Mediana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de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supervivenc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ia11–20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meses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1" name="Text Box 18"/>
            <p:cNvSpPr txBox="1">
              <a:spLocks noChangeArrowheads="1"/>
            </p:cNvSpPr>
            <p:nvPr/>
          </p:nvSpPr>
          <p:spPr bwMode="auto">
            <a:xfrm>
              <a:off x="1474" y="2704"/>
              <a:ext cx="116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Enfermedades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asociadas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2" name="Text Box 19"/>
            <p:cNvSpPr txBox="1">
              <a:spLocks noChangeArrowheads="1"/>
            </p:cNvSpPr>
            <p:nvPr/>
          </p:nvSpPr>
          <p:spPr bwMode="auto">
            <a:xfrm>
              <a:off x="2290" y="3064"/>
              <a:ext cx="15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Sí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3" name="Text Box 20"/>
            <p:cNvSpPr txBox="1">
              <a:spLocks noChangeArrowheads="1"/>
            </p:cNvSpPr>
            <p:nvPr/>
          </p:nvSpPr>
          <p:spPr bwMode="auto">
            <a:xfrm>
              <a:off x="1673" y="3064"/>
              <a:ext cx="19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20504" name="Text Box 21"/>
            <p:cNvSpPr txBox="1">
              <a:spLocks noChangeArrowheads="1"/>
            </p:cNvSpPr>
            <p:nvPr/>
          </p:nvSpPr>
          <p:spPr bwMode="auto">
            <a:xfrm>
              <a:off x="1631" y="2296"/>
              <a:ext cx="86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nódulos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≤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cm</a:t>
              </a:r>
            </a:p>
          </p:txBody>
        </p:sp>
        <p:sp>
          <p:nvSpPr>
            <p:cNvPr id="20505" name="Text Box 22"/>
            <p:cNvSpPr txBox="1">
              <a:spLocks noChangeArrowheads="1"/>
            </p:cNvSpPr>
            <p:nvPr/>
          </p:nvSpPr>
          <p:spPr bwMode="auto">
            <a:xfrm>
              <a:off x="854" y="2803"/>
              <a:ext cx="66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Crecimiento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6" name="Text Box 23"/>
            <p:cNvSpPr txBox="1">
              <a:spLocks noChangeArrowheads="1"/>
            </p:cNvSpPr>
            <p:nvPr/>
          </p:nvSpPr>
          <p:spPr bwMode="auto">
            <a:xfrm>
              <a:off x="322" y="3058"/>
              <a:ext cx="57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Normal</a:t>
              </a:r>
            </a:p>
          </p:txBody>
        </p:sp>
        <p:sp>
          <p:nvSpPr>
            <p:cNvPr id="20507" name="Text Box 24"/>
            <p:cNvSpPr txBox="1">
              <a:spLocks noChangeArrowheads="1"/>
            </p:cNvSpPr>
            <p:nvPr/>
          </p:nvSpPr>
          <p:spPr bwMode="auto">
            <a:xfrm>
              <a:off x="191" y="2296"/>
              <a:ext cx="83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1 HCC</a:t>
              </a:r>
            </a:p>
          </p:txBody>
        </p:sp>
        <p:sp>
          <p:nvSpPr>
            <p:cNvPr id="20508" name="Line 26"/>
            <p:cNvSpPr>
              <a:spLocks noChangeShapeType="1"/>
            </p:cNvSpPr>
            <p:nvPr/>
          </p:nvSpPr>
          <p:spPr bwMode="auto">
            <a:xfrm flipH="1">
              <a:off x="4052" y="2199"/>
              <a:ext cx="7" cy="11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cxnSp>
          <p:nvCxnSpPr>
            <p:cNvPr id="20509" name="AutoShape 27"/>
            <p:cNvCxnSpPr>
              <a:cxnSpLocks noChangeShapeType="1"/>
            </p:cNvCxnSpPr>
            <p:nvPr/>
          </p:nvCxnSpPr>
          <p:spPr bwMode="auto">
            <a:xfrm flipH="1">
              <a:off x="5012" y="1899"/>
              <a:ext cx="2" cy="14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0" name="AutoShape 28"/>
            <p:cNvCxnSpPr>
              <a:cxnSpLocks noChangeShapeType="1"/>
            </p:cNvCxnSpPr>
            <p:nvPr/>
          </p:nvCxnSpPr>
          <p:spPr bwMode="auto">
            <a:xfrm>
              <a:off x="3065" y="2194"/>
              <a:ext cx="6" cy="11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1" name="AutoShape 29"/>
            <p:cNvCxnSpPr>
              <a:cxnSpLocks noChangeShapeType="1"/>
            </p:cNvCxnSpPr>
            <p:nvPr/>
          </p:nvCxnSpPr>
          <p:spPr bwMode="auto">
            <a:xfrm>
              <a:off x="1770" y="296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2" name="AutoShape 30"/>
            <p:cNvCxnSpPr>
              <a:cxnSpLocks noChangeShapeType="1"/>
            </p:cNvCxnSpPr>
            <p:nvPr/>
          </p:nvCxnSpPr>
          <p:spPr bwMode="auto">
            <a:xfrm>
              <a:off x="2394" y="296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3" name="AutoShape 31"/>
            <p:cNvCxnSpPr>
              <a:cxnSpLocks noChangeShapeType="1"/>
            </p:cNvCxnSpPr>
            <p:nvPr/>
          </p:nvCxnSpPr>
          <p:spPr bwMode="auto">
            <a:xfrm>
              <a:off x="611" y="2462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514" name="Group 32"/>
            <p:cNvGrpSpPr>
              <a:grpSpLocks/>
            </p:cNvGrpSpPr>
            <p:nvPr/>
          </p:nvGrpSpPr>
          <p:grpSpPr bwMode="auto">
            <a:xfrm>
              <a:off x="609" y="2834"/>
              <a:ext cx="264" cy="268"/>
              <a:chOff x="713" y="2854"/>
              <a:chExt cx="222" cy="268"/>
            </a:xfrm>
          </p:grpSpPr>
          <p:sp>
            <p:nvSpPr>
              <p:cNvPr id="20536" name="Line 33"/>
              <p:cNvSpPr>
                <a:spLocks noChangeShapeType="1"/>
              </p:cNvSpPr>
              <p:nvPr/>
            </p:nvSpPr>
            <p:spPr bwMode="auto">
              <a:xfrm>
                <a:off x="719" y="2912"/>
                <a:ext cx="2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6800" tIns="46800" rIns="46800" bIns="46800"/>
              <a:lstStyle/>
              <a:p>
                <a:endParaRPr lang="es-ES"/>
              </a:p>
            </p:txBody>
          </p:sp>
          <p:sp>
            <p:nvSpPr>
              <p:cNvPr id="20537" name="Line 34"/>
              <p:cNvSpPr>
                <a:spLocks noChangeShapeType="1"/>
              </p:cNvSpPr>
              <p:nvPr/>
            </p:nvSpPr>
            <p:spPr bwMode="auto">
              <a:xfrm>
                <a:off x="713" y="2854"/>
                <a:ext cx="0" cy="2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6800" tIns="46800" rIns="46800" bIns="46800"/>
              <a:lstStyle/>
              <a:p>
                <a:endParaRPr lang="es-ES"/>
              </a:p>
            </p:txBody>
          </p:sp>
        </p:grpSp>
        <p:cxnSp>
          <p:nvCxnSpPr>
            <p:cNvPr id="20515" name="AutoShape 35"/>
            <p:cNvCxnSpPr>
              <a:cxnSpLocks noChangeShapeType="1"/>
              <a:endCxn id="20507" idx="0"/>
            </p:cNvCxnSpPr>
            <p:nvPr/>
          </p:nvCxnSpPr>
          <p:spPr bwMode="auto">
            <a:xfrm rot="16200000" flipH="1">
              <a:off x="519" y="2207"/>
              <a:ext cx="17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 flipH="1">
              <a:off x="602" y="2202"/>
              <a:ext cx="15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1720" y="2127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cxnSp>
          <p:nvCxnSpPr>
            <p:cNvPr id="20518" name="AutoShape 38"/>
            <p:cNvCxnSpPr>
              <a:cxnSpLocks noChangeShapeType="1"/>
            </p:cNvCxnSpPr>
            <p:nvPr/>
          </p:nvCxnSpPr>
          <p:spPr bwMode="auto">
            <a:xfrm>
              <a:off x="1771" y="3220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9" name="AutoShape 39"/>
            <p:cNvCxnSpPr>
              <a:cxnSpLocks noChangeShapeType="1"/>
            </p:cNvCxnSpPr>
            <p:nvPr/>
          </p:nvCxnSpPr>
          <p:spPr bwMode="auto">
            <a:xfrm>
              <a:off x="2394" y="3220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0" name="AutoShape 40"/>
            <p:cNvCxnSpPr>
              <a:cxnSpLocks noChangeShapeType="1"/>
            </p:cNvCxnSpPr>
            <p:nvPr/>
          </p:nvCxnSpPr>
          <p:spPr bwMode="auto">
            <a:xfrm>
              <a:off x="609" y="3218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1" name="Line 42"/>
            <p:cNvSpPr>
              <a:spLocks noChangeShapeType="1"/>
            </p:cNvSpPr>
            <p:nvPr/>
          </p:nvSpPr>
          <p:spPr bwMode="auto">
            <a:xfrm>
              <a:off x="1467" y="2896"/>
              <a:ext cx="2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0522" name="AutoShape 43"/>
            <p:cNvSpPr>
              <a:spLocks noChangeArrowheads="1"/>
            </p:cNvSpPr>
            <p:nvPr/>
          </p:nvSpPr>
          <p:spPr bwMode="auto">
            <a:xfrm>
              <a:off x="4451" y="1207"/>
              <a:ext cx="1127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D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&gt; 2, Child–Pugh C</a:t>
              </a:r>
            </a:p>
          </p:txBody>
        </p:sp>
        <p:cxnSp>
          <p:nvCxnSpPr>
            <p:cNvPr id="20523" name="AutoShape 44"/>
            <p:cNvCxnSpPr>
              <a:cxnSpLocks noChangeShapeType="1"/>
            </p:cNvCxnSpPr>
            <p:nvPr/>
          </p:nvCxnSpPr>
          <p:spPr bwMode="auto">
            <a:xfrm>
              <a:off x="3074" y="1123"/>
              <a:ext cx="1" cy="1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4" name="Freeform 46"/>
            <p:cNvSpPr>
              <a:spLocks/>
            </p:cNvSpPr>
            <p:nvPr/>
          </p:nvSpPr>
          <p:spPr bwMode="auto">
            <a:xfrm flipH="1">
              <a:off x="3409" y="970"/>
              <a:ext cx="1608" cy="279"/>
            </a:xfrm>
            <a:custGeom>
              <a:avLst/>
              <a:gdLst>
                <a:gd name="T0" fmla="*/ 1994905 w 1728"/>
                <a:gd name="T1" fmla="*/ 0 h 260"/>
                <a:gd name="T2" fmla="*/ 0 w 1728"/>
                <a:gd name="T3" fmla="*/ 0 h 260"/>
                <a:gd name="T4" fmla="*/ 0 w 1728"/>
                <a:gd name="T5" fmla="*/ 2147483647 h 260"/>
                <a:gd name="T6" fmla="*/ 0 60000 65536"/>
                <a:gd name="T7" fmla="*/ 0 60000 65536"/>
                <a:gd name="T8" fmla="*/ 0 60000 65536"/>
                <a:gd name="T9" fmla="*/ 0 w 1728"/>
                <a:gd name="T10" fmla="*/ 0 h 260"/>
                <a:gd name="T11" fmla="*/ 1728 w 172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260">
                  <a:moveTo>
                    <a:pt x="1728" y="0"/>
                  </a:moveTo>
                  <a:lnTo>
                    <a:pt x="0" y="0"/>
                  </a:lnTo>
                  <a:lnTo>
                    <a:pt x="0" y="2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25" name="Line 1074"/>
            <p:cNvSpPr>
              <a:spLocks noChangeShapeType="1"/>
            </p:cNvSpPr>
            <p:nvPr/>
          </p:nvSpPr>
          <p:spPr bwMode="auto">
            <a:xfrm>
              <a:off x="3065" y="1507"/>
              <a:ext cx="1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6" name="Line 1075"/>
            <p:cNvSpPr>
              <a:spLocks noChangeShapeType="1"/>
            </p:cNvSpPr>
            <p:nvPr/>
          </p:nvSpPr>
          <p:spPr bwMode="auto">
            <a:xfrm flipH="1">
              <a:off x="1697" y="1605"/>
              <a:ext cx="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7" name="Line 1077"/>
            <p:cNvSpPr>
              <a:spLocks noChangeShapeType="1"/>
            </p:cNvSpPr>
            <p:nvPr/>
          </p:nvSpPr>
          <p:spPr bwMode="auto">
            <a:xfrm flipV="1">
              <a:off x="1689" y="1609"/>
              <a:ext cx="238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28" name="Line 1075"/>
            <p:cNvSpPr>
              <a:spLocks noChangeShapeType="1"/>
            </p:cNvSpPr>
            <p:nvPr/>
          </p:nvSpPr>
          <p:spPr bwMode="auto">
            <a:xfrm flipH="1">
              <a:off x="4062" y="1605"/>
              <a:ext cx="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cxnSp>
          <p:nvCxnSpPr>
            <p:cNvPr id="20529" name="AutoShape 51"/>
            <p:cNvCxnSpPr>
              <a:cxnSpLocks noChangeShapeType="1"/>
              <a:stCxn id="20504" idx="2"/>
            </p:cNvCxnSpPr>
            <p:nvPr/>
          </p:nvCxnSpPr>
          <p:spPr bwMode="auto">
            <a:xfrm flipH="1">
              <a:off x="2057" y="2482"/>
              <a:ext cx="4" cy="30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0" name="AutoShape 53"/>
            <p:cNvCxnSpPr>
              <a:cxnSpLocks noChangeShapeType="1"/>
            </p:cNvCxnSpPr>
            <p:nvPr/>
          </p:nvCxnSpPr>
          <p:spPr bwMode="auto">
            <a:xfrm flipH="1">
              <a:off x="2168" y="2191"/>
              <a:ext cx="1" cy="10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1" name="AutoShape 55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>
              <a:off x="600" y="1538"/>
              <a:ext cx="0" cy="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2" name="AutoShape 56"/>
            <p:cNvCxnSpPr>
              <a:cxnSpLocks noChangeShapeType="1"/>
              <a:stCxn id="20522" idx="2"/>
              <a:endCxn id="20494" idx="0"/>
            </p:cNvCxnSpPr>
            <p:nvPr/>
          </p:nvCxnSpPr>
          <p:spPr bwMode="auto">
            <a:xfrm flipH="1">
              <a:off x="5007" y="1538"/>
              <a:ext cx="8" cy="17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33" name="AutoShape 52"/>
            <p:cNvSpPr>
              <a:spLocks noChangeArrowheads="1"/>
            </p:cNvSpPr>
            <p:nvPr/>
          </p:nvSpPr>
          <p:spPr bwMode="auto">
            <a:xfrm>
              <a:off x="2517" y="1695"/>
              <a:ext cx="954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intermedio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(B)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Multinodular,</a:t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20534" name="AutoShape 8"/>
            <p:cNvSpPr>
              <a:spLocks noChangeArrowheads="1"/>
            </p:cNvSpPr>
            <p:nvPr/>
          </p:nvSpPr>
          <p:spPr bwMode="auto">
            <a:xfrm>
              <a:off x="3604" y="1695"/>
              <a:ext cx="954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avanzado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(C) 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Invasión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portal,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N1, M1,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1–2</a:t>
              </a:r>
            </a:p>
          </p:txBody>
        </p:sp>
        <p:sp>
          <p:nvSpPr>
            <p:cNvPr id="20535" name="AutoShape 54"/>
            <p:cNvSpPr>
              <a:spLocks noChangeArrowheads="1"/>
            </p:cNvSpPr>
            <p:nvPr/>
          </p:nvSpPr>
          <p:spPr bwMode="auto">
            <a:xfrm>
              <a:off x="2460" y="1207"/>
              <a:ext cx="1495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2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2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E9B113"/>
                  </a:solidFill>
                  <a:latin typeface="Arial" charset="0"/>
                </a:rPr>
                <a:t>A–C</a:t>
              </a:r>
              <a:br>
                <a:rPr lang="en-US" altLang="es-ES" sz="12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200" dirty="0" smtClean="0">
                  <a:solidFill>
                    <a:srgbClr val="FFFFFF"/>
                  </a:solidFill>
                  <a:latin typeface="Arial" charset="0"/>
                </a:rPr>
                <a:t>PS</a:t>
              </a:r>
              <a:r>
                <a:rPr lang="en-US" altLang="es-ES" sz="10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0–2,</a:t>
              </a:r>
              <a:r>
                <a:rPr lang="en-US" altLang="es-ES" sz="10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Child–Pugh</a:t>
              </a:r>
              <a:r>
                <a:rPr lang="en-US" altLang="es-ES" sz="14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A–B</a:t>
              </a:r>
            </a:p>
          </p:txBody>
        </p:sp>
      </p:grp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601788" y="6064250"/>
            <a:ext cx="75422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bIns="0" anchor="b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/>
            <a:r>
              <a:rPr lang="en-GB" altLang="es-ES" sz="1200">
                <a:latin typeface="Arial" charset="0"/>
              </a:rPr>
              <a:t>Bruix J, Sherman M. Hepatology. 2010. Available from: http://www.aasld.org/practiceguidelines/Documents/Bookmarked%20</a:t>
            </a:r>
            <a:br>
              <a:rPr lang="en-GB" altLang="es-ES" sz="1200">
                <a:latin typeface="Arial" charset="0"/>
              </a:rPr>
            </a:br>
            <a:r>
              <a:rPr lang="en-GB" altLang="es-ES" sz="1200">
                <a:latin typeface="Arial" charset="0"/>
              </a:rPr>
              <a:t>Practice%20Guidelines/HCCUpdate2010.pdf. Last accessed November 2010.</a:t>
            </a:r>
            <a:endParaRPr lang="en-US" altLang="es-ES" sz="1200">
              <a:solidFill>
                <a:srgbClr val="FFFFFF"/>
              </a:solidFill>
              <a:latin typeface="Arial" charset="0"/>
            </a:endParaRPr>
          </a:p>
          <a:p>
            <a:pPr algn="r"/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Llovet JM, et al. J Natl Cancer Inst. 2008;100:698-711.</a:t>
            </a: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384175" y="285750"/>
            <a:ext cx="836612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s-ES" b="1" dirty="0" err="1" smtClean="0">
                <a:latin typeface="Arial" charset="0"/>
              </a:rPr>
              <a:t>Estrategia</a:t>
            </a:r>
            <a:r>
              <a:rPr lang="en-US" altLang="es-ES" b="1" dirty="0" smtClean="0">
                <a:latin typeface="Arial" charset="0"/>
              </a:rPr>
              <a:t> de </a:t>
            </a:r>
            <a:r>
              <a:rPr lang="en-US" altLang="es-ES" b="1" dirty="0" err="1" smtClean="0">
                <a:latin typeface="Arial" charset="0"/>
              </a:rPr>
              <a:t>tratamiento</a:t>
            </a:r>
            <a:r>
              <a:rPr lang="en-US" altLang="es-ES" b="1" dirty="0" smtClean="0">
                <a:latin typeface="Arial" charset="0"/>
              </a:rPr>
              <a:t> </a:t>
            </a:r>
            <a:r>
              <a:rPr lang="en-US" altLang="es-ES" b="1" dirty="0" err="1" smtClean="0">
                <a:latin typeface="Arial" charset="0"/>
              </a:rPr>
              <a:t>según</a:t>
            </a:r>
            <a:r>
              <a:rPr lang="en-US" altLang="es-ES" b="1" dirty="0" smtClean="0">
                <a:latin typeface="Arial" charset="0"/>
              </a:rPr>
              <a:t> el la </a:t>
            </a:r>
            <a:r>
              <a:rPr lang="en-US" altLang="es-ES" b="1" dirty="0" err="1" smtClean="0">
                <a:latin typeface="Arial" charset="0"/>
              </a:rPr>
              <a:t>estadificación</a:t>
            </a:r>
            <a:r>
              <a:rPr lang="en-US" altLang="es-ES" b="1" dirty="0" smtClean="0">
                <a:latin typeface="Arial" charset="0"/>
              </a:rPr>
              <a:t> Barcelona </a:t>
            </a:r>
            <a:r>
              <a:rPr lang="en-US" altLang="es-ES" b="1" dirty="0">
                <a:latin typeface="Arial" charset="0"/>
              </a:rPr>
              <a:t>Clinic Liver Cancer (BCLC</a:t>
            </a:r>
            <a:r>
              <a:rPr lang="en-US" altLang="es-ES" b="1" dirty="0" smtClean="0">
                <a:latin typeface="Arial" charset="0"/>
              </a:rPr>
              <a:t>)</a:t>
            </a:r>
            <a:endParaRPr lang="en-US" altLang="es-ES" b="1" dirty="0">
              <a:latin typeface="Arial" charset="0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0" y="6211888"/>
            <a:ext cx="4483100" cy="646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5" tIns="45717" rIns="91435" bIns="45717" anchor="b">
            <a:spAutoFit/>
          </a:bodyPr>
          <a:lstStyle/>
          <a:p>
            <a:pPr eaLnBrk="0" hangingPunct="0"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PS 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= performance 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status (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estado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general) ;</a:t>
            </a:r>
            <a:endParaRPr lang="en-US" sz="1200" dirty="0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+mn-ea"/>
              </a:rPr>
              <a:t>RFA =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ablación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con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radiofrecuencia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; </a:t>
            </a:r>
            <a:endParaRPr lang="en-US" sz="12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eaLnBrk="0" hangingPunct="0"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+mn-ea"/>
              </a:rPr>
              <a:t>TACE =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quimioembolización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transarterial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.</a:t>
            </a:r>
            <a:endParaRPr lang="en-US" sz="1200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1867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16000" y="1741488"/>
          <a:ext cx="7426325" cy="4261402"/>
        </p:xfrm>
        <a:graphic>
          <a:graphicData uri="http://schemas.openxmlformats.org/drawingml/2006/table">
            <a:tbl>
              <a:tblPr/>
              <a:tblGrid>
                <a:gridCol w="1855788"/>
                <a:gridCol w="1949450"/>
                <a:gridCol w="1763712"/>
                <a:gridCol w="1857375"/>
              </a:tblGrid>
              <a:tr h="2523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Staging systems</a:t>
                      </a:r>
                    </a:p>
                  </a:txBody>
                  <a:tcPr marT="45706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Patients (%)</a:t>
                      </a:r>
                      <a:endParaRPr kumimoji="0" lang="en-US" sz="12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06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3-year survival (%)</a:t>
                      </a:r>
                    </a:p>
                  </a:txBody>
                  <a:tcPr marT="45706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Log-rank test (p value)</a:t>
                      </a:r>
                    </a:p>
                  </a:txBody>
                  <a:tcPr marT="45706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274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Okuda</a:t>
                      </a:r>
                      <a:endParaRPr kumimoji="0" 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06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I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57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NS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II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43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66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III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—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—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CLIP</a:t>
                      </a:r>
                      <a:endParaRPr kumimoji="0" 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33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66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NS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1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28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63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2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32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71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≥ 3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86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745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UNOS-TNM</a:t>
                      </a:r>
                      <a:endParaRPr kumimoji="0" 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I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74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NS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II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41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74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III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19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57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IV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62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JIS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64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NS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1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33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64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2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36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68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≥ 3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73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BCLC</a:t>
                      </a:r>
                      <a:endParaRPr kumimoji="0" 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A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57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81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0.03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B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31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56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C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dec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44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6456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D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—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—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3652" name="TextBox 6"/>
          <p:cNvSpPr txBox="1">
            <a:spLocks noChangeArrowheads="1"/>
          </p:cNvSpPr>
          <p:nvPr/>
        </p:nvSpPr>
        <p:spPr bwMode="auto">
          <a:xfrm>
            <a:off x="249238" y="6003925"/>
            <a:ext cx="8645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s-ES" sz="1400" b="1" dirty="0" smtClean="0">
                <a:solidFill>
                  <a:schemeClr val="tx2"/>
                </a:solidFill>
                <a:latin typeface="Arial" charset="0"/>
              </a:rPr>
              <a:t>El </a:t>
            </a:r>
            <a:r>
              <a:rPr lang="en-US" altLang="es-ES" sz="1400" b="1" dirty="0" err="1" smtClean="0">
                <a:solidFill>
                  <a:schemeClr val="tx2"/>
                </a:solidFill>
                <a:latin typeface="Arial" charset="0"/>
              </a:rPr>
              <a:t>sistema</a:t>
            </a:r>
            <a:r>
              <a:rPr lang="en-US" altLang="es-ES" sz="1400" b="1" dirty="0" smtClean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es-ES" sz="1400" b="1" dirty="0" err="1" smtClean="0">
                <a:solidFill>
                  <a:schemeClr val="tx2"/>
                </a:solidFill>
                <a:latin typeface="Arial" charset="0"/>
              </a:rPr>
              <a:t>estadificación</a:t>
            </a:r>
            <a:r>
              <a:rPr lang="en-US" altLang="es-ES" sz="14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ES" sz="1400" b="1" dirty="0">
                <a:solidFill>
                  <a:schemeClr val="tx2"/>
                </a:solidFill>
                <a:latin typeface="Arial" charset="0"/>
              </a:rPr>
              <a:t>BCLC </a:t>
            </a:r>
            <a:r>
              <a:rPr lang="en-US" altLang="es-ES" sz="1400" b="1" dirty="0" err="1" smtClean="0">
                <a:solidFill>
                  <a:schemeClr val="tx2"/>
                </a:solidFill>
                <a:latin typeface="Arial" charset="0"/>
              </a:rPr>
              <a:t>mostró</a:t>
            </a:r>
            <a:r>
              <a:rPr lang="en-US" altLang="es-ES" sz="1400" b="1" dirty="0" smtClean="0">
                <a:solidFill>
                  <a:schemeClr val="tx2"/>
                </a:solidFill>
                <a:latin typeface="Arial" charset="0"/>
              </a:rPr>
              <a:t> la </a:t>
            </a:r>
            <a:r>
              <a:rPr lang="en-US" altLang="es-ES" sz="1400" b="1" dirty="0" err="1" smtClean="0">
                <a:solidFill>
                  <a:schemeClr val="tx2"/>
                </a:solidFill>
                <a:latin typeface="Arial" charset="0"/>
              </a:rPr>
              <a:t>mejor</a:t>
            </a:r>
            <a:r>
              <a:rPr lang="en-US" altLang="es-ES" sz="14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ES" sz="1400" b="1" dirty="0" err="1" smtClean="0">
                <a:solidFill>
                  <a:schemeClr val="tx2"/>
                </a:solidFill>
                <a:latin typeface="Arial" charset="0"/>
              </a:rPr>
              <a:t>interpretación</a:t>
            </a:r>
            <a:r>
              <a:rPr lang="en-US" altLang="es-ES" sz="1400" b="1" dirty="0" smtClean="0">
                <a:solidFill>
                  <a:schemeClr val="tx2"/>
                </a:solidFill>
                <a:latin typeface="Arial" charset="0"/>
              </a:rPr>
              <a:t> de la </a:t>
            </a:r>
            <a:r>
              <a:rPr lang="en-US" altLang="es-ES" sz="1400" b="1" dirty="0" err="1" smtClean="0">
                <a:solidFill>
                  <a:schemeClr val="tx2"/>
                </a:solidFill>
                <a:latin typeface="Arial" charset="0"/>
              </a:rPr>
              <a:t>distribución</a:t>
            </a:r>
            <a:r>
              <a:rPr lang="en-US" altLang="es-ES" sz="1400" b="1" dirty="0" smtClean="0">
                <a:solidFill>
                  <a:schemeClr val="tx2"/>
                </a:solidFill>
                <a:latin typeface="Arial" charset="0"/>
              </a:rPr>
              <a:t> de la </a:t>
            </a:r>
            <a:r>
              <a:rPr lang="en-US" altLang="es-ES" sz="1400" b="1" dirty="0" err="1" smtClean="0">
                <a:solidFill>
                  <a:schemeClr val="tx2"/>
                </a:solidFill>
                <a:latin typeface="Arial" charset="0"/>
              </a:rPr>
              <a:t>supervivencia</a:t>
            </a:r>
            <a:r>
              <a:rPr lang="en-US" altLang="es-ES" sz="14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ES" sz="1400" b="1" dirty="0" err="1" smtClean="0">
                <a:solidFill>
                  <a:schemeClr val="tx2"/>
                </a:solidFill>
                <a:latin typeface="Arial" charset="0"/>
              </a:rPr>
              <a:t>en</a:t>
            </a:r>
            <a:r>
              <a:rPr lang="en-US" altLang="es-ES" sz="14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s-ES" sz="1400" b="1" dirty="0" err="1" smtClean="0">
                <a:solidFill>
                  <a:schemeClr val="tx2"/>
                </a:solidFill>
                <a:latin typeface="Arial" charset="0"/>
              </a:rPr>
              <a:t>pacientes</a:t>
            </a:r>
            <a:r>
              <a:rPr lang="en-US" altLang="es-ES" sz="1400" b="1" dirty="0" smtClean="0">
                <a:solidFill>
                  <a:schemeClr val="tx2"/>
                </a:solidFill>
                <a:latin typeface="Arial" charset="0"/>
              </a:rPr>
              <a:t> con HCC quirúrigico</a:t>
            </a:r>
            <a:r>
              <a:rPr lang="en-US" altLang="es-ES" sz="1400" b="1" baseline="30000" dirty="0" smtClean="0">
                <a:solidFill>
                  <a:schemeClr val="tx2"/>
                </a:solidFill>
                <a:latin typeface="Arial" charset="0"/>
              </a:rPr>
              <a:t>2</a:t>
            </a:r>
            <a:endParaRPr lang="en-US" altLang="es-ES" sz="1400" b="1" baseline="30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3653" name="Text Box 6"/>
          <p:cNvSpPr txBox="1">
            <a:spLocks noChangeArrowheads="1"/>
          </p:cNvSpPr>
          <p:nvPr/>
        </p:nvSpPr>
        <p:spPr bwMode="auto">
          <a:xfrm>
            <a:off x="1916113" y="6581775"/>
            <a:ext cx="7227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s-ES" sz="1200">
                <a:latin typeface="Arial" charset="0"/>
              </a:rPr>
              <a:t>1. Marrero JA. J Hepatol. 2006;44;630-2. 2. Vitale A, et al. Transplant Proc. 2009;41:1260-3.</a:t>
            </a:r>
          </a:p>
        </p:txBody>
      </p:sp>
      <p:sp>
        <p:nvSpPr>
          <p:cNvPr id="23654" name="Title 1"/>
          <p:cNvSpPr>
            <a:spLocks noGrp="1"/>
          </p:cNvSpPr>
          <p:nvPr>
            <p:ph type="title"/>
          </p:nvPr>
        </p:nvSpPr>
        <p:spPr>
          <a:xfrm>
            <a:off x="384175" y="116632"/>
            <a:ext cx="8366125" cy="1041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ES" sz="2400" dirty="0" smtClean="0">
                <a:solidFill>
                  <a:schemeClr val="tx2"/>
                </a:solidFill>
                <a:cs typeface="Arial" charset="0"/>
              </a:rPr>
              <a:t>El </a:t>
            </a:r>
            <a:r>
              <a:rPr lang="en-US" altLang="es-ES" sz="2400" dirty="0" err="1" smtClean="0">
                <a:solidFill>
                  <a:schemeClr val="tx2"/>
                </a:solidFill>
                <a:cs typeface="Arial" charset="0"/>
              </a:rPr>
              <a:t>sistema</a:t>
            </a:r>
            <a:r>
              <a:rPr lang="en-US" altLang="es-ES" sz="2400" dirty="0" smtClean="0">
                <a:solidFill>
                  <a:schemeClr val="tx2"/>
                </a:solidFill>
                <a:cs typeface="Arial" charset="0"/>
              </a:rPr>
              <a:t> BCLC: </a:t>
            </a:r>
            <a:r>
              <a:rPr lang="en-US" altLang="es-ES" sz="2400" dirty="0" err="1" smtClean="0">
                <a:solidFill>
                  <a:schemeClr val="tx2"/>
                </a:solidFill>
                <a:cs typeface="Arial" charset="0"/>
              </a:rPr>
              <a:t>validación</a:t>
            </a:r>
            <a:r>
              <a:rPr lang="en-US" altLang="es-ES" sz="2400" dirty="0" smtClean="0">
                <a:solidFill>
                  <a:schemeClr val="tx2"/>
                </a:solidFill>
                <a:cs typeface="Arial" charset="0"/>
              </a:rPr>
              <a:t> externa </a:t>
            </a:r>
            <a:r>
              <a:rPr lang="en-US" altLang="es-ES" sz="2400" dirty="0" err="1" smtClean="0">
                <a:solidFill>
                  <a:schemeClr val="tx2"/>
                </a:solidFill>
                <a:cs typeface="Arial" charset="0"/>
              </a:rPr>
              <a:t>en</a:t>
            </a:r>
            <a:r>
              <a:rPr lang="en-US" altLang="es-ES" sz="24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es-ES" sz="2400" dirty="0" err="1" smtClean="0">
                <a:solidFill>
                  <a:schemeClr val="tx2"/>
                </a:solidFill>
                <a:cs typeface="Arial" charset="0"/>
              </a:rPr>
              <a:t>varias</a:t>
            </a:r>
            <a:r>
              <a:rPr lang="en-US" altLang="es-ES" sz="24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es-ES" sz="2400" dirty="0" err="1" smtClean="0">
                <a:solidFill>
                  <a:schemeClr val="tx2"/>
                </a:solidFill>
                <a:cs typeface="Arial" charset="0"/>
              </a:rPr>
              <a:t>poblaciones</a:t>
            </a:r>
            <a:r>
              <a:rPr lang="en-US" altLang="es-ES" sz="2400" dirty="0" smtClean="0">
                <a:solidFill>
                  <a:schemeClr val="tx2"/>
                </a:solidFill>
                <a:cs typeface="Arial" charset="0"/>
              </a:rPr>
              <a:t> y </a:t>
            </a:r>
            <a:r>
              <a:rPr lang="en-US" altLang="es-ES" sz="2400" dirty="0" err="1" smtClean="0">
                <a:solidFill>
                  <a:schemeClr val="tx2"/>
                </a:solidFill>
                <a:cs typeface="Arial" charset="0"/>
              </a:rPr>
              <a:t>comparado</a:t>
            </a:r>
            <a:r>
              <a:rPr lang="en-US" altLang="es-ES" sz="2400" dirty="0" smtClean="0">
                <a:solidFill>
                  <a:schemeClr val="tx2"/>
                </a:solidFill>
                <a:cs typeface="Arial" charset="0"/>
              </a:rPr>
              <a:t> con </a:t>
            </a:r>
            <a:r>
              <a:rPr lang="en-US" altLang="es-ES" sz="2400" dirty="0" err="1" smtClean="0">
                <a:solidFill>
                  <a:schemeClr val="tx2"/>
                </a:solidFill>
                <a:cs typeface="Arial" charset="0"/>
              </a:rPr>
              <a:t>otros</a:t>
            </a:r>
            <a:r>
              <a:rPr lang="en-US" altLang="es-ES" sz="24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es-ES" sz="2400" dirty="0" err="1" smtClean="0">
                <a:solidFill>
                  <a:schemeClr val="tx2"/>
                </a:solidFill>
                <a:cs typeface="Arial" charset="0"/>
              </a:rPr>
              <a:t>sistemas</a:t>
            </a:r>
            <a:r>
              <a:rPr lang="en-US" altLang="es-ES" sz="2400" dirty="0" smtClean="0">
                <a:solidFill>
                  <a:schemeClr val="tx2"/>
                </a:solidFill>
                <a:cs typeface="Arial" charset="0"/>
              </a:rPr>
              <a:t> de estadificación</a:t>
            </a:r>
            <a:r>
              <a:rPr lang="en-US" altLang="es-ES" sz="2400" baseline="30000" dirty="0" smtClean="0">
                <a:solidFill>
                  <a:schemeClr val="tx2"/>
                </a:solidFill>
                <a:cs typeface="Arial" charset="0"/>
              </a:rPr>
              <a:t>1</a:t>
            </a:r>
            <a:endParaRPr lang="en-US" altLang="es-ES" sz="2400" dirty="0" smtClean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3655" name="Text Box 6"/>
          <p:cNvSpPr txBox="1">
            <a:spLocks noChangeArrowheads="1"/>
          </p:cNvSpPr>
          <p:nvPr/>
        </p:nvSpPr>
        <p:spPr bwMode="auto">
          <a:xfrm>
            <a:off x="277813" y="1330325"/>
            <a:ext cx="8588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s-ES" sz="1400" b="1" dirty="0" err="1" smtClean="0">
                <a:latin typeface="Arial" charset="0"/>
              </a:rPr>
              <a:t>Capacidad</a:t>
            </a:r>
            <a:r>
              <a:rPr lang="en-US" altLang="es-ES" sz="1400" b="1" dirty="0" smtClean="0">
                <a:latin typeface="Arial" charset="0"/>
              </a:rPr>
              <a:t> </a:t>
            </a:r>
            <a:r>
              <a:rPr lang="en-US" altLang="es-ES" sz="1400" b="1" dirty="0" err="1" smtClean="0">
                <a:latin typeface="Arial" charset="0"/>
              </a:rPr>
              <a:t>pronóstica</a:t>
            </a:r>
            <a:r>
              <a:rPr lang="en-US" altLang="es-ES" sz="1400" b="1" dirty="0" smtClean="0">
                <a:latin typeface="Arial" charset="0"/>
              </a:rPr>
              <a:t> de </a:t>
            </a:r>
            <a:r>
              <a:rPr lang="en-US" altLang="es-ES" sz="1400" b="1" dirty="0" err="1" smtClean="0">
                <a:latin typeface="Arial" charset="0"/>
              </a:rPr>
              <a:t>los</a:t>
            </a:r>
            <a:r>
              <a:rPr lang="en-US" altLang="es-ES" sz="1400" b="1" dirty="0" smtClean="0">
                <a:latin typeface="Arial" charset="0"/>
              </a:rPr>
              <a:t> </a:t>
            </a:r>
            <a:r>
              <a:rPr lang="en-US" altLang="es-ES" sz="1400" b="1" dirty="0" err="1" smtClean="0">
                <a:latin typeface="Arial" charset="0"/>
              </a:rPr>
              <a:t>sistemas</a:t>
            </a:r>
            <a:r>
              <a:rPr lang="en-US" altLang="es-ES" sz="1400" b="1" dirty="0" smtClean="0">
                <a:latin typeface="Arial" charset="0"/>
              </a:rPr>
              <a:t> de </a:t>
            </a:r>
            <a:r>
              <a:rPr lang="en-US" altLang="es-ES" sz="1400" b="1" dirty="0" err="1" smtClean="0">
                <a:latin typeface="Arial" charset="0"/>
              </a:rPr>
              <a:t>estadificación</a:t>
            </a:r>
            <a:r>
              <a:rPr lang="en-US" altLang="es-ES" sz="1400" b="1" dirty="0" smtClean="0">
                <a:latin typeface="Arial" charset="0"/>
              </a:rPr>
              <a:t> del  HCC </a:t>
            </a:r>
            <a:r>
              <a:rPr lang="en-US" altLang="es-ES" sz="1400" b="1" dirty="0" err="1" smtClean="0">
                <a:latin typeface="Arial" charset="0"/>
              </a:rPr>
              <a:t>en</a:t>
            </a:r>
            <a:r>
              <a:rPr lang="en-US" altLang="es-ES" sz="1400" b="1" dirty="0" smtClean="0">
                <a:latin typeface="Arial" charset="0"/>
              </a:rPr>
              <a:t> un </a:t>
            </a:r>
            <a:r>
              <a:rPr lang="en-US" altLang="es-ES" sz="1400" b="1" dirty="0" err="1" smtClean="0">
                <a:latin typeface="Arial" charset="0"/>
              </a:rPr>
              <a:t>grupo</a:t>
            </a:r>
            <a:r>
              <a:rPr lang="en-US" altLang="es-ES" sz="1400" b="1" dirty="0" smtClean="0">
                <a:latin typeface="Arial" charset="0"/>
              </a:rPr>
              <a:t> </a:t>
            </a:r>
            <a:r>
              <a:rPr lang="en-US" altLang="es-ES" sz="1400" b="1" dirty="0" err="1" smtClean="0">
                <a:latin typeface="Arial" charset="0"/>
              </a:rPr>
              <a:t>quirúrgico</a:t>
            </a:r>
            <a:r>
              <a:rPr lang="en-US" altLang="es-ES" sz="1400" b="1" dirty="0" smtClean="0">
                <a:latin typeface="Arial" charset="0"/>
              </a:rPr>
              <a:t> </a:t>
            </a:r>
            <a:r>
              <a:rPr lang="en-US" altLang="es-ES" sz="1400" b="1" dirty="0">
                <a:latin typeface="Arial" charset="0"/>
              </a:rPr>
              <a:t>(n = 400)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6580188"/>
            <a:ext cx="4483100" cy="277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5" tIns="45717" rIns="91435" bIns="45717" anchor="b">
            <a:spAutoFit/>
          </a:bodyPr>
          <a:lstStyle/>
          <a:p>
            <a:pPr eaLnBrk="0" hangingPunct="0">
              <a:spcAft>
                <a:spcPct val="2500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NS = 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no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significativo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.</a:t>
            </a:r>
            <a:endParaRPr lang="en-US" sz="1200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81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69863"/>
            <a:ext cx="8367713" cy="1041400"/>
          </a:xfrm>
          <a:noFill/>
        </p:spPr>
        <p:txBody>
          <a:bodyPr anchor="b"/>
          <a:lstStyle/>
          <a:p>
            <a:r>
              <a:rPr lang="fr-FR" altLang="es-ES" smtClean="0"/>
              <a:t>AASLD guidelines</a:t>
            </a:r>
          </a:p>
        </p:txBody>
      </p:sp>
      <p:sp>
        <p:nvSpPr>
          <p:cNvPr id="24579" name="Text Box 25"/>
          <p:cNvSpPr txBox="1">
            <a:spLocks noChangeArrowheads="1"/>
          </p:cNvSpPr>
          <p:nvPr/>
        </p:nvSpPr>
        <p:spPr bwMode="auto">
          <a:xfrm>
            <a:off x="68263" y="4056063"/>
            <a:ext cx="179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46800" tIns="46800" rIns="468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FFFF"/>
              </a:buClr>
              <a:buFont typeface="Verdana" pitchFamily="34" charset="0"/>
              <a:buNone/>
            </a:pPr>
            <a:r>
              <a:rPr lang="en-GB" altLang="es-ES" sz="1300">
                <a:solidFill>
                  <a:srgbClr val="FFFFFF"/>
                </a:solidFill>
                <a:latin typeface="Arial" charset="0"/>
                <a:cs typeface="Arial" charset="0"/>
              </a:rPr>
              <a:t>Portal pressure/</a:t>
            </a:r>
            <a:br>
              <a:rPr lang="en-GB" altLang="es-ES" sz="130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GB" altLang="es-ES" sz="1300">
                <a:solidFill>
                  <a:srgbClr val="FFFFFF"/>
                </a:solidFill>
                <a:latin typeface="Arial" charset="0"/>
                <a:cs typeface="Arial" charset="0"/>
              </a:rPr>
              <a:t>bilirubin</a:t>
            </a:r>
          </a:p>
        </p:txBody>
      </p:sp>
      <p:grpSp>
        <p:nvGrpSpPr>
          <p:cNvPr id="24580" name="Group 62"/>
          <p:cNvGrpSpPr>
            <a:grpSpLocks/>
          </p:cNvGrpSpPr>
          <p:nvPr/>
        </p:nvGrpSpPr>
        <p:grpSpPr bwMode="auto">
          <a:xfrm>
            <a:off x="265113" y="1349375"/>
            <a:ext cx="8691562" cy="4745038"/>
            <a:chOff x="172" y="850"/>
            <a:chExt cx="5475" cy="2989"/>
          </a:xfrm>
        </p:grpSpPr>
        <p:sp>
          <p:nvSpPr>
            <p:cNvPr id="24584" name="AutoShape 45"/>
            <p:cNvSpPr>
              <a:spLocks noChangeArrowheads="1"/>
            </p:cNvSpPr>
            <p:nvPr/>
          </p:nvSpPr>
          <p:spPr bwMode="auto">
            <a:xfrm>
              <a:off x="2325" y="850"/>
              <a:ext cx="1104" cy="232"/>
            </a:xfrm>
            <a:prstGeom prst="roundRect">
              <a:avLst>
                <a:gd name="adj" fmla="val 16667"/>
              </a:avLst>
            </a:prstGeom>
            <a:solidFill>
              <a:srgbClr val="E9B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es-ES">
                  <a:solidFill>
                    <a:srgbClr val="000099"/>
                  </a:solidFill>
                  <a:latin typeface="Arial" charset="0"/>
                  <a:cs typeface="Arial" charset="0"/>
                </a:rPr>
                <a:t>HCC</a:t>
              </a:r>
            </a:p>
          </p:txBody>
        </p:sp>
        <p:sp>
          <p:nvSpPr>
            <p:cNvPr id="24585" name="Rectangle 2"/>
            <p:cNvSpPr>
              <a:spLocks noChangeArrowheads="1"/>
            </p:cNvSpPr>
            <p:nvPr/>
          </p:nvSpPr>
          <p:spPr bwMode="auto">
            <a:xfrm>
              <a:off x="2102" y="3338"/>
              <a:ext cx="541" cy="196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s-ES_tradnl" altLang="es-ES" sz="1300">
                  <a:solidFill>
                    <a:srgbClr val="FFFFFF"/>
                  </a:solidFill>
                  <a:latin typeface="Arial" charset="0"/>
                </a:rPr>
                <a:t>RFA</a:t>
              </a:r>
              <a:endParaRPr lang="en-GB" altLang="es-ES" sz="13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586" name="Rectangle 3"/>
            <p:cNvSpPr>
              <a:spLocks noChangeArrowheads="1"/>
            </p:cNvSpPr>
            <p:nvPr/>
          </p:nvSpPr>
          <p:spPr bwMode="auto">
            <a:xfrm>
              <a:off x="3620" y="3338"/>
              <a:ext cx="916" cy="196"/>
            </a:xfrm>
            <a:prstGeom prst="rect">
              <a:avLst/>
            </a:prstGeom>
            <a:solidFill>
              <a:srgbClr val="FF9900"/>
            </a:solidFill>
            <a:ln w="12700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s-ES_tradnl" altLang="es-ES" sz="1300">
                  <a:solidFill>
                    <a:srgbClr val="000066"/>
                  </a:solidFill>
                  <a:latin typeface="Arial" charset="0"/>
                </a:rPr>
                <a:t>Sorafenib</a:t>
              </a:r>
              <a:endParaRPr lang="en-GB" altLang="es-ES" sz="1300" baseline="300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4587" name="Freeform 4"/>
            <p:cNvSpPr>
              <a:spLocks/>
            </p:cNvSpPr>
            <p:nvPr/>
          </p:nvSpPr>
          <p:spPr bwMode="auto">
            <a:xfrm>
              <a:off x="586" y="970"/>
              <a:ext cx="1728" cy="279"/>
            </a:xfrm>
            <a:custGeom>
              <a:avLst/>
              <a:gdLst>
                <a:gd name="T0" fmla="*/ 2147424161 w 1728"/>
                <a:gd name="T1" fmla="*/ 0 h 260"/>
                <a:gd name="T2" fmla="*/ 0 w 1728"/>
                <a:gd name="T3" fmla="*/ 0 h 260"/>
                <a:gd name="T4" fmla="*/ 0 w 1728"/>
                <a:gd name="T5" fmla="*/ 2147483647 h 260"/>
                <a:gd name="T6" fmla="*/ 0 60000 65536"/>
                <a:gd name="T7" fmla="*/ 0 60000 65536"/>
                <a:gd name="T8" fmla="*/ 0 60000 65536"/>
                <a:gd name="T9" fmla="*/ 0 w 1728"/>
                <a:gd name="T10" fmla="*/ 0 h 260"/>
                <a:gd name="T11" fmla="*/ 1728 w 172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260">
                  <a:moveTo>
                    <a:pt x="1728" y="0"/>
                  </a:moveTo>
                  <a:lnTo>
                    <a:pt x="0" y="0"/>
                  </a:lnTo>
                  <a:lnTo>
                    <a:pt x="0" y="2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588" name="AutoShape 5"/>
            <p:cNvSpPr>
              <a:spLocks noChangeArrowheads="1"/>
            </p:cNvSpPr>
            <p:nvPr/>
          </p:nvSpPr>
          <p:spPr bwMode="auto">
            <a:xfrm>
              <a:off x="172" y="1207"/>
              <a:ext cx="855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es-ES" sz="1300">
                  <a:solidFill>
                    <a:srgbClr val="E9B113"/>
                  </a:solidFill>
                  <a:latin typeface="Arial" charset="0"/>
                  <a:cs typeface="Arial" charset="0"/>
                </a:rPr>
                <a:t>Stage 0</a:t>
              </a:r>
              <a:br>
                <a:rPr lang="en-GB" altLang="es-ES" sz="1300">
                  <a:solidFill>
                    <a:srgbClr val="E9B113"/>
                  </a:solidFill>
                  <a:latin typeface="Arial" charset="0"/>
                  <a:cs typeface="Arial" charset="0"/>
                </a:rPr>
              </a:b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PST 0, Child–Pugh A</a:t>
              </a:r>
              <a:endParaRPr lang="en-GB" altLang="es-ES" sz="13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89" name="AutoShape 6"/>
            <p:cNvSpPr>
              <a:spLocks noChangeArrowheads="1"/>
            </p:cNvSpPr>
            <p:nvPr/>
          </p:nvSpPr>
          <p:spPr bwMode="auto">
            <a:xfrm>
              <a:off x="172" y="1695"/>
              <a:ext cx="855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>
                  <a:solidFill>
                    <a:srgbClr val="E9B113"/>
                  </a:solidFill>
                  <a:latin typeface="Arial" charset="0"/>
                </a:rPr>
                <a:t>Very early stage (0)</a:t>
              </a:r>
              <a:r>
                <a:rPr lang="en-US" altLang="es-ES" sz="130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algn="ctr" eaLnBrk="1" hangingPunct="1"/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1 HCC &lt; 2 cm</a:t>
              </a:r>
              <a:br>
                <a:rPr lang="en-US" altLang="es-ES" sz="130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Carcinoma in situ</a:t>
              </a:r>
              <a:endParaRPr lang="en-GB" altLang="es-ES" sz="13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90" name="AutoShape 7"/>
            <p:cNvSpPr>
              <a:spLocks noChangeArrowheads="1"/>
            </p:cNvSpPr>
            <p:nvPr/>
          </p:nvSpPr>
          <p:spPr bwMode="auto">
            <a:xfrm>
              <a:off x="1243" y="1695"/>
              <a:ext cx="952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>
                  <a:solidFill>
                    <a:srgbClr val="E9B113"/>
                  </a:solidFill>
                  <a:latin typeface="Arial" charset="0"/>
                </a:rPr>
                <a:t>Early stage (A)</a:t>
              </a:r>
            </a:p>
            <a:p>
              <a:pPr algn="ctr" eaLnBrk="1" hangingPunct="1"/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1 HCC or 3 nodules</a:t>
              </a:r>
              <a:br>
                <a:rPr lang="en-US" altLang="es-ES" sz="130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&lt; 3 cm, PST 0</a:t>
              </a:r>
              <a:r>
                <a:rPr lang="en-US" altLang="es-ES" sz="1300">
                  <a:solidFill>
                    <a:srgbClr val="000099"/>
                  </a:solidFill>
                  <a:latin typeface="Arial" charset="0"/>
                </a:rPr>
                <a:t> </a:t>
              </a:r>
              <a:endParaRPr lang="en-GB" altLang="es-ES" sz="130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91" name="AutoShape 9"/>
            <p:cNvSpPr>
              <a:spLocks noChangeArrowheads="1"/>
            </p:cNvSpPr>
            <p:nvPr/>
          </p:nvSpPr>
          <p:spPr bwMode="auto">
            <a:xfrm>
              <a:off x="4611" y="1695"/>
              <a:ext cx="806" cy="2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>
                  <a:solidFill>
                    <a:srgbClr val="E9B113"/>
                  </a:solidFill>
                  <a:latin typeface="Arial" charset="0"/>
                </a:rPr>
                <a:t>End stage (D)</a:t>
              </a:r>
              <a:endParaRPr lang="en-GB" altLang="es-ES" sz="1300">
                <a:solidFill>
                  <a:srgbClr val="E9B113"/>
                </a:solidFill>
                <a:latin typeface="Arial" charset="0"/>
              </a:endParaRPr>
            </a:p>
          </p:txBody>
        </p:sp>
        <p:sp>
          <p:nvSpPr>
            <p:cNvPr id="24592" name="Rectangle 10"/>
            <p:cNvSpPr>
              <a:spLocks noChangeArrowheads="1"/>
            </p:cNvSpPr>
            <p:nvPr/>
          </p:nvSpPr>
          <p:spPr bwMode="auto">
            <a:xfrm>
              <a:off x="886" y="3338"/>
              <a:ext cx="1200" cy="196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s-ES_tradnl" altLang="es-ES" sz="1300">
                  <a:solidFill>
                    <a:srgbClr val="FFFFFF"/>
                  </a:solidFill>
                  <a:latin typeface="Arial" charset="0"/>
                </a:rPr>
                <a:t>Liver transplantation</a:t>
              </a:r>
              <a:endParaRPr lang="en-GB" altLang="es-ES" sz="13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593" name="Rectangle 11"/>
            <p:cNvSpPr>
              <a:spLocks noChangeArrowheads="1"/>
            </p:cNvSpPr>
            <p:nvPr/>
          </p:nvSpPr>
          <p:spPr bwMode="auto">
            <a:xfrm>
              <a:off x="2675" y="3338"/>
              <a:ext cx="916" cy="196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s-ES_tradnl" altLang="es-ES" sz="1300">
                  <a:solidFill>
                    <a:srgbClr val="FFFFFF"/>
                  </a:solidFill>
                  <a:latin typeface="Arial" charset="0"/>
                </a:rPr>
                <a:t>TACE</a:t>
              </a:r>
              <a:endParaRPr lang="en-GB" altLang="es-ES" sz="13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594" name="Rectangle 12"/>
            <p:cNvSpPr>
              <a:spLocks noChangeArrowheads="1"/>
            </p:cNvSpPr>
            <p:nvPr/>
          </p:nvSpPr>
          <p:spPr bwMode="auto">
            <a:xfrm>
              <a:off x="286" y="3338"/>
              <a:ext cx="576" cy="196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s-ES_tradnl" altLang="es-ES" sz="1300">
                  <a:solidFill>
                    <a:srgbClr val="FFFFFF"/>
                  </a:solidFill>
                  <a:latin typeface="Arial" charset="0"/>
                </a:rPr>
                <a:t>Resection</a:t>
              </a:r>
              <a:endParaRPr lang="en-GB" altLang="es-ES" sz="13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4595" name="Group 13"/>
            <p:cNvGrpSpPr>
              <a:grpSpLocks/>
            </p:cNvGrpSpPr>
            <p:nvPr/>
          </p:nvGrpSpPr>
          <p:grpSpPr bwMode="auto">
            <a:xfrm>
              <a:off x="4581" y="3344"/>
              <a:ext cx="1066" cy="495"/>
              <a:chOff x="4481" y="3370"/>
              <a:chExt cx="1066" cy="386"/>
            </a:xfrm>
          </p:grpSpPr>
          <p:sp>
            <p:nvSpPr>
              <p:cNvPr id="24635" name="Rectangle 14"/>
              <p:cNvSpPr>
                <a:spLocks noChangeArrowheads="1"/>
              </p:cNvSpPr>
              <p:nvPr/>
            </p:nvSpPr>
            <p:spPr bwMode="auto">
              <a:xfrm>
                <a:off x="4507" y="3388"/>
                <a:ext cx="835" cy="289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s-E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636" name="Rectangle 15"/>
              <p:cNvSpPr>
                <a:spLocks noChangeArrowheads="1"/>
              </p:cNvSpPr>
              <p:nvPr/>
            </p:nvSpPr>
            <p:spPr bwMode="auto">
              <a:xfrm>
                <a:off x="4481" y="3370"/>
                <a:ext cx="1066" cy="386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_tradnl" altLang="es-ES" sz="1300">
                    <a:solidFill>
                      <a:srgbClr val="FFFFFF"/>
                    </a:solidFill>
                    <a:latin typeface="Arial" charset="0"/>
                  </a:rPr>
                  <a:t>Symptomatic</a:t>
                </a:r>
                <a:br>
                  <a:rPr lang="es-ES_tradnl" altLang="es-ES" sz="1300">
                    <a:solidFill>
                      <a:srgbClr val="FFFFFF"/>
                    </a:solidFill>
                    <a:latin typeface="Arial" charset="0"/>
                  </a:rPr>
                </a:br>
                <a:r>
                  <a:rPr lang="es-ES_tradnl" altLang="es-ES" sz="1300">
                    <a:solidFill>
                      <a:srgbClr val="FFFFFF"/>
                    </a:solidFill>
                    <a:latin typeface="Arial" charset="0"/>
                  </a:rPr>
                  <a:t>treatment (20%)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s-ES_tradnl" altLang="es-ES" sz="1300">
                    <a:solidFill>
                      <a:srgbClr val="FFFFFF"/>
                    </a:solidFill>
                    <a:latin typeface="Arial" charset="0"/>
                  </a:rPr>
                  <a:t>Survival &lt; 3 months</a:t>
                </a:r>
              </a:p>
            </p:txBody>
          </p:sp>
        </p:grpSp>
        <p:sp>
          <p:nvSpPr>
            <p:cNvPr id="24596" name="Rectangle 16"/>
            <p:cNvSpPr>
              <a:spLocks noChangeArrowheads="1"/>
            </p:cNvSpPr>
            <p:nvPr/>
          </p:nvSpPr>
          <p:spPr bwMode="auto">
            <a:xfrm>
              <a:off x="292" y="3571"/>
              <a:ext cx="2351" cy="267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s-ES_tradnl" altLang="es-ES" sz="1300">
                  <a:solidFill>
                    <a:srgbClr val="FFFFFF"/>
                  </a:solidFill>
                  <a:latin typeface="Arial" charset="0"/>
                </a:rPr>
                <a:t>Curative treatments (30%)</a:t>
              </a:r>
            </a:p>
            <a:p>
              <a:pPr algn="ctr"/>
              <a:r>
                <a:rPr lang="en-GB" altLang="es-ES" sz="1300">
                  <a:solidFill>
                    <a:srgbClr val="FFFFFF"/>
                  </a:solidFill>
                  <a:latin typeface="Arial" charset="0"/>
                </a:rPr>
                <a:t>5-year survival (40–70%)</a:t>
              </a:r>
            </a:p>
          </p:txBody>
        </p:sp>
        <p:sp>
          <p:nvSpPr>
            <p:cNvPr id="24597" name="Rectangle 17"/>
            <p:cNvSpPr>
              <a:spLocks noChangeArrowheads="1"/>
            </p:cNvSpPr>
            <p:nvPr/>
          </p:nvSpPr>
          <p:spPr bwMode="auto">
            <a:xfrm>
              <a:off x="2679" y="3571"/>
              <a:ext cx="1857" cy="26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s-ES_tradnl" altLang="es-ES" sz="1300">
                  <a:solidFill>
                    <a:srgbClr val="FFFFFF"/>
                  </a:solidFill>
                  <a:latin typeface="Arial" charset="0"/>
                </a:rPr>
                <a:t>Palliative treatments (50%)</a:t>
              </a:r>
            </a:p>
            <a:p>
              <a:pPr algn="ctr"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es-ES" sz="1300">
                  <a:solidFill>
                    <a:srgbClr val="FFFFFF"/>
                  </a:solidFill>
                  <a:latin typeface="Arial" charset="0"/>
                </a:rPr>
                <a:t>Median survival 11–20 months</a:t>
              </a:r>
            </a:p>
          </p:txBody>
        </p:sp>
        <p:sp>
          <p:nvSpPr>
            <p:cNvPr id="24598" name="Text Box 18"/>
            <p:cNvSpPr txBox="1">
              <a:spLocks noChangeArrowheads="1"/>
            </p:cNvSpPr>
            <p:nvPr/>
          </p:nvSpPr>
          <p:spPr bwMode="auto">
            <a:xfrm>
              <a:off x="1579" y="2806"/>
              <a:ext cx="116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es-ES" sz="1300">
                  <a:solidFill>
                    <a:srgbClr val="FFFFFF"/>
                  </a:solidFill>
                  <a:latin typeface="Arial" charset="0"/>
                  <a:cs typeface="Arial" charset="0"/>
                </a:rPr>
                <a:t>Associated</a:t>
              </a:r>
              <a:r>
                <a:rPr lang="en-GB" altLang="es-ES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 diseases</a:t>
              </a:r>
            </a:p>
          </p:txBody>
        </p:sp>
        <p:sp>
          <p:nvSpPr>
            <p:cNvPr id="24599" name="Text Box 19"/>
            <p:cNvSpPr txBox="1">
              <a:spLocks noChangeArrowheads="1"/>
            </p:cNvSpPr>
            <p:nvPr/>
          </p:nvSpPr>
          <p:spPr bwMode="auto">
            <a:xfrm>
              <a:off x="2269" y="3064"/>
              <a:ext cx="23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es-ES" sz="1300">
                  <a:solidFill>
                    <a:srgbClr val="FFFFFF"/>
                  </a:solidFill>
                  <a:latin typeface="Arial" charset="0"/>
                  <a:cs typeface="Arial" charset="0"/>
                </a:rPr>
                <a:t>Yes</a:t>
              </a:r>
            </a:p>
          </p:txBody>
        </p:sp>
        <p:sp>
          <p:nvSpPr>
            <p:cNvPr id="24600" name="Text Box 20"/>
            <p:cNvSpPr txBox="1">
              <a:spLocks noChangeArrowheads="1"/>
            </p:cNvSpPr>
            <p:nvPr/>
          </p:nvSpPr>
          <p:spPr bwMode="auto">
            <a:xfrm>
              <a:off x="1673" y="3064"/>
              <a:ext cx="19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es-ES" sz="1300">
                  <a:solidFill>
                    <a:srgbClr val="FFFFFF"/>
                  </a:solidFill>
                  <a:latin typeface="Arial" charset="0"/>
                  <a:cs typeface="Arial" charset="0"/>
                </a:rPr>
                <a:t>No</a:t>
              </a:r>
            </a:p>
          </p:txBody>
        </p:sp>
        <p:sp>
          <p:nvSpPr>
            <p:cNvPr id="24601" name="Text Box 21"/>
            <p:cNvSpPr txBox="1">
              <a:spLocks noChangeArrowheads="1"/>
            </p:cNvSpPr>
            <p:nvPr/>
          </p:nvSpPr>
          <p:spPr bwMode="auto">
            <a:xfrm>
              <a:off x="1631" y="2296"/>
              <a:ext cx="85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es-ES" sz="1300">
                  <a:solidFill>
                    <a:srgbClr val="FFFFFF"/>
                  </a:solidFill>
                  <a:latin typeface="Arial" charset="0"/>
                  <a:cs typeface="Arial" charset="0"/>
                </a:rPr>
                <a:t>3 nodules ≤ 3 cm</a:t>
              </a:r>
            </a:p>
          </p:txBody>
        </p:sp>
        <p:sp>
          <p:nvSpPr>
            <p:cNvPr id="24602" name="Text Box 22"/>
            <p:cNvSpPr txBox="1">
              <a:spLocks noChangeArrowheads="1"/>
            </p:cNvSpPr>
            <p:nvPr/>
          </p:nvSpPr>
          <p:spPr bwMode="auto">
            <a:xfrm>
              <a:off x="793" y="2803"/>
              <a:ext cx="66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es-ES" sz="1300">
                  <a:solidFill>
                    <a:srgbClr val="FFFFFF"/>
                  </a:solidFill>
                  <a:latin typeface="Arial" charset="0"/>
                  <a:cs typeface="Arial" charset="0"/>
                </a:rPr>
                <a:t>Increased</a:t>
              </a:r>
            </a:p>
          </p:txBody>
        </p:sp>
        <p:sp>
          <p:nvSpPr>
            <p:cNvPr id="24603" name="Text Box 23"/>
            <p:cNvSpPr txBox="1">
              <a:spLocks noChangeArrowheads="1"/>
            </p:cNvSpPr>
            <p:nvPr/>
          </p:nvSpPr>
          <p:spPr bwMode="auto">
            <a:xfrm>
              <a:off x="322" y="3058"/>
              <a:ext cx="57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es-ES" sz="1300">
                  <a:solidFill>
                    <a:srgbClr val="FFFFFF"/>
                  </a:solidFill>
                  <a:latin typeface="Arial" charset="0"/>
                  <a:cs typeface="Arial" charset="0"/>
                </a:rPr>
                <a:t>Normal</a:t>
              </a:r>
            </a:p>
          </p:txBody>
        </p:sp>
        <p:sp>
          <p:nvSpPr>
            <p:cNvPr id="24604" name="Text Box 24"/>
            <p:cNvSpPr txBox="1">
              <a:spLocks noChangeArrowheads="1"/>
            </p:cNvSpPr>
            <p:nvPr/>
          </p:nvSpPr>
          <p:spPr bwMode="auto">
            <a:xfrm>
              <a:off x="191" y="2296"/>
              <a:ext cx="83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es-ES" sz="1300">
                  <a:solidFill>
                    <a:srgbClr val="FFFFFF"/>
                  </a:solidFill>
                  <a:latin typeface="Arial" charset="0"/>
                  <a:cs typeface="Arial" charset="0"/>
                </a:rPr>
                <a:t>1 HCC</a:t>
              </a:r>
            </a:p>
          </p:txBody>
        </p:sp>
        <p:sp>
          <p:nvSpPr>
            <p:cNvPr id="24605" name="Line 26"/>
            <p:cNvSpPr>
              <a:spLocks noChangeShapeType="1"/>
            </p:cNvSpPr>
            <p:nvPr/>
          </p:nvSpPr>
          <p:spPr bwMode="auto">
            <a:xfrm flipH="1">
              <a:off x="4052" y="2199"/>
              <a:ext cx="7" cy="11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cxnSp>
          <p:nvCxnSpPr>
            <p:cNvPr id="24606" name="AutoShape 27"/>
            <p:cNvCxnSpPr>
              <a:cxnSpLocks noChangeShapeType="1"/>
            </p:cNvCxnSpPr>
            <p:nvPr/>
          </p:nvCxnSpPr>
          <p:spPr bwMode="auto">
            <a:xfrm flipH="1">
              <a:off x="5012" y="1899"/>
              <a:ext cx="2" cy="14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7" name="AutoShape 28"/>
            <p:cNvCxnSpPr>
              <a:cxnSpLocks noChangeShapeType="1"/>
            </p:cNvCxnSpPr>
            <p:nvPr/>
          </p:nvCxnSpPr>
          <p:spPr bwMode="auto">
            <a:xfrm>
              <a:off x="2864" y="2194"/>
              <a:ext cx="6" cy="11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8" name="AutoShape 29"/>
            <p:cNvCxnSpPr>
              <a:cxnSpLocks noChangeShapeType="1"/>
            </p:cNvCxnSpPr>
            <p:nvPr/>
          </p:nvCxnSpPr>
          <p:spPr bwMode="auto">
            <a:xfrm>
              <a:off x="1770" y="296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9" name="AutoShape 30"/>
            <p:cNvCxnSpPr>
              <a:cxnSpLocks noChangeShapeType="1"/>
            </p:cNvCxnSpPr>
            <p:nvPr/>
          </p:nvCxnSpPr>
          <p:spPr bwMode="auto">
            <a:xfrm>
              <a:off x="2394" y="296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10" name="AutoShape 31"/>
            <p:cNvCxnSpPr>
              <a:cxnSpLocks noChangeShapeType="1"/>
            </p:cNvCxnSpPr>
            <p:nvPr/>
          </p:nvCxnSpPr>
          <p:spPr bwMode="auto">
            <a:xfrm>
              <a:off x="611" y="2462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611" name="Group 32"/>
            <p:cNvGrpSpPr>
              <a:grpSpLocks/>
            </p:cNvGrpSpPr>
            <p:nvPr/>
          </p:nvGrpSpPr>
          <p:grpSpPr bwMode="auto">
            <a:xfrm>
              <a:off x="609" y="2834"/>
              <a:ext cx="264" cy="268"/>
              <a:chOff x="713" y="2854"/>
              <a:chExt cx="222" cy="268"/>
            </a:xfrm>
          </p:grpSpPr>
          <p:sp>
            <p:nvSpPr>
              <p:cNvPr id="24633" name="Line 33"/>
              <p:cNvSpPr>
                <a:spLocks noChangeShapeType="1"/>
              </p:cNvSpPr>
              <p:nvPr/>
            </p:nvSpPr>
            <p:spPr bwMode="auto">
              <a:xfrm>
                <a:off x="719" y="2912"/>
                <a:ext cx="2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6800" tIns="46800" rIns="46800" bIns="46800"/>
              <a:lstStyle/>
              <a:p>
                <a:endParaRPr lang="es-ES"/>
              </a:p>
            </p:txBody>
          </p:sp>
          <p:sp>
            <p:nvSpPr>
              <p:cNvPr id="24634" name="Line 34"/>
              <p:cNvSpPr>
                <a:spLocks noChangeShapeType="1"/>
              </p:cNvSpPr>
              <p:nvPr/>
            </p:nvSpPr>
            <p:spPr bwMode="auto">
              <a:xfrm>
                <a:off x="713" y="2854"/>
                <a:ext cx="0" cy="2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6800" tIns="46800" rIns="46800" bIns="46800"/>
              <a:lstStyle/>
              <a:p>
                <a:endParaRPr lang="es-ES"/>
              </a:p>
            </p:txBody>
          </p:sp>
        </p:grpSp>
        <p:cxnSp>
          <p:nvCxnSpPr>
            <p:cNvPr id="24612" name="AutoShape 35"/>
            <p:cNvCxnSpPr>
              <a:cxnSpLocks noChangeShapeType="1"/>
              <a:endCxn id="24604" idx="0"/>
            </p:cNvCxnSpPr>
            <p:nvPr/>
          </p:nvCxnSpPr>
          <p:spPr bwMode="auto">
            <a:xfrm rot="16200000" flipH="1">
              <a:off x="519" y="2207"/>
              <a:ext cx="17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13" name="Line 36"/>
            <p:cNvSpPr>
              <a:spLocks noChangeShapeType="1"/>
            </p:cNvSpPr>
            <p:nvPr/>
          </p:nvSpPr>
          <p:spPr bwMode="auto">
            <a:xfrm flipH="1">
              <a:off x="602" y="2202"/>
              <a:ext cx="15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4614" name="Line 37"/>
            <p:cNvSpPr>
              <a:spLocks noChangeShapeType="1"/>
            </p:cNvSpPr>
            <p:nvPr/>
          </p:nvSpPr>
          <p:spPr bwMode="auto">
            <a:xfrm>
              <a:off x="1720" y="2127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cxnSp>
          <p:nvCxnSpPr>
            <p:cNvPr id="24615" name="AutoShape 38"/>
            <p:cNvCxnSpPr>
              <a:cxnSpLocks noChangeShapeType="1"/>
            </p:cNvCxnSpPr>
            <p:nvPr/>
          </p:nvCxnSpPr>
          <p:spPr bwMode="auto">
            <a:xfrm>
              <a:off x="1771" y="3220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16" name="AutoShape 39"/>
            <p:cNvCxnSpPr>
              <a:cxnSpLocks noChangeShapeType="1"/>
            </p:cNvCxnSpPr>
            <p:nvPr/>
          </p:nvCxnSpPr>
          <p:spPr bwMode="auto">
            <a:xfrm>
              <a:off x="2394" y="3220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17" name="AutoShape 40"/>
            <p:cNvCxnSpPr>
              <a:cxnSpLocks noChangeShapeType="1"/>
            </p:cNvCxnSpPr>
            <p:nvPr/>
          </p:nvCxnSpPr>
          <p:spPr bwMode="auto">
            <a:xfrm>
              <a:off x="609" y="3218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1363" y="2896"/>
              <a:ext cx="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4619" name="AutoShape 43"/>
            <p:cNvSpPr>
              <a:spLocks noChangeArrowheads="1"/>
            </p:cNvSpPr>
            <p:nvPr/>
          </p:nvSpPr>
          <p:spPr bwMode="auto">
            <a:xfrm>
              <a:off x="4451" y="1207"/>
              <a:ext cx="1127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es-ES" sz="1300">
                  <a:solidFill>
                    <a:srgbClr val="E9B113"/>
                  </a:solidFill>
                  <a:latin typeface="Arial" charset="0"/>
                  <a:cs typeface="Arial" charset="0"/>
                </a:rPr>
                <a:t>Stage D</a:t>
              </a:r>
              <a:br>
                <a:rPr lang="en-GB" altLang="es-ES" sz="1300">
                  <a:solidFill>
                    <a:srgbClr val="E9B113"/>
                  </a:solidFill>
                  <a:latin typeface="Arial" charset="0"/>
                  <a:cs typeface="Arial" charset="0"/>
                </a:rPr>
              </a:b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PST &gt; 2, Child–Pugh C</a:t>
              </a:r>
              <a:endParaRPr lang="en-GB" altLang="es-ES" sz="13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4620" name="AutoShape 44"/>
            <p:cNvCxnSpPr>
              <a:cxnSpLocks noChangeShapeType="1"/>
            </p:cNvCxnSpPr>
            <p:nvPr/>
          </p:nvCxnSpPr>
          <p:spPr bwMode="auto">
            <a:xfrm>
              <a:off x="2873" y="1123"/>
              <a:ext cx="1" cy="1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21" name="Freeform 46"/>
            <p:cNvSpPr>
              <a:spLocks/>
            </p:cNvSpPr>
            <p:nvPr/>
          </p:nvSpPr>
          <p:spPr bwMode="auto">
            <a:xfrm flipH="1">
              <a:off x="3409" y="970"/>
              <a:ext cx="1608" cy="279"/>
            </a:xfrm>
            <a:custGeom>
              <a:avLst/>
              <a:gdLst>
                <a:gd name="T0" fmla="*/ 30741010 w 1728"/>
                <a:gd name="T1" fmla="*/ 0 h 260"/>
                <a:gd name="T2" fmla="*/ 0 w 1728"/>
                <a:gd name="T3" fmla="*/ 0 h 260"/>
                <a:gd name="T4" fmla="*/ 0 w 1728"/>
                <a:gd name="T5" fmla="*/ 2147483647 h 260"/>
                <a:gd name="T6" fmla="*/ 0 60000 65536"/>
                <a:gd name="T7" fmla="*/ 0 60000 65536"/>
                <a:gd name="T8" fmla="*/ 0 60000 65536"/>
                <a:gd name="T9" fmla="*/ 0 w 1728"/>
                <a:gd name="T10" fmla="*/ 0 h 260"/>
                <a:gd name="T11" fmla="*/ 1728 w 172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260">
                  <a:moveTo>
                    <a:pt x="1728" y="0"/>
                  </a:moveTo>
                  <a:lnTo>
                    <a:pt x="0" y="0"/>
                  </a:lnTo>
                  <a:lnTo>
                    <a:pt x="0" y="2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22" name="Line 1074"/>
            <p:cNvSpPr>
              <a:spLocks noChangeShapeType="1"/>
            </p:cNvSpPr>
            <p:nvPr/>
          </p:nvSpPr>
          <p:spPr bwMode="auto">
            <a:xfrm>
              <a:off x="2864" y="1507"/>
              <a:ext cx="1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623" name="Line 1075"/>
            <p:cNvSpPr>
              <a:spLocks noChangeShapeType="1"/>
            </p:cNvSpPr>
            <p:nvPr/>
          </p:nvSpPr>
          <p:spPr bwMode="auto">
            <a:xfrm flipH="1">
              <a:off x="1697" y="1605"/>
              <a:ext cx="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624" name="Line 1077"/>
            <p:cNvSpPr>
              <a:spLocks noChangeShapeType="1"/>
            </p:cNvSpPr>
            <p:nvPr/>
          </p:nvSpPr>
          <p:spPr bwMode="auto">
            <a:xfrm flipV="1">
              <a:off x="1689" y="1609"/>
              <a:ext cx="238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25" name="Line 1075"/>
            <p:cNvSpPr>
              <a:spLocks noChangeShapeType="1"/>
            </p:cNvSpPr>
            <p:nvPr/>
          </p:nvSpPr>
          <p:spPr bwMode="auto">
            <a:xfrm flipH="1">
              <a:off x="4062" y="1605"/>
              <a:ext cx="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cxnSp>
          <p:nvCxnSpPr>
            <p:cNvPr id="24626" name="AutoShape 51"/>
            <p:cNvCxnSpPr>
              <a:cxnSpLocks noChangeShapeType="1"/>
              <a:stCxn id="24601" idx="2"/>
            </p:cNvCxnSpPr>
            <p:nvPr/>
          </p:nvCxnSpPr>
          <p:spPr bwMode="auto">
            <a:xfrm rot="5400000">
              <a:off x="1903" y="2633"/>
              <a:ext cx="30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7" name="AutoShape 53"/>
            <p:cNvCxnSpPr>
              <a:cxnSpLocks noChangeShapeType="1"/>
            </p:cNvCxnSpPr>
            <p:nvPr/>
          </p:nvCxnSpPr>
          <p:spPr bwMode="auto">
            <a:xfrm flipH="1">
              <a:off x="2168" y="2191"/>
              <a:ext cx="1" cy="10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8" name="AutoShape 55"/>
            <p:cNvCxnSpPr>
              <a:cxnSpLocks noChangeShapeType="1"/>
              <a:stCxn id="24588" idx="2"/>
              <a:endCxn id="24589" idx="0"/>
            </p:cNvCxnSpPr>
            <p:nvPr/>
          </p:nvCxnSpPr>
          <p:spPr bwMode="auto">
            <a:xfrm>
              <a:off x="600" y="1538"/>
              <a:ext cx="0" cy="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9" name="AutoShape 56"/>
            <p:cNvCxnSpPr>
              <a:cxnSpLocks noChangeShapeType="1"/>
              <a:stCxn id="24619" idx="2"/>
              <a:endCxn id="24591" idx="0"/>
            </p:cNvCxnSpPr>
            <p:nvPr/>
          </p:nvCxnSpPr>
          <p:spPr bwMode="auto">
            <a:xfrm flipH="1">
              <a:off x="5014" y="1538"/>
              <a:ext cx="1" cy="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30" name="AutoShape 52"/>
            <p:cNvSpPr>
              <a:spLocks noChangeArrowheads="1"/>
            </p:cNvSpPr>
            <p:nvPr/>
          </p:nvSpPr>
          <p:spPr bwMode="auto">
            <a:xfrm>
              <a:off x="2516" y="1695"/>
              <a:ext cx="954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>
                  <a:solidFill>
                    <a:srgbClr val="E9B113"/>
                  </a:solidFill>
                  <a:latin typeface="Arial" charset="0"/>
                </a:rPr>
                <a:t>Intermediate stage (B)</a:t>
              </a:r>
            </a:p>
            <a:p>
              <a:pPr algn="ctr" eaLnBrk="1" hangingPunct="1"/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Multinodular,</a:t>
              </a:r>
              <a:br>
                <a:rPr lang="en-US" altLang="es-ES" sz="130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PST 0</a:t>
              </a:r>
              <a:endParaRPr lang="en-GB" altLang="es-ES" sz="13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631" name="AutoShape 8"/>
            <p:cNvSpPr>
              <a:spLocks noChangeArrowheads="1"/>
            </p:cNvSpPr>
            <p:nvPr/>
          </p:nvSpPr>
          <p:spPr bwMode="auto">
            <a:xfrm>
              <a:off x="3659" y="1695"/>
              <a:ext cx="954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>
                  <a:solidFill>
                    <a:srgbClr val="E9B113"/>
                  </a:solidFill>
                  <a:latin typeface="Arial" charset="0"/>
                </a:rPr>
                <a:t>Advanced stage (C) </a:t>
              </a:r>
              <a:br>
                <a:rPr lang="en-US" altLang="es-ES" sz="130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Portal invasion, </a:t>
              </a:r>
              <a:br>
                <a:rPr lang="en-US" altLang="es-ES" sz="130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N1, M1, PST 1–2</a:t>
              </a:r>
            </a:p>
          </p:txBody>
        </p:sp>
        <p:sp>
          <p:nvSpPr>
            <p:cNvPr id="24632" name="AutoShape 54"/>
            <p:cNvSpPr>
              <a:spLocks noChangeArrowheads="1"/>
            </p:cNvSpPr>
            <p:nvPr/>
          </p:nvSpPr>
          <p:spPr bwMode="auto">
            <a:xfrm>
              <a:off x="2127" y="1207"/>
              <a:ext cx="1495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es-ES" sz="1300">
                  <a:solidFill>
                    <a:srgbClr val="E9B113"/>
                  </a:solidFill>
                  <a:latin typeface="Arial" charset="0"/>
                  <a:cs typeface="Arial" charset="0"/>
                </a:rPr>
                <a:t>Stage A–C</a:t>
              </a:r>
              <a:br>
                <a:rPr lang="en-GB" altLang="es-ES" sz="1300">
                  <a:solidFill>
                    <a:srgbClr val="E9B113"/>
                  </a:solidFill>
                  <a:latin typeface="Arial" charset="0"/>
                  <a:cs typeface="Arial" charset="0"/>
                </a:rPr>
              </a:b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PST 0–2, Child–Pugh A–B</a:t>
              </a:r>
              <a:endParaRPr lang="en-GB" altLang="es-ES" sz="13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463"/>
            <a:ext cx="4572000" cy="7112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val 61"/>
          <p:cNvSpPr/>
          <p:nvPr/>
        </p:nvSpPr>
        <p:spPr>
          <a:xfrm>
            <a:off x="1376363" y="1808163"/>
            <a:ext cx="6391275" cy="3240087"/>
          </a:xfrm>
          <a:prstGeom prst="ellipse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 smtClean="0">
                <a:solidFill>
                  <a:schemeClr val="bg1"/>
                </a:solidFill>
              </a:rPr>
              <a:t>Recomendación</a:t>
            </a:r>
            <a:endParaRPr lang="en-US" sz="1600" b="1" dirty="0">
              <a:solidFill>
                <a:schemeClr val="bg1"/>
              </a:solidFill>
            </a:endParaRPr>
          </a:p>
          <a:p>
            <a:pPr marL="266700" indent="-266700"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Para </a:t>
            </a:r>
            <a:r>
              <a:rPr lang="en-US" sz="1600" dirty="0" err="1" smtClean="0">
                <a:solidFill>
                  <a:schemeClr val="bg1"/>
                </a:solidFill>
              </a:rPr>
              <a:t>evaluar</a:t>
            </a:r>
            <a:r>
              <a:rPr lang="en-US" sz="1600" dirty="0" smtClean="0">
                <a:solidFill>
                  <a:schemeClr val="bg1"/>
                </a:solidFill>
              </a:rPr>
              <a:t> el </a:t>
            </a:r>
            <a:r>
              <a:rPr lang="en-US" sz="1600" dirty="0" err="1" smtClean="0">
                <a:solidFill>
                  <a:schemeClr val="bg1"/>
                </a:solidFill>
              </a:rPr>
              <a:t>pronóstico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los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pacientes</a:t>
            </a:r>
            <a:r>
              <a:rPr lang="en-US" sz="1600" dirty="0" smtClean="0">
                <a:solidFill>
                  <a:schemeClr val="bg1"/>
                </a:solidFill>
              </a:rPr>
              <a:t> con HCC, se </a:t>
            </a:r>
            <a:r>
              <a:rPr lang="en-US" sz="1600" dirty="0" err="1" smtClean="0">
                <a:solidFill>
                  <a:schemeClr val="bg1"/>
                </a:solidFill>
              </a:rPr>
              <a:t>recomienda</a:t>
            </a:r>
            <a:r>
              <a:rPr lang="en-US" sz="1600" dirty="0" smtClean="0">
                <a:solidFill>
                  <a:schemeClr val="bg1"/>
                </a:solidFill>
              </a:rPr>
              <a:t> un </a:t>
            </a:r>
            <a:r>
              <a:rPr lang="en-US" sz="1600" dirty="0" err="1" smtClean="0">
                <a:solidFill>
                  <a:schemeClr val="bg1"/>
                </a:solidFill>
              </a:rPr>
              <a:t>sistema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estadificación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considere</a:t>
            </a:r>
            <a:r>
              <a:rPr lang="en-US" sz="1600" dirty="0" smtClean="0">
                <a:solidFill>
                  <a:schemeClr val="bg1"/>
                </a:solidFill>
              </a:rPr>
              <a:t> el </a:t>
            </a:r>
            <a:r>
              <a:rPr lang="en-US" sz="1600" dirty="0" err="1" smtClean="0">
                <a:solidFill>
                  <a:schemeClr val="bg1"/>
                </a:solidFill>
              </a:rPr>
              <a:t>estadio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tumoral</a:t>
            </a:r>
            <a:r>
              <a:rPr lang="en-US" sz="1600" dirty="0" smtClean="0">
                <a:solidFill>
                  <a:schemeClr val="bg1"/>
                </a:solidFill>
              </a:rPr>
              <a:t>, la </a:t>
            </a:r>
            <a:r>
              <a:rPr lang="en-US" sz="1600" dirty="0" err="1" smtClean="0">
                <a:solidFill>
                  <a:schemeClr val="bg1"/>
                </a:solidFill>
              </a:rPr>
              <a:t>función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hepática</a:t>
            </a:r>
            <a:r>
              <a:rPr lang="en-US" sz="1600" dirty="0" smtClean="0">
                <a:solidFill>
                  <a:schemeClr val="bg1"/>
                </a:solidFill>
              </a:rPr>
              <a:t>, y el </a:t>
            </a:r>
            <a:r>
              <a:rPr lang="en-US" sz="1600" dirty="0" err="1" smtClean="0">
                <a:solidFill>
                  <a:schemeClr val="bg1"/>
                </a:solidFill>
              </a:rPr>
              <a:t>estado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físico</a:t>
            </a:r>
            <a:r>
              <a:rPr lang="en-US" sz="1600" dirty="0" smtClean="0">
                <a:solidFill>
                  <a:schemeClr val="bg1"/>
                </a:solidFill>
              </a:rPr>
              <a:t> del </a:t>
            </a:r>
            <a:r>
              <a:rPr lang="en-US" sz="1600" dirty="0" err="1" smtClean="0">
                <a:solidFill>
                  <a:schemeClr val="bg1"/>
                </a:solidFill>
              </a:rPr>
              <a:t>paciente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marL="266700" indent="-266700"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El </a:t>
            </a:r>
            <a:r>
              <a:rPr lang="en-US" sz="1600" dirty="0" err="1" smtClean="0">
                <a:solidFill>
                  <a:schemeClr val="bg1"/>
                </a:solidFill>
              </a:rPr>
              <a:t>impacto</a:t>
            </a:r>
            <a:r>
              <a:rPr lang="en-US" sz="1600" dirty="0" smtClean="0">
                <a:solidFill>
                  <a:schemeClr val="bg1"/>
                </a:solidFill>
              </a:rPr>
              <a:t> del </a:t>
            </a:r>
            <a:r>
              <a:rPr lang="en-US" sz="1600" dirty="0" err="1" smtClean="0">
                <a:solidFill>
                  <a:schemeClr val="bg1"/>
                </a:solidFill>
              </a:rPr>
              <a:t>tratamiento</a:t>
            </a:r>
            <a:r>
              <a:rPr lang="en-US" sz="1600" dirty="0" smtClean="0">
                <a:solidFill>
                  <a:schemeClr val="bg1"/>
                </a:solidFill>
              </a:rPr>
              <a:t> se </a:t>
            </a:r>
            <a:r>
              <a:rPr lang="en-US" sz="1600" dirty="0" err="1" smtClean="0">
                <a:solidFill>
                  <a:schemeClr val="bg1"/>
                </a:solidFill>
              </a:rPr>
              <a:t>debería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considerar</a:t>
            </a:r>
            <a:r>
              <a:rPr lang="en-US" sz="1600" dirty="0" smtClean="0">
                <a:solidFill>
                  <a:schemeClr val="bg1"/>
                </a:solidFill>
              </a:rPr>
              <a:t> para </a:t>
            </a:r>
            <a:r>
              <a:rPr lang="en-US" sz="1600" dirty="0" err="1" smtClean="0">
                <a:solidFill>
                  <a:schemeClr val="bg1"/>
                </a:solidFill>
              </a:rPr>
              <a:t>estimar</a:t>
            </a:r>
            <a:r>
              <a:rPr lang="en-US" sz="1600" dirty="0" smtClean="0">
                <a:solidFill>
                  <a:schemeClr val="bg1"/>
                </a:solidFill>
              </a:rPr>
              <a:t> la </a:t>
            </a:r>
            <a:r>
              <a:rPr lang="en-US" sz="1600" dirty="0" err="1" smtClean="0">
                <a:solidFill>
                  <a:schemeClr val="bg1"/>
                </a:solidFill>
              </a:rPr>
              <a:t>expectativa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vida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marL="723900" lvl="1" indent="-266700"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</a:rPr>
              <a:t>Actualmente</a:t>
            </a:r>
            <a:r>
              <a:rPr lang="en-US" sz="1600" dirty="0" smtClean="0">
                <a:solidFill>
                  <a:schemeClr val="bg1"/>
                </a:solidFill>
              </a:rPr>
              <a:t>, el </a:t>
            </a:r>
            <a:r>
              <a:rPr lang="en-US" sz="1600" dirty="0" err="1" smtClean="0">
                <a:solidFill>
                  <a:schemeClr val="bg1"/>
                </a:solidFill>
              </a:rPr>
              <a:t>sistema</a:t>
            </a:r>
            <a:r>
              <a:rPr lang="en-US" sz="1600" dirty="0" smtClean="0">
                <a:solidFill>
                  <a:schemeClr val="bg1"/>
                </a:solidFill>
              </a:rPr>
              <a:t> BCLC </a:t>
            </a:r>
            <a:r>
              <a:rPr lang="en-US" sz="1600" dirty="0" err="1" smtClean="0">
                <a:solidFill>
                  <a:schemeClr val="bg1"/>
                </a:solidFill>
              </a:rPr>
              <a:t>es</a:t>
            </a:r>
            <a:r>
              <a:rPr lang="en-US" sz="1600" dirty="0" smtClean="0">
                <a:solidFill>
                  <a:schemeClr val="bg1"/>
                </a:solidFill>
              </a:rPr>
              <a:t> el </a:t>
            </a:r>
            <a:r>
              <a:rPr lang="en-US" sz="1600" dirty="0" err="1" smtClean="0">
                <a:solidFill>
                  <a:schemeClr val="bg1"/>
                </a:solidFill>
              </a:rPr>
              <a:t>único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cumple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estos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requisitos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1601788" y="6064250"/>
            <a:ext cx="75422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bIns="0" anchor="b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/>
            <a:r>
              <a:rPr lang="en-GB" altLang="es-ES" sz="1200">
                <a:latin typeface="Arial" charset="0"/>
              </a:rPr>
              <a:t>Bruix J, Sherman M. Hepatology. 2010. Available from: http://www.aasld.org/practiceguidelines/Documents/Bookmarked%20</a:t>
            </a:r>
            <a:br>
              <a:rPr lang="en-GB" altLang="es-ES" sz="1200">
                <a:latin typeface="Arial" charset="0"/>
              </a:rPr>
            </a:br>
            <a:r>
              <a:rPr lang="en-GB" altLang="es-ES" sz="1200">
                <a:latin typeface="Arial" charset="0"/>
              </a:rPr>
              <a:t>Practice%20Guidelines/HCCUpdate2010.pdf. Last accessed November 2010.</a:t>
            </a:r>
            <a:endParaRPr lang="en-US" altLang="es-ES" sz="1200">
              <a:solidFill>
                <a:srgbClr val="FFFFFF"/>
              </a:solidFill>
              <a:latin typeface="Arial" charset="0"/>
            </a:endParaRPr>
          </a:p>
          <a:p>
            <a:pPr algn="r"/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Llovet JM, et al. J Natl Cancer Inst. 2008;100:698-711.</a:t>
            </a:r>
          </a:p>
        </p:txBody>
      </p:sp>
    </p:spTree>
    <p:extLst>
      <p:ext uri="{BB962C8B-B14F-4D97-AF65-F5344CB8AC3E}">
        <p14:creationId xmlns:p14="http://schemas.microsoft.com/office/powerpoint/2010/main" val="4268076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701675" y="939800"/>
            <a:ext cx="774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82563" indent="-182563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lvl="3" eaLnBrk="1" hangingPunct="1">
              <a:spcBef>
                <a:spcPts val="1200"/>
              </a:spcBef>
              <a:buFont typeface="Arial" charset="0"/>
              <a:buChar char="•"/>
            </a:pPr>
            <a:endParaRPr lang="en-US" altLang="es-ES" sz="2000">
              <a:latin typeface="Arial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84175" y="314653"/>
            <a:ext cx="836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s-ES" sz="2800" dirty="0" smtClean="0">
                <a:solidFill>
                  <a:srgbClr val="FFFF00"/>
                </a:solidFill>
                <a:latin typeface="Arial" charset="0"/>
              </a:rPr>
              <a:t>CONCLUSIONES: </a:t>
            </a:r>
            <a:r>
              <a:rPr lang="en-US" altLang="es-ES" sz="2800" dirty="0" err="1" smtClean="0">
                <a:solidFill>
                  <a:srgbClr val="FFFF00"/>
                </a:solidFill>
                <a:latin typeface="Arial" charset="0"/>
              </a:rPr>
              <a:t>Estadificación</a:t>
            </a:r>
            <a:r>
              <a:rPr lang="en-US" altLang="es-ES" sz="2800" dirty="0" smtClean="0">
                <a:solidFill>
                  <a:srgbClr val="FFFF00"/>
                </a:solidFill>
                <a:latin typeface="Arial" charset="0"/>
              </a:rPr>
              <a:t> del HCC </a:t>
            </a:r>
            <a:endParaRPr lang="en-US" altLang="es-ES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68313" y="1052736"/>
            <a:ext cx="8281987" cy="46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0" algn="ctr"/>
                <a:tab pos="3714750" algn="l"/>
                <a:tab pos="6096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tabLst>
                <a:tab pos="2286000" algn="ctr"/>
                <a:tab pos="3714750" algn="l"/>
                <a:tab pos="6096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800100" indent="-342900" eaLnBrk="0" hangingPunct="0">
              <a:tabLst>
                <a:tab pos="2286000" algn="ctr"/>
                <a:tab pos="3714750" algn="l"/>
                <a:tab pos="6096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tabLst>
                <a:tab pos="2286000" algn="ctr"/>
                <a:tab pos="3714750" algn="l"/>
                <a:tab pos="6096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tabLst>
                <a:tab pos="2286000" algn="ctr"/>
                <a:tab pos="3714750" algn="l"/>
                <a:tab pos="6096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ctr"/>
                <a:tab pos="3714750" algn="l"/>
                <a:tab pos="6096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ctr"/>
                <a:tab pos="3714750" algn="l"/>
                <a:tab pos="6096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ctr"/>
                <a:tab pos="3714750" algn="l"/>
                <a:tab pos="6096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ctr"/>
                <a:tab pos="3714750" algn="l"/>
                <a:tab pos="6096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just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1600" dirty="0" smtClean="0">
                <a:latin typeface="Arial" charset="0"/>
              </a:rPr>
              <a:t>La </a:t>
            </a:r>
            <a:r>
              <a:rPr lang="en-US" altLang="es-ES" sz="1600" dirty="0" err="1" smtClean="0">
                <a:latin typeface="Arial" charset="0"/>
              </a:rPr>
              <a:t>estadificación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es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complicada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en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los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pacientes</a:t>
            </a:r>
            <a:r>
              <a:rPr lang="en-US" altLang="es-ES" sz="1600" dirty="0" smtClean="0">
                <a:latin typeface="Arial" charset="0"/>
              </a:rPr>
              <a:t> con HCC </a:t>
            </a:r>
            <a:r>
              <a:rPr lang="en-US" altLang="es-ES" sz="1600" dirty="0" err="1" smtClean="0">
                <a:latin typeface="Arial" charset="0"/>
              </a:rPr>
              <a:t>porque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tienen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enfermedad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hepática</a:t>
            </a:r>
            <a:r>
              <a:rPr lang="en-US" altLang="es-ES" sz="1600" dirty="0" smtClean="0">
                <a:latin typeface="Arial" charset="0"/>
              </a:rPr>
              <a:t> subyacente</a:t>
            </a:r>
            <a:r>
              <a:rPr lang="en-US" altLang="es-ES" sz="1600" baseline="30000" dirty="0" smtClean="0">
                <a:latin typeface="Arial" charset="0"/>
              </a:rPr>
              <a:t>1</a:t>
            </a:r>
            <a:endParaRPr lang="en-US" altLang="es-ES" sz="1600" dirty="0">
              <a:latin typeface="Arial" charset="0"/>
            </a:endParaRPr>
          </a:p>
          <a:p>
            <a:pPr algn="just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1600" dirty="0" smtClean="0">
                <a:latin typeface="Arial" charset="0"/>
              </a:rPr>
              <a:t>Los </a:t>
            </a:r>
            <a:r>
              <a:rPr lang="en-US" altLang="es-ES" sz="1600" dirty="0" err="1" smtClean="0">
                <a:latin typeface="Arial" charset="0"/>
              </a:rPr>
              <a:t>factores</a:t>
            </a:r>
            <a:r>
              <a:rPr lang="en-US" altLang="es-ES" sz="1600" dirty="0" smtClean="0">
                <a:latin typeface="Arial" charset="0"/>
              </a:rPr>
              <a:t> que </a:t>
            </a:r>
            <a:r>
              <a:rPr lang="en-US" altLang="es-ES" sz="1600" dirty="0" err="1" smtClean="0">
                <a:latin typeface="Arial" charset="0"/>
              </a:rPr>
              <a:t>intervienen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en</a:t>
            </a:r>
            <a:r>
              <a:rPr lang="en-US" altLang="es-ES" sz="1600" dirty="0" smtClean="0">
                <a:latin typeface="Arial" charset="0"/>
              </a:rPr>
              <a:t> el </a:t>
            </a:r>
            <a:r>
              <a:rPr lang="en-US" altLang="es-ES" sz="1600" dirty="0" err="1" smtClean="0">
                <a:latin typeface="Arial" charset="0"/>
              </a:rPr>
              <a:t>estadiaje</a:t>
            </a:r>
            <a:r>
              <a:rPr lang="en-US" altLang="es-ES" sz="1600" dirty="0" smtClean="0">
                <a:latin typeface="Arial" charset="0"/>
              </a:rPr>
              <a:t> son: </a:t>
            </a:r>
            <a:r>
              <a:rPr lang="en-US" altLang="es-ES" sz="1600" dirty="0" err="1" smtClean="0">
                <a:latin typeface="Arial" charset="0"/>
              </a:rPr>
              <a:t>estadio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tumoral</a:t>
            </a:r>
            <a:r>
              <a:rPr lang="en-US" altLang="es-ES" sz="1600" dirty="0" smtClean="0">
                <a:latin typeface="Arial" charset="0"/>
              </a:rPr>
              <a:t>, </a:t>
            </a:r>
            <a:r>
              <a:rPr lang="en-US" altLang="es-ES" sz="1600" dirty="0" err="1" smtClean="0">
                <a:latin typeface="Arial" charset="0"/>
              </a:rPr>
              <a:t>función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hepática</a:t>
            </a:r>
            <a:r>
              <a:rPr lang="en-US" altLang="es-ES" sz="1600" dirty="0" smtClean="0">
                <a:latin typeface="Arial" charset="0"/>
              </a:rPr>
              <a:t>, </a:t>
            </a:r>
            <a:r>
              <a:rPr lang="en-US" altLang="es-ES" sz="1600" dirty="0" err="1" smtClean="0">
                <a:latin typeface="Arial" charset="0"/>
              </a:rPr>
              <a:t>estado</a:t>
            </a:r>
            <a:r>
              <a:rPr lang="en-US" altLang="es-ES" sz="1600" dirty="0" smtClean="0">
                <a:latin typeface="Arial" charset="0"/>
              </a:rPr>
              <a:t> de </a:t>
            </a:r>
            <a:r>
              <a:rPr lang="en-US" altLang="es-ES" sz="1600" dirty="0" err="1" smtClean="0">
                <a:latin typeface="Arial" charset="0"/>
              </a:rPr>
              <a:t>salud</a:t>
            </a:r>
            <a:r>
              <a:rPr lang="en-US" altLang="es-ES" sz="1600" dirty="0" smtClean="0">
                <a:latin typeface="Arial" charset="0"/>
              </a:rPr>
              <a:t>, y </a:t>
            </a:r>
            <a:r>
              <a:rPr lang="en-US" altLang="es-ES" sz="1600" dirty="0" err="1" smtClean="0">
                <a:latin typeface="Arial" charset="0"/>
              </a:rPr>
              <a:t>eficacia</a:t>
            </a:r>
            <a:r>
              <a:rPr lang="en-US" altLang="es-ES" sz="1600" dirty="0" smtClean="0">
                <a:latin typeface="Arial" charset="0"/>
              </a:rPr>
              <a:t> del tratamiento</a:t>
            </a:r>
            <a:r>
              <a:rPr lang="en-US" altLang="es-ES" sz="1600" baseline="30000" dirty="0" smtClean="0">
                <a:latin typeface="Arial" charset="0"/>
              </a:rPr>
              <a:t>2</a:t>
            </a:r>
            <a:endParaRPr lang="en-US" altLang="es-ES" sz="1600" dirty="0">
              <a:latin typeface="Arial" charset="0"/>
            </a:endParaRPr>
          </a:p>
          <a:p>
            <a:pPr algn="just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1600" dirty="0" smtClean="0">
                <a:latin typeface="Arial" charset="0"/>
              </a:rPr>
              <a:t>Hay </a:t>
            </a:r>
            <a:r>
              <a:rPr lang="en-US" altLang="es-ES" sz="1600" dirty="0" err="1" smtClean="0">
                <a:latin typeface="Arial" charset="0"/>
              </a:rPr>
              <a:t>varios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sistemas</a:t>
            </a:r>
            <a:r>
              <a:rPr lang="en-US" altLang="es-ES" sz="1600" dirty="0" smtClean="0">
                <a:latin typeface="Arial" charset="0"/>
              </a:rPr>
              <a:t> de </a:t>
            </a:r>
            <a:r>
              <a:rPr lang="en-US" altLang="es-ES" sz="1600" dirty="0" err="1" smtClean="0">
                <a:latin typeface="Arial" charset="0"/>
              </a:rPr>
              <a:t>estadificación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pronóstica</a:t>
            </a:r>
            <a:r>
              <a:rPr lang="en-US" altLang="es-ES" sz="1600" dirty="0" smtClean="0">
                <a:latin typeface="Arial" charset="0"/>
              </a:rPr>
              <a:t> de HCC: TNM</a:t>
            </a:r>
            <a:r>
              <a:rPr lang="en-US" altLang="es-ES" sz="1600" dirty="0">
                <a:latin typeface="Arial" charset="0"/>
              </a:rPr>
              <a:t>, Okuda, JIS, CLIP, and BCLC</a:t>
            </a:r>
            <a:r>
              <a:rPr lang="en-US" altLang="es-ES" sz="1600" baseline="30000" dirty="0">
                <a:latin typeface="Arial" charset="0"/>
              </a:rPr>
              <a:t>2</a:t>
            </a:r>
            <a:endParaRPr lang="en-US" altLang="es-ES" sz="1600" dirty="0">
              <a:latin typeface="Arial" charset="0"/>
            </a:endParaRPr>
          </a:p>
          <a:p>
            <a:pPr algn="just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1600" dirty="0" err="1" smtClean="0">
                <a:latin typeface="Arial" charset="0"/>
              </a:rPr>
              <a:t>Cada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sistema</a:t>
            </a:r>
            <a:r>
              <a:rPr lang="en-US" altLang="es-ES" sz="1600" dirty="0" smtClean="0">
                <a:latin typeface="Arial" charset="0"/>
              </a:rPr>
              <a:t> de </a:t>
            </a:r>
            <a:r>
              <a:rPr lang="en-US" altLang="es-ES" sz="1600" dirty="0" err="1" smtClean="0">
                <a:latin typeface="Arial" charset="0"/>
              </a:rPr>
              <a:t>estadificación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tiene</a:t>
            </a:r>
            <a:r>
              <a:rPr lang="en-US" altLang="es-ES" sz="1600" dirty="0" smtClean="0">
                <a:latin typeface="Arial" charset="0"/>
              </a:rPr>
              <a:t> </a:t>
            </a:r>
            <a:r>
              <a:rPr lang="en-US" altLang="es-ES" sz="1600" dirty="0" err="1" smtClean="0">
                <a:latin typeface="Arial" charset="0"/>
              </a:rPr>
              <a:t>ventajas</a:t>
            </a:r>
            <a:r>
              <a:rPr lang="en-US" altLang="es-ES" sz="1600" dirty="0" smtClean="0">
                <a:latin typeface="Arial" charset="0"/>
              </a:rPr>
              <a:t> y desventajas</a:t>
            </a:r>
            <a:r>
              <a:rPr lang="en-US" altLang="es-ES" sz="1600" baseline="30000" dirty="0" smtClean="0">
                <a:latin typeface="Arial" charset="0"/>
              </a:rPr>
              <a:t>2–5</a:t>
            </a:r>
            <a:r>
              <a:rPr lang="en-US" altLang="es-ES" sz="1600" dirty="0" smtClean="0">
                <a:latin typeface="Arial" charset="0"/>
              </a:rPr>
              <a:t> </a:t>
            </a:r>
            <a:endParaRPr lang="en-US" altLang="es-ES" sz="1600" dirty="0">
              <a:latin typeface="Arial" charset="0"/>
            </a:endParaRPr>
          </a:p>
          <a:p>
            <a:pPr lvl="2" algn="just">
              <a:spcBef>
                <a:spcPts val="400"/>
              </a:spcBef>
              <a:buClr>
                <a:schemeClr val="tx1"/>
              </a:buClr>
              <a:buFont typeface="Arial" charset="0"/>
              <a:buChar char="–"/>
            </a:pPr>
            <a:r>
              <a:rPr lang="en-US" altLang="es-ES" sz="1400" dirty="0" err="1">
                <a:latin typeface="Arial" charset="0"/>
              </a:rPr>
              <a:t>C</a:t>
            </a:r>
            <a:r>
              <a:rPr lang="en-US" altLang="es-ES" sz="1400" dirty="0" err="1" smtClean="0">
                <a:latin typeface="Arial" charset="0"/>
              </a:rPr>
              <a:t>omplejidad</a:t>
            </a:r>
            <a:endParaRPr lang="en-US" altLang="es-ES" sz="1400" dirty="0">
              <a:latin typeface="Arial" charset="0"/>
            </a:endParaRPr>
          </a:p>
          <a:p>
            <a:pPr lvl="2" algn="just">
              <a:spcBef>
                <a:spcPts val="400"/>
              </a:spcBef>
              <a:buClr>
                <a:schemeClr val="tx1"/>
              </a:buClr>
              <a:buFont typeface="Arial" charset="0"/>
              <a:buChar char="–"/>
            </a:pPr>
            <a:r>
              <a:rPr lang="en-US" altLang="es-ES" sz="1400" dirty="0" err="1" smtClean="0">
                <a:latin typeface="Arial" charset="0"/>
              </a:rPr>
              <a:t>Países</a:t>
            </a:r>
            <a:r>
              <a:rPr lang="en-US" altLang="es-ES" sz="1400" dirty="0" smtClean="0">
                <a:latin typeface="Arial" charset="0"/>
              </a:rPr>
              <a:t> </a:t>
            </a:r>
            <a:r>
              <a:rPr lang="en-US" altLang="es-ES" sz="1400" dirty="0" err="1" smtClean="0">
                <a:latin typeface="Arial" charset="0"/>
              </a:rPr>
              <a:t>donde</a:t>
            </a:r>
            <a:r>
              <a:rPr lang="en-US" altLang="es-ES" sz="1400" dirty="0" smtClean="0">
                <a:latin typeface="Arial" charset="0"/>
              </a:rPr>
              <a:t> se </a:t>
            </a:r>
            <a:r>
              <a:rPr lang="en-US" altLang="es-ES" sz="1400" dirty="0" err="1" smtClean="0">
                <a:latin typeface="Arial" charset="0"/>
              </a:rPr>
              <a:t>han</a:t>
            </a:r>
            <a:r>
              <a:rPr lang="en-US" altLang="es-ES" sz="1400" dirty="0" smtClean="0">
                <a:latin typeface="Arial" charset="0"/>
              </a:rPr>
              <a:t> </a:t>
            </a:r>
            <a:r>
              <a:rPr lang="en-US" altLang="es-ES" sz="1400" dirty="0" err="1" smtClean="0">
                <a:latin typeface="Arial" charset="0"/>
              </a:rPr>
              <a:t>validado</a:t>
            </a:r>
            <a:endParaRPr lang="en-US" altLang="es-ES" sz="1400" dirty="0">
              <a:latin typeface="Arial" charset="0"/>
            </a:endParaRPr>
          </a:p>
          <a:p>
            <a:pPr lvl="2" algn="just">
              <a:spcBef>
                <a:spcPts val="400"/>
              </a:spcBef>
              <a:buClr>
                <a:schemeClr val="tx1"/>
              </a:buClr>
              <a:buFont typeface="Arial" charset="0"/>
              <a:buChar char="–"/>
            </a:pPr>
            <a:r>
              <a:rPr lang="en-US" altLang="es-ES" sz="1400" dirty="0" err="1" smtClean="0">
                <a:latin typeface="Arial" charset="0"/>
              </a:rPr>
              <a:t>Estratificación</a:t>
            </a:r>
            <a:r>
              <a:rPr lang="en-US" altLang="es-ES" sz="1400" dirty="0" smtClean="0">
                <a:latin typeface="Arial" charset="0"/>
              </a:rPr>
              <a:t> de </a:t>
            </a:r>
            <a:r>
              <a:rPr lang="en-US" altLang="es-ES" sz="1400" dirty="0" err="1" smtClean="0">
                <a:latin typeface="Arial" charset="0"/>
              </a:rPr>
              <a:t>los</a:t>
            </a:r>
            <a:r>
              <a:rPr lang="en-US" altLang="es-ES" sz="1400" dirty="0" smtClean="0">
                <a:latin typeface="Arial" charset="0"/>
              </a:rPr>
              <a:t> </a:t>
            </a:r>
            <a:r>
              <a:rPr lang="en-US" altLang="es-ES" sz="1400" dirty="0" err="1" smtClean="0">
                <a:latin typeface="Arial" charset="0"/>
              </a:rPr>
              <a:t>pacientes</a:t>
            </a:r>
            <a:endParaRPr lang="en-US" altLang="es-ES" sz="1400" dirty="0">
              <a:latin typeface="Arial" charset="0"/>
            </a:endParaRPr>
          </a:p>
          <a:p>
            <a:pPr lvl="2" algn="just">
              <a:spcBef>
                <a:spcPts val="400"/>
              </a:spcBef>
              <a:buClr>
                <a:schemeClr val="tx1"/>
              </a:buClr>
              <a:buFont typeface="Arial" charset="0"/>
              <a:buChar char="–"/>
            </a:pPr>
            <a:r>
              <a:rPr lang="en-US" altLang="es-ES" sz="1400" dirty="0" err="1" smtClean="0">
                <a:latin typeface="Arial" charset="0"/>
              </a:rPr>
              <a:t>Seguridad</a:t>
            </a:r>
            <a:r>
              <a:rPr lang="en-US" altLang="es-ES" sz="1400" dirty="0" smtClean="0">
                <a:latin typeface="Arial" charset="0"/>
              </a:rPr>
              <a:t> </a:t>
            </a:r>
            <a:r>
              <a:rPr lang="en-US" altLang="es-ES" sz="1400" dirty="0" err="1" smtClean="0">
                <a:latin typeface="Arial" charset="0"/>
              </a:rPr>
              <a:t>en</a:t>
            </a:r>
            <a:r>
              <a:rPr lang="en-US" altLang="es-ES" sz="1400" dirty="0" smtClean="0">
                <a:latin typeface="Arial" charset="0"/>
              </a:rPr>
              <a:t> el </a:t>
            </a:r>
            <a:r>
              <a:rPr lang="en-US" altLang="es-ES" sz="1400" dirty="0" err="1" smtClean="0">
                <a:latin typeface="Arial" charset="0"/>
              </a:rPr>
              <a:t>pronóstico</a:t>
            </a:r>
            <a:endParaRPr lang="en-US" altLang="es-ES" sz="1400" dirty="0" smtClean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1600" dirty="0">
                <a:latin typeface="Arial" charset="0"/>
              </a:rPr>
              <a:t>No hay un </a:t>
            </a:r>
            <a:r>
              <a:rPr lang="en-US" altLang="es-ES" sz="1600" dirty="0" err="1">
                <a:latin typeface="Arial" charset="0"/>
              </a:rPr>
              <a:t>consenso</a:t>
            </a:r>
            <a:r>
              <a:rPr lang="en-US" altLang="es-ES" sz="1600" dirty="0">
                <a:latin typeface="Arial" charset="0"/>
              </a:rPr>
              <a:t> </a:t>
            </a:r>
            <a:r>
              <a:rPr lang="en-US" altLang="es-ES" sz="1600" dirty="0" err="1">
                <a:latin typeface="Arial" charset="0"/>
              </a:rPr>
              <a:t>mundial</a:t>
            </a:r>
            <a:r>
              <a:rPr lang="en-US" altLang="es-ES" sz="1600" dirty="0">
                <a:latin typeface="Arial" charset="0"/>
              </a:rPr>
              <a:t> para </a:t>
            </a:r>
            <a:r>
              <a:rPr lang="en-US" altLang="es-ES" sz="1600" dirty="0" err="1">
                <a:latin typeface="Arial" charset="0"/>
              </a:rPr>
              <a:t>utilizar</a:t>
            </a:r>
            <a:r>
              <a:rPr lang="en-US" altLang="es-ES" sz="1600" dirty="0">
                <a:latin typeface="Arial" charset="0"/>
              </a:rPr>
              <a:t> un </a:t>
            </a:r>
            <a:r>
              <a:rPr lang="en-US" altLang="es-ES" sz="1600" dirty="0" err="1">
                <a:latin typeface="Arial" charset="0"/>
              </a:rPr>
              <a:t>único</a:t>
            </a:r>
            <a:r>
              <a:rPr lang="en-US" altLang="es-ES" sz="1600" dirty="0">
                <a:latin typeface="Arial" charset="0"/>
              </a:rPr>
              <a:t> </a:t>
            </a:r>
            <a:r>
              <a:rPr lang="en-US" altLang="es-ES" sz="1600" dirty="0" err="1">
                <a:latin typeface="Arial" charset="0"/>
              </a:rPr>
              <a:t>sistema</a:t>
            </a:r>
            <a:r>
              <a:rPr lang="en-US" altLang="es-ES" sz="1600" dirty="0">
                <a:latin typeface="Arial" charset="0"/>
              </a:rPr>
              <a:t> de </a:t>
            </a:r>
            <a:r>
              <a:rPr lang="en-US" altLang="es-ES" sz="1600" dirty="0" err="1">
                <a:latin typeface="Arial" charset="0"/>
              </a:rPr>
              <a:t>estadificación</a:t>
            </a:r>
            <a:r>
              <a:rPr lang="en-US" altLang="es-ES" sz="1600" dirty="0">
                <a:latin typeface="Arial" charset="0"/>
              </a:rPr>
              <a:t> </a:t>
            </a:r>
            <a:r>
              <a:rPr lang="en-US" altLang="es-ES" sz="1600" dirty="0" err="1">
                <a:latin typeface="Arial" charset="0"/>
              </a:rPr>
              <a:t>en</a:t>
            </a:r>
            <a:r>
              <a:rPr lang="en-US" altLang="es-ES" sz="1600" dirty="0">
                <a:latin typeface="Arial" charset="0"/>
              </a:rPr>
              <a:t> HCC.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es-ES" sz="1600" dirty="0">
                <a:latin typeface="Arial" charset="0"/>
              </a:rPr>
              <a:t>El </a:t>
            </a:r>
            <a:r>
              <a:rPr lang="en-US" altLang="es-ES" sz="1600" dirty="0" err="1">
                <a:latin typeface="Arial" charset="0"/>
              </a:rPr>
              <a:t>sistema</a:t>
            </a:r>
            <a:r>
              <a:rPr lang="en-US" altLang="es-ES" sz="1600" dirty="0">
                <a:latin typeface="Arial" charset="0"/>
              </a:rPr>
              <a:t> BCLC </a:t>
            </a:r>
            <a:r>
              <a:rPr lang="en-US" altLang="es-ES" sz="1600" dirty="0" err="1">
                <a:latin typeface="Arial" charset="0"/>
              </a:rPr>
              <a:t>es</a:t>
            </a:r>
            <a:r>
              <a:rPr lang="en-US" altLang="es-ES" sz="1600" dirty="0">
                <a:latin typeface="Arial" charset="0"/>
              </a:rPr>
              <a:t> el </a:t>
            </a:r>
            <a:r>
              <a:rPr lang="en-US" altLang="es-ES" sz="1600" dirty="0" err="1">
                <a:latin typeface="Arial" charset="0"/>
              </a:rPr>
              <a:t>estándar</a:t>
            </a:r>
            <a:r>
              <a:rPr lang="en-US" altLang="es-ES" sz="1600" dirty="0">
                <a:latin typeface="Arial" charset="0"/>
              </a:rPr>
              <a:t> </a:t>
            </a:r>
            <a:r>
              <a:rPr lang="en-US" altLang="es-ES" sz="1600" dirty="0" err="1">
                <a:latin typeface="Arial" charset="0"/>
              </a:rPr>
              <a:t>en</a:t>
            </a:r>
            <a:r>
              <a:rPr lang="en-US" altLang="es-ES" sz="1600" dirty="0">
                <a:latin typeface="Arial" charset="0"/>
              </a:rPr>
              <a:t> </a:t>
            </a:r>
            <a:r>
              <a:rPr lang="en-US" altLang="es-ES" sz="1600" dirty="0" err="1">
                <a:latin typeface="Arial" charset="0"/>
              </a:rPr>
              <a:t>nuestro</a:t>
            </a:r>
            <a:r>
              <a:rPr lang="en-US" altLang="es-ES" sz="1600" dirty="0">
                <a:latin typeface="Arial" charset="0"/>
              </a:rPr>
              <a:t> </a:t>
            </a:r>
            <a:r>
              <a:rPr lang="en-US" altLang="es-ES" sz="1600" dirty="0" err="1">
                <a:latin typeface="Arial" charset="0"/>
              </a:rPr>
              <a:t>entorno</a:t>
            </a:r>
            <a:r>
              <a:rPr lang="en-US" altLang="es-ES" sz="1600" dirty="0">
                <a:latin typeface="Arial" charset="0"/>
              </a:rPr>
              <a:t>, </a:t>
            </a:r>
            <a:r>
              <a:rPr lang="en-US" altLang="es-ES" sz="1600" dirty="0" err="1">
                <a:latin typeface="Arial" charset="0"/>
              </a:rPr>
              <a:t>porque</a:t>
            </a:r>
            <a:r>
              <a:rPr lang="en-US" altLang="es-ES" sz="1600" dirty="0">
                <a:latin typeface="Arial" charset="0"/>
              </a:rPr>
              <a:t> se ha </a:t>
            </a:r>
            <a:r>
              <a:rPr lang="en-US" altLang="es-ES" sz="1600" dirty="0" err="1">
                <a:latin typeface="Arial" charset="0"/>
              </a:rPr>
              <a:t>validado</a:t>
            </a:r>
            <a:r>
              <a:rPr lang="en-US" altLang="es-ES" sz="1600" dirty="0">
                <a:latin typeface="Arial" charset="0"/>
              </a:rPr>
              <a:t> </a:t>
            </a:r>
            <a:r>
              <a:rPr lang="en-US" altLang="es-ES" sz="1600" dirty="0" err="1">
                <a:latin typeface="Arial" charset="0"/>
              </a:rPr>
              <a:t>externamente</a:t>
            </a:r>
            <a:r>
              <a:rPr lang="en-US" altLang="es-ES" sz="1600" dirty="0">
                <a:latin typeface="Arial" charset="0"/>
              </a:rPr>
              <a:t> y </a:t>
            </a:r>
            <a:r>
              <a:rPr lang="en-US" altLang="es-ES" sz="1600" dirty="0" err="1">
                <a:latin typeface="Arial" charset="0"/>
              </a:rPr>
              <a:t>reúne</a:t>
            </a:r>
            <a:r>
              <a:rPr lang="en-US" altLang="es-ES" sz="1600" dirty="0">
                <a:latin typeface="Arial" charset="0"/>
              </a:rPr>
              <a:t> las </a:t>
            </a:r>
            <a:r>
              <a:rPr lang="en-US" altLang="es-ES" sz="1600" dirty="0" err="1">
                <a:latin typeface="Arial" charset="0"/>
              </a:rPr>
              <a:t>características</a:t>
            </a:r>
            <a:r>
              <a:rPr lang="en-US" altLang="es-ES" sz="1600" dirty="0">
                <a:latin typeface="Arial" charset="0"/>
              </a:rPr>
              <a:t> </a:t>
            </a:r>
            <a:r>
              <a:rPr lang="en-US" altLang="es-ES" sz="1600" dirty="0" err="1">
                <a:latin typeface="Arial" charset="0"/>
              </a:rPr>
              <a:t>requeridas</a:t>
            </a:r>
            <a:r>
              <a:rPr lang="en-US" altLang="es-ES" sz="1600" dirty="0">
                <a:latin typeface="Arial" charset="0"/>
              </a:rPr>
              <a:t> </a:t>
            </a:r>
            <a:r>
              <a:rPr lang="en-US" altLang="es-ES" sz="1600" dirty="0" err="1">
                <a:latin typeface="Arial" charset="0"/>
              </a:rPr>
              <a:t>por</a:t>
            </a:r>
            <a:r>
              <a:rPr lang="en-US" altLang="es-ES" sz="1600" dirty="0">
                <a:latin typeface="Arial" charset="0"/>
              </a:rPr>
              <a:t> las </a:t>
            </a:r>
            <a:r>
              <a:rPr lang="en-US" altLang="es-ES" sz="1600" dirty="0" err="1">
                <a:latin typeface="Arial" charset="0"/>
              </a:rPr>
              <a:t>guías</a:t>
            </a:r>
            <a:r>
              <a:rPr lang="en-US" altLang="es-ES" sz="1600" dirty="0">
                <a:latin typeface="Arial" charset="0"/>
              </a:rPr>
              <a:t> EASL y AASLD.</a:t>
            </a:r>
          </a:p>
          <a:p>
            <a:pPr marL="285750" indent="-285750" algn="just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s-ES" sz="1400" dirty="0">
              <a:latin typeface="Arial" charset="0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376363" y="5777388"/>
            <a:ext cx="77676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 eaLnBrk="1" hangingPunct="1">
              <a:buFontTx/>
              <a:buAutoNum type="arabicPeriod"/>
            </a:pPr>
            <a:r>
              <a:rPr lang="en-US" altLang="es-ES" sz="1100" dirty="0" err="1">
                <a:solidFill>
                  <a:srgbClr val="FFFFFF"/>
                </a:solidFill>
                <a:latin typeface="Arial" charset="0"/>
              </a:rPr>
              <a:t>Llovet</a:t>
            </a:r>
            <a:r>
              <a:rPr lang="en-US" altLang="es-ES" sz="1100" dirty="0">
                <a:solidFill>
                  <a:srgbClr val="FFFFFF"/>
                </a:solidFill>
                <a:latin typeface="Arial" charset="0"/>
              </a:rPr>
              <a:t> JM. J </a:t>
            </a:r>
            <a:r>
              <a:rPr lang="en-US" altLang="es-ES" sz="1100" dirty="0" err="1">
                <a:solidFill>
                  <a:srgbClr val="FFFFFF"/>
                </a:solidFill>
                <a:latin typeface="Arial" charset="0"/>
              </a:rPr>
              <a:t>Gastroenterol</a:t>
            </a:r>
            <a:r>
              <a:rPr lang="en-US" altLang="es-ES" sz="1100" dirty="0">
                <a:solidFill>
                  <a:srgbClr val="FFFFFF"/>
                </a:solidFill>
                <a:latin typeface="Arial" charset="0"/>
              </a:rPr>
              <a:t>. 2005;40:225-35.</a:t>
            </a:r>
            <a:r>
              <a:rPr lang="en-US" altLang="es-ES" sz="1100" dirty="0">
                <a:latin typeface="Arial" charset="0"/>
              </a:rPr>
              <a:t/>
            </a:r>
            <a:br>
              <a:rPr lang="en-US" altLang="es-ES" sz="1100" dirty="0">
                <a:latin typeface="Arial" charset="0"/>
              </a:rPr>
            </a:br>
            <a:r>
              <a:rPr lang="en-US" altLang="es-ES" sz="1100" dirty="0">
                <a:latin typeface="Arial" charset="0"/>
              </a:rPr>
              <a:t>2. </a:t>
            </a:r>
            <a:r>
              <a:rPr lang="en-US" altLang="es-ES" sz="1100" dirty="0">
                <a:solidFill>
                  <a:srgbClr val="FFFFFF"/>
                </a:solidFill>
                <a:latin typeface="Arial" charset="0"/>
              </a:rPr>
              <a:t>Marrero JA, et al. Hepatology. 2005;41:707-16.</a:t>
            </a:r>
          </a:p>
          <a:p>
            <a:pPr algn="r" eaLnBrk="1" hangingPunct="1"/>
            <a:r>
              <a:rPr lang="en-US" altLang="es-ES" sz="1100" dirty="0">
                <a:latin typeface="Arial" charset="0"/>
              </a:rPr>
              <a:t>3. </a:t>
            </a:r>
            <a:r>
              <a:rPr lang="en-GB" altLang="es-ES" sz="1100" dirty="0" err="1">
                <a:latin typeface="Arial" charset="0"/>
              </a:rPr>
              <a:t>Bruix</a:t>
            </a:r>
            <a:r>
              <a:rPr lang="en-GB" altLang="es-ES" sz="1100" dirty="0">
                <a:latin typeface="Arial" charset="0"/>
              </a:rPr>
              <a:t> J, Sherman M. Hepatology. 2010. Available from: http://www.aasld.org/practiceguidelines/Documents/</a:t>
            </a:r>
            <a:br>
              <a:rPr lang="en-GB" altLang="es-ES" sz="1100" dirty="0">
                <a:latin typeface="Arial" charset="0"/>
              </a:rPr>
            </a:br>
            <a:r>
              <a:rPr lang="en-GB" altLang="es-ES" sz="1100" dirty="0">
                <a:latin typeface="Arial" charset="0"/>
              </a:rPr>
              <a:t>Bookmarked%20Practice%20Guidelines/HCCUpdate2010.pdf. Last accessed November 2010.</a:t>
            </a:r>
            <a:endParaRPr lang="en-US" altLang="es-ES" sz="1100" dirty="0">
              <a:latin typeface="Arial" charset="0"/>
            </a:endParaRPr>
          </a:p>
          <a:p>
            <a:pPr algn="r" eaLnBrk="1" hangingPunct="1"/>
            <a:r>
              <a:rPr lang="en-US" altLang="es-ES" sz="1100" dirty="0">
                <a:latin typeface="Arial" charset="0"/>
              </a:rPr>
              <a:t>4. </a:t>
            </a:r>
            <a:r>
              <a:rPr lang="en-US" altLang="es-ES" sz="1100" dirty="0" err="1">
                <a:latin typeface="Arial" charset="0"/>
              </a:rPr>
              <a:t>Wildi</a:t>
            </a:r>
            <a:r>
              <a:rPr lang="en-US" altLang="es-ES" sz="1100" dirty="0">
                <a:latin typeface="Arial" charset="0"/>
              </a:rPr>
              <a:t> S, et al. Br J Surg. 2004;91:400-8.</a:t>
            </a:r>
          </a:p>
          <a:p>
            <a:pPr algn="r" eaLnBrk="1" hangingPunct="1"/>
            <a:r>
              <a:rPr lang="en-US" altLang="es-ES" sz="1100" dirty="0">
                <a:latin typeface="Arial" charset="0"/>
              </a:rPr>
              <a:t>5. </a:t>
            </a:r>
            <a:r>
              <a:rPr lang="en-US" altLang="es-ES" sz="1100" dirty="0">
                <a:solidFill>
                  <a:srgbClr val="FFFFFF"/>
                </a:solidFill>
                <a:latin typeface="Arial" charset="0"/>
              </a:rPr>
              <a:t>Kudo M, et al. J </a:t>
            </a:r>
            <a:r>
              <a:rPr lang="en-US" altLang="es-ES" sz="1100" dirty="0" err="1">
                <a:solidFill>
                  <a:srgbClr val="FFFFFF"/>
                </a:solidFill>
                <a:latin typeface="Arial" charset="0"/>
              </a:rPr>
              <a:t>Gastroenterol</a:t>
            </a:r>
            <a:r>
              <a:rPr lang="en-US" altLang="es-ES" sz="1100" dirty="0">
                <a:solidFill>
                  <a:srgbClr val="FFFFFF"/>
                </a:solidFill>
                <a:latin typeface="Arial" charset="0"/>
              </a:rPr>
              <a:t>. 2003;38:207-15.</a:t>
            </a:r>
            <a:endParaRPr lang="en-US" altLang="es-ES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9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del </a:t>
            </a:r>
            <a:r>
              <a:rPr lang="es-ES" dirty="0" err="1" smtClean="0"/>
              <a:t>hepatocarcinoma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37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203200" y="2130425"/>
            <a:ext cx="87376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s-ES" sz="3200" dirty="0" err="1" smtClean="0"/>
              <a:t>Estadio</a:t>
            </a:r>
            <a:r>
              <a:rPr lang="en-US" altLang="es-ES" sz="3200" dirty="0" smtClean="0"/>
              <a:t> </a:t>
            </a:r>
            <a:r>
              <a:rPr lang="en-US" altLang="es-ES" sz="3200" dirty="0" err="1" smtClean="0"/>
              <a:t>precoz</a:t>
            </a:r>
            <a:r>
              <a:rPr lang="en-US" altLang="es-ES" sz="3200" dirty="0" smtClean="0"/>
              <a:t>: </a:t>
            </a:r>
            <a:r>
              <a:rPr lang="en-US" altLang="es-ES" sz="3200" dirty="0" err="1" smtClean="0"/>
              <a:t>cirugía</a:t>
            </a:r>
            <a:r>
              <a:rPr lang="en-US" altLang="es-ES" sz="3200" dirty="0" smtClean="0"/>
              <a:t>, </a:t>
            </a:r>
            <a:r>
              <a:rPr lang="en-US" altLang="es-ES" sz="3200" dirty="0" err="1" smtClean="0"/>
              <a:t>recurrencia</a:t>
            </a:r>
            <a:r>
              <a:rPr lang="en-US" altLang="es-ES" sz="3200" dirty="0" smtClean="0"/>
              <a:t> </a:t>
            </a:r>
            <a:r>
              <a:rPr lang="en-US" altLang="es-ES" sz="3200" dirty="0" err="1" smtClean="0"/>
              <a:t>tras</a:t>
            </a:r>
            <a:r>
              <a:rPr lang="en-US" altLang="es-ES" sz="3200" dirty="0" smtClean="0"/>
              <a:t> </a:t>
            </a:r>
            <a:r>
              <a:rPr lang="en-US" altLang="es-ES" sz="3200" dirty="0" err="1" smtClean="0"/>
              <a:t>resección</a:t>
            </a:r>
            <a:r>
              <a:rPr lang="en-US" altLang="es-ES" sz="3200" dirty="0" smtClean="0"/>
              <a:t>, </a:t>
            </a:r>
            <a:r>
              <a:rPr lang="en-US" altLang="es-ES" sz="3200" dirty="0" err="1" smtClean="0"/>
              <a:t>investigaciones</a:t>
            </a:r>
            <a:r>
              <a:rPr lang="en-US" altLang="es-ES" sz="3200" dirty="0" smtClean="0"/>
              <a:t> para el </a:t>
            </a:r>
            <a:r>
              <a:rPr lang="en-US" altLang="es-ES" sz="3200" dirty="0" err="1" smtClean="0"/>
              <a:t>tratamiento</a:t>
            </a:r>
            <a:r>
              <a:rPr lang="en-US" altLang="es-ES" sz="3200" dirty="0" smtClean="0"/>
              <a:t> </a:t>
            </a:r>
            <a:r>
              <a:rPr lang="en-US" altLang="es-ES" sz="3200" dirty="0" err="1" smtClean="0"/>
              <a:t>tras</a:t>
            </a:r>
            <a:r>
              <a:rPr lang="en-US" altLang="es-ES" sz="3200" dirty="0" smtClean="0"/>
              <a:t> la </a:t>
            </a:r>
            <a:r>
              <a:rPr lang="en-US" altLang="es-ES" sz="3200" dirty="0" err="1" smtClean="0"/>
              <a:t>resección</a:t>
            </a:r>
            <a:endParaRPr lang="en-US" alt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1437953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5"/>
          <p:cNvSpPr txBox="1">
            <a:spLocks noChangeArrowheads="1"/>
          </p:cNvSpPr>
          <p:nvPr/>
        </p:nvSpPr>
        <p:spPr bwMode="auto">
          <a:xfrm>
            <a:off x="68263" y="4056063"/>
            <a:ext cx="179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46800" tIns="46800" rIns="468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FFFF"/>
              </a:buClr>
              <a:buFont typeface="Verdana" pitchFamily="34" charset="0"/>
              <a:buNone/>
            </a:pPr>
            <a:r>
              <a:rPr lang="en-US" altLang="es-ES" sz="1300" dirty="0" err="1" smtClean="0">
                <a:solidFill>
                  <a:srgbClr val="FFFFFF"/>
                </a:solidFill>
                <a:latin typeface="Arial" charset="0"/>
              </a:rPr>
              <a:t>Presión</a:t>
            </a:r>
            <a:r>
              <a:rPr lang="en-US" altLang="es-ES" sz="1300" dirty="0" smtClean="0">
                <a:solidFill>
                  <a:srgbClr val="FFFFFF"/>
                </a:solidFill>
                <a:latin typeface="Arial" charset="0"/>
              </a:rPr>
              <a:t> portal/</a:t>
            </a:r>
            <a:r>
              <a:rPr lang="en-US" altLang="es-ES" sz="13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altLang="es-ES" sz="1300" dirty="0">
                <a:solidFill>
                  <a:srgbClr val="FFFFFF"/>
                </a:solidFill>
                <a:latin typeface="Arial" charset="0"/>
              </a:rPr>
            </a:br>
            <a:r>
              <a:rPr lang="en-US" altLang="es-ES" sz="1300" dirty="0" err="1" smtClean="0">
                <a:solidFill>
                  <a:srgbClr val="FFFFFF"/>
                </a:solidFill>
                <a:latin typeface="Arial" charset="0"/>
              </a:rPr>
              <a:t>bilirrubina</a:t>
            </a:r>
            <a:endParaRPr lang="en-US" altLang="es-ES" sz="13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483" name="Group 62"/>
          <p:cNvGrpSpPr>
            <a:grpSpLocks/>
          </p:cNvGrpSpPr>
          <p:nvPr/>
        </p:nvGrpSpPr>
        <p:grpSpPr bwMode="auto">
          <a:xfrm>
            <a:off x="273050" y="1349375"/>
            <a:ext cx="8691563" cy="4697413"/>
            <a:chOff x="172" y="850"/>
            <a:chExt cx="5475" cy="2959"/>
          </a:xfrm>
        </p:grpSpPr>
        <p:sp>
          <p:nvSpPr>
            <p:cNvPr id="20487" name="AutoShape 45"/>
            <p:cNvSpPr>
              <a:spLocks noChangeArrowheads="1"/>
            </p:cNvSpPr>
            <p:nvPr/>
          </p:nvSpPr>
          <p:spPr bwMode="auto">
            <a:xfrm>
              <a:off x="2325" y="850"/>
              <a:ext cx="1104" cy="232"/>
            </a:xfrm>
            <a:prstGeom prst="roundRect">
              <a:avLst>
                <a:gd name="adj" fmla="val 16667"/>
              </a:avLst>
            </a:prstGeom>
            <a:solidFill>
              <a:srgbClr val="E9B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>
                  <a:solidFill>
                    <a:srgbClr val="000099"/>
                  </a:solidFill>
                  <a:latin typeface="Arial" charset="0"/>
                </a:rPr>
                <a:t>HCC</a:t>
              </a:r>
            </a:p>
          </p:txBody>
        </p:sp>
        <p:sp>
          <p:nvSpPr>
            <p:cNvPr id="20488" name="Rectangle 2"/>
            <p:cNvSpPr>
              <a:spLocks noChangeArrowheads="1"/>
            </p:cNvSpPr>
            <p:nvPr/>
          </p:nvSpPr>
          <p:spPr bwMode="auto">
            <a:xfrm>
              <a:off x="2102" y="3338"/>
              <a:ext cx="541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RFA</a:t>
              </a:r>
            </a:p>
          </p:txBody>
        </p:sp>
        <p:sp>
          <p:nvSpPr>
            <p:cNvPr id="20489" name="Rectangle 3"/>
            <p:cNvSpPr>
              <a:spLocks noChangeArrowheads="1"/>
            </p:cNvSpPr>
            <p:nvPr/>
          </p:nvSpPr>
          <p:spPr bwMode="auto">
            <a:xfrm>
              <a:off x="3707" y="3338"/>
              <a:ext cx="816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>
                  <a:latin typeface="Arial" charset="0"/>
                </a:rPr>
                <a:t>Sorafenib</a:t>
              </a:r>
              <a:endParaRPr lang="en-US" altLang="es-ES" sz="1300" baseline="30000">
                <a:latin typeface="Arial" charset="0"/>
              </a:endParaRPr>
            </a:p>
          </p:txBody>
        </p:sp>
        <p:sp>
          <p:nvSpPr>
            <p:cNvPr id="20490" name="Freeform 4"/>
            <p:cNvSpPr>
              <a:spLocks/>
            </p:cNvSpPr>
            <p:nvPr/>
          </p:nvSpPr>
          <p:spPr bwMode="auto">
            <a:xfrm>
              <a:off x="586" y="970"/>
              <a:ext cx="1728" cy="279"/>
            </a:xfrm>
            <a:custGeom>
              <a:avLst/>
              <a:gdLst>
                <a:gd name="T0" fmla="*/ 2147385249 w 1728"/>
                <a:gd name="T1" fmla="*/ 0 h 260"/>
                <a:gd name="T2" fmla="*/ 0 w 1728"/>
                <a:gd name="T3" fmla="*/ 0 h 260"/>
                <a:gd name="T4" fmla="*/ 0 w 1728"/>
                <a:gd name="T5" fmla="*/ 2147483647 h 260"/>
                <a:gd name="T6" fmla="*/ 0 60000 65536"/>
                <a:gd name="T7" fmla="*/ 0 60000 65536"/>
                <a:gd name="T8" fmla="*/ 0 60000 65536"/>
                <a:gd name="T9" fmla="*/ 0 w 1728"/>
                <a:gd name="T10" fmla="*/ 0 h 260"/>
                <a:gd name="T11" fmla="*/ 1728 w 172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260">
                  <a:moveTo>
                    <a:pt x="1728" y="0"/>
                  </a:moveTo>
                  <a:lnTo>
                    <a:pt x="0" y="0"/>
                  </a:lnTo>
                  <a:lnTo>
                    <a:pt x="0" y="2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491" name="AutoShape 5"/>
            <p:cNvSpPr>
              <a:spLocks noChangeArrowheads="1"/>
            </p:cNvSpPr>
            <p:nvPr/>
          </p:nvSpPr>
          <p:spPr bwMode="auto">
            <a:xfrm>
              <a:off x="172" y="1207"/>
              <a:ext cx="855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0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0, Child–Pugh A</a:t>
              </a:r>
            </a:p>
          </p:txBody>
        </p:sp>
        <p:sp>
          <p:nvSpPr>
            <p:cNvPr id="20492" name="AutoShape 6"/>
            <p:cNvSpPr>
              <a:spLocks noChangeArrowheads="1"/>
            </p:cNvSpPr>
            <p:nvPr/>
          </p:nvSpPr>
          <p:spPr bwMode="auto">
            <a:xfrm>
              <a:off x="172" y="1695"/>
              <a:ext cx="855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muy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precoz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(0)</a:t>
              </a:r>
              <a:r>
                <a:rPr lang="en-US" altLang="es-ES" sz="1300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 HCC &lt; 2 cm</a:t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Carcinoma in situ</a:t>
              </a:r>
            </a:p>
          </p:txBody>
        </p:sp>
        <p:sp>
          <p:nvSpPr>
            <p:cNvPr id="20493" name="AutoShape 7"/>
            <p:cNvSpPr>
              <a:spLocks noChangeArrowheads="1"/>
            </p:cNvSpPr>
            <p:nvPr/>
          </p:nvSpPr>
          <p:spPr bwMode="auto">
            <a:xfrm>
              <a:off x="1243" y="1695"/>
              <a:ext cx="952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precoz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(A)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 HCC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o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nódulos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&lt; 3 cm,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0</a:t>
              </a:r>
              <a:r>
                <a:rPr lang="en-US" altLang="es-ES" sz="1300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endParaRPr lang="en-US" altLang="es-ES" sz="13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20494" name="AutoShape 9"/>
            <p:cNvSpPr>
              <a:spLocks noChangeArrowheads="1"/>
            </p:cNvSpPr>
            <p:nvPr/>
          </p:nvSpPr>
          <p:spPr bwMode="auto">
            <a:xfrm>
              <a:off x="4604" y="1717"/>
              <a:ext cx="806" cy="2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final(D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20495" name="Rectangle 10"/>
            <p:cNvSpPr>
              <a:spLocks noChangeArrowheads="1"/>
            </p:cNvSpPr>
            <p:nvPr/>
          </p:nvSpPr>
          <p:spPr bwMode="auto">
            <a:xfrm>
              <a:off x="886" y="3338"/>
              <a:ext cx="1200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Trasplante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hepático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496" name="Rectangle 11"/>
            <p:cNvSpPr>
              <a:spLocks noChangeArrowheads="1"/>
            </p:cNvSpPr>
            <p:nvPr/>
          </p:nvSpPr>
          <p:spPr bwMode="auto">
            <a:xfrm>
              <a:off x="2684" y="3338"/>
              <a:ext cx="969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>
                  <a:latin typeface="Arial" charset="0"/>
                </a:rPr>
                <a:t>TACE</a:t>
              </a:r>
            </a:p>
          </p:txBody>
        </p:sp>
        <p:sp>
          <p:nvSpPr>
            <p:cNvPr id="20497" name="Rectangle 12"/>
            <p:cNvSpPr>
              <a:spLocks noChangeArrowheads="1"/>
            </p:cNvSpPr>
            <p:nvPr/>
          </p:nvSpPr>
          <p:spPr bwMode="auto">
            <a:xfrm>
              <a:off x="286" y="3338"/>
              <a:ext cx="576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Resección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498" name="Group 13"/>
            <p:cNvGrpSpPr>
              <a:grpSpLocks/>
            </p:cNvGrpSpPr>
            <p:nvPr/>
          </p:nvGrpSpPr>
          <p:grpSpPr bwMode="auto">
            <a:xfrm>
              <a:off x="4581" y="3350"/>
              <a:ext cx="1066" cy="453"/>
              <a:chOff x="4481" y="3373"/>
              <a:chExt cx="1066" cy="353"/>
            </a:xfrm>
          </p:grpSpPr>
          <p:sp>
            <p:nvSpPr>
              <p:cNvPr id="20538" name="Rectangle 14"/>
              <p:cNvSpPr>
                <a:spLocks noChangeArrowheads="1"/>
              </p:cNvSpPr>
              <p:nvPr/>
            </p:nvSpPr>
            <p:spPr bwMode="auto">
              <a:xfrm>
                <a:off x="4507" y="3388"/>
                <a:ext cx="835" cy="289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s-E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39" name="Rectangle 15"/>
              <p:cNvSpPr>
                <a:spLocks noChangeArrowheads="1"/>
              </p:cNvSpPr>
              <p:nvPr/>
            </p:nvSpPr>
            <p:spPr bwMode="auto">
              <a:xfrm>
                <a:off x="4481" y="3373"/>
                <a:ext cx="1066" cy="353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Tratamiento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sintomático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r>
                  <a:rPr lang="en-US" altLang="es-ES" sz="1300" dirty="0">
                    <a:solidFill>
                      <a:srgbClr val="FFFFFF"/>
                    </a:solidFill>
                    <a:latin typeface="Arial" charset="0"/>
                  </a:rPr>
                  <a:t>(20%)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Superv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r>
                  <a:rPr lang="en-US" altLang="es-ES" sz="1300" dirty="0">
                    <a:solidFill>
                      <a:srgbClr val="FFFFFF"/>
                    </a:solidFill>
                    <a:latin typeface="Arial" charset="0"/>
                  </a:rPr>
                  <a:t>&lt; 3 </a:t>
                </a: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meses</a:t>
                </a:r>
                <a:endParaRPr lang="en-US" altLang="es-ES" sz="13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0499" name="Rectangle 16"/>
            <p:cNvSpPr>
              <a:spLocks noChangeArrowheads="1"/>
            </p:cNvSpPr>
            <p:nvPr/>
          </p:nvSpPr>
          <p:spPr bwMode="auto">
            <a:xfrm>
              <a:off x="292" y="3541"/>
              <a:ext cx="2351" cy="267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Tratamientos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curativos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(30%)</a:t>
              </a:r>
            </a:p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Supervivencia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a 5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años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40–70%</a:t>
              </a:r>
            </a:p>
          </p:txBody>
        </p:sp>
        <p:sp>
          <p:nvSpPr>
            <p:cNvPr id="20500" name="Rectangle 17"/>
            <p:cNvSpPr>
              <a:spLocks noChangeArrowheads="1"/>
            </p:cNvSpPr>
            <p:nvPr/>
          </p:nvSpPr>
          <p:spPr bwMode="auto">
            <a:xfrm>
              <a:off x="2679" y="3541"/>
              <a:ext cx="1857" cy="26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Tratamientos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paliativos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(50%)</a:t>
              </a:r>
            </a:p>
            <a:p>
              <a:pPr algn="ctr"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Mediana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de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supervivenc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ia11–20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meses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1" name="Text Box 18"/>
            <p:cNvSpPr txBox="1">
              <a:spLocks noChangeArrowheads="1"/>
            </p:cNvSpPr>
            <p:nvPr/>
          </p:nvSpPr>
          <p:spPr bwMode="auto">
            <a:xfrm>
              <a:off x="1474" y="2704"/>
              <a:ext cx="116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Enfermedades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asociadas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2" name="Text Box 19"/>
            <p:cNvSpPr txBox="1">
              <a:spLocks noChangeArrowheads="1"/>
            </p:cNvSpPr>
            <p:nvPr/>
          </p:nvSpPr>
          <p:spPr bwMode="auto">
            <a:xfrm>
              <a:off x="2290" y="3064"/>
              <a:ext cx="15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Sí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3" name="Text Box 20"/>
            <p:cNvSpPr txBox="1">
              <a:spLocks noChangeArrowheads="1"/>
            </p:cNvSpPr>
            <p:nvPr/>
          </p:nvSpPr>
          <p:spPr bwMode="auto">
            <a:xfrm>
              <a:off x="1673" y="3064"/>
              <a:ext cx="19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20504" name="Text Box 21"/>
            <p:cNvSpPr txBox="1">
              <a:spLocks noChangeArrowheads="1"/>
            </p:cNvSpPr>
            <p:nvPr/>
          </p:nvSpPr>
          <p:spPr bwMode="auto">
            <a:xfrm>
              <a:off x="1631" y="2296"/>
              <a:ext cx="86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nódulos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≤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cm</a:t>
              </a:r>
            </a:p>
          </p:txBody>
        </p:sp>
        <p:sp>
          <p:nvSpPr>
            <p:cNvPr id="20505" name="Text Box 22"/>
            <p:cNvSpPr txBox="1">
              <a:spLocks noChangeArrowheads="1"/>
            </p:cNvSpPr>
            <p:nvPr/>
          </p:nvSpPr>
          <p:spPr bwMode="auto">
            <a:xfrm>
              <a:off x="854" y="2803"/>
              <a:ext cx="66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Crecimiento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6" name="Text Box 23"/>
            <p:cNvSpPr txBox="1">
              <a:spLocks noChangeArrowheads="1"/>
            </p:cNvSpPr>
            <p:nvPr/>
          </p:nvSpPr>
          <p:spPr bwMode="auto">
            <a:xfrm>
              <a:off x="322" y="3058"/>
              <a:ext cx="57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Normal</a:t>
              </a:r>
            </a:p>
          </p:txBody>
        </p:sp>
        <p:sp>
          <p:nvSpPr>
            <p:cNvPr id="20507" name="Text Box 24"/>
            <p:cNvSpPr txBox="1">
              <a:spLocks noChangeArrowheads="1"/>
            </p:cNvSpPr>
            <p:nvPr/>
          </p:nvSpPr>
          <p:spPr bwMode="auto">
            <a:xfrm>
              <a:off x="191" y="2296"/>
              <a:ext cx="83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1 HCC</a:t>
              </a:r>
            </a:p>
          </p:txBody>
        </p:sp>
        <p:sp>
          <p:nvSpPr>
            <p:cNvPr id="20508" name="Line 26"/>
            <p:cNvSpPr>
              <a:spLocks noChangeShapeType="1"/>
            </p:cNvSpPr>
            <p:nvPr/>
          </p:nvSpPr>
          <p:spPr bwMode="auto">
            <a:xfrm flipH="1">
              <a:off x="4052" y="2199"/>
              <a:ext cx="7" cy="11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cxnSp>
          <p:nvCxnSpPr>
            <p:cNvPr id="20509" name="AutoShape 27"/>
            <p:cNvCxnSpPr>
              <a:cxnSpLocks noChangeShapeType="1"/>
            </p:cNvCxnSpPr>
            <p:nvPr/>
          </p:nvCxnSpPr>
          <p:spPr bwMode="auto">
            <a:xfrm flipH="1">
              <a:off x="5012" y="1899"/>
              <a:ext cx="2" cy="14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0" name="AutoShape 28"/>
            <p:cNvCxnSpPr>
              <a:cxnSpLocks noChangeShapeType="1"/>
            </p:cNvCxnSpPr>
            <p:nvPr/>
          </p:nvCxnSpPr>
          <p:spPr bwMode="auto">
            <a:xfrm>
              <a:off x="3065" y="2194"/>
              <a:ext cx="6" cy="11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1" name="AutoShape 29"/>
            <p:cNvCxnSpPr>
              <a:cxnSpLocks noChangeShapeType="1"/>
            </p:cNvCxnSpPr>
            <p:nvPr/>
          </p:nvCxnSpPr>
          <p:spPr bwMode="auto">
            <a:xfrm>
              <a:off x="1770" y="296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2" name="AutoShape 30"/>
            <p:cNvCxnSpPr>
              <a:cxnSpLocks noChangeShapeType="1"/>
            </p:cNvCxnSpPr>
            <p:nvPr/>
          </p:nvCxnSpPr>
          <p:spPr bwMode="auto">
            <a:xfrm>
              <a:off x="2394" y="296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3" name="AutoShape 31"/>
            <p:cNvCxnSpPr>
              <a:cxnSpLocks noChangeShapeType="1"/>
            </p:cNvCxnSpPr>
            <p:nvPr/>
          </p:nvCxnSpPr>
          <p:spPr bwMode="auto">
            <a:xfrm>
              <a:off x="611" y="2462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514" name="Group 32"/>
            <p:cNvGrpSpPr>
              <a:grpSpLocks/>
            </p:cNvGrpSpPr>
            <p:nvPr/>
          </p:nvGrpSpPr>
          <p:grpSpPr bwMode="auto">
            <a:xfrm>
              <a:off x="609" y="2834"/>
              <a:ext cx="264" cy="268"/>
              <a:chOff x="713" y="2854"/>
              <a:chExt cx="222" cy="268"/>
            </a:xfrm>
          </p:grpSpPr>
          <p:sp>
            <p:nvSpPr>
              <p:cNvPr id="20536" name="Line 33"/>
              <p:cNvSpPr>
                <a:spLocks noChangeShapeType="1"/>
              </p:cNvSpPr>
              <p:nvPr/>
            </p:nvSpPr>
            <p:spPr bwMode="auto">
              <a:xfrm>
                <a:off x="719" y="2912"/>
                <a:ext cx="2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6800" tIns="46800" rIns="46800" bIns="46800"/>
              <a:lstStyle/>
              <a:p>
                <a:endParaRPr lang="es-ES"/>
              </a:p>
            </p:txBody>
          </p:sp>
          <p:sp>
            <p:nvSpPr>
              <p:cNvPr id="20537" name="Line 34"/>
              <p:cNvSpPr>
                <a:spLocks noChangeShapeType="1"/>
              </p:cNvSpPr>
              <p:nvPr/>
            </p:nvSpPr>
            <p:spPr bwMode="auto">
              <a:xfrm>
                <a:off x="713" y="2854"/>
                <a:ext cx="0" cy="2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6800" tIns="46800" rIns="46800" bIns="46800"/>
              <a:lstStyle/>
              <a:p>
                <a:endParaRPr lang="es-ES"/>
              </a:p>
            </p:txBody>
          </p:sp>
        </p:grpSp>
        <p:cxnSp>
          <p:nvCxnSpPr>
            <p:cNvPr id="20515" name="AutoShape 35"/>
            <p:cNvCxnSpPr>
              <a:cxnSpLocks noChangeShapeType="1"/>
              <a:endCxn id="20507" idx="0"/>
            </p:cNvCxnSpPr>
            <p:nvPr/>
          </p:nvCxnSpPr>
          <p:spPr bwMode="auto">
            <a:xfrm rot="16200000" flipH="1">
              <a:off x="519" y="2207"/>
              <a:ext cx="17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 flipH="1">
              <a:off x="602" y="2202"/>
              <a:ext cx="15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1720" y="2127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cxnSp>
          <p:nvCxnSpPr>
            <p:cNvPr id="20518" name="AutoShape 38"/>
            <p:cNvCxnSpPr>
              <a:cxnSpLocks noChangeShapeType="1"/>
            </p:cNvCxnSpPr>
            <p:nvPr/>
          </p:nvCxnSpPr>
          <p:spPr bwMode="auto">
            <a:xfrm>
              <a:off x="1771" y="3220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9" name="AutoShape 39"/>
            <p:cNvCxnSpPr>
              <a:cxnSpLocks noChangeShapeType="1"/>
            </p:cNvCxnSpPr>
            <p:nvPr/>
          </p:nvCxnSpPr>
          <p:spPr bwMode="auto">
            <a:xfrm>
              <a:off x="2394" y="3220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0" name="AutoShape 40"/>
            <p:cNvCxnSpPr>
              <a:cxnSpLocks noChangeShapeType="1"/>
            </p:cNvCxnSpPr>
            <p:nvPr/>
          </p:nvCxnSpPr>
          <p:spPr bwMode="auto">
            <a:xfrm>
              <a:off x="609" y="3218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1" name="Line 42"/>
            <p:cNvSpPr>
              <a:spLocks noChangeShapeType="1"/>
            </p:cNvSpPr>
            <p:nvPr/>
          </p:nvSpPr>
          <p:spPr bwMode="auto">
            <a:xfrm>
              <a:off x="1467" y="2896"/>
              <a:ext cx="2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0522" name="AutoShape 43"/>
            <p:cNvSpPr>
              <a:spLocks noChangeArrowheads="1"/>
            </p:cNvSpPr>
            <p:nvPr/>
          </p:nvSpPr>
          <p:spPr bwMode="auto">
            <a:xfrm>
              <a:off x="4451" y="1207"/>
              <a:ext cx="1127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D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&gt; 2, Child–Pugh C</a:t>
              </a:r>
            </a:p>
          </p:txBody>
        </p:sp>
        <p:cxnSp>
          <p:nvCxnSpPr>
            <p:cNvPr id="20523" name="AutoShape 44"/>
            <p:cNvCxnSpPr>
              <a:cxnSpLocks noChangeShapeType="1"/>
            </p:cNvCxnSpPr>
            <p:nvPr/>
          </p:nvCxnSpPr>
          <p:spPr bwMode="auto">
            <a:xfrm>
              <a:off x="3074" y="1123"/>
              <a:ext cx="1" cy="1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4" name="Freeform 46"/>
            <p:cNvSpPr>
              <a:spLocks/>
            </p:cNvSpPr>
            <p:nvPr/>
          </p:nvSpPr>
          <p:spPr bwMode="auto">
            <a:xfrm flipH="1">
              <a:off x="3409" y="970"/>
              <a:ext cx="1608" cy="279"/>
            </a:xfrm>
            <a:custGeom>
              <a:avLst/>
              <a:gdLst>
                <a:gd name="T0" fmla="*/ 1994905 w 1728"/>
                <a:gd name="T1" fmla="*/ 0 h 260"/>
                <a:gd name="T2" fmla="*/ 0 w 1728"/>
                <a:gd name="T3" fmla="*/ 0 h 260"/>
                <a:gd name="T4" fmla="*/ 0 w 1728"/>
                <a:gd name="T5" fmla="*/ 2147483647 h 260"/>
                <a:gd name="T6" fmla="*/ 0 60000 65536"/>
                <a:gd name="T7" fmla="*/ 0 60000 65536"/>
                <a:gd name="T8" fmla="*/ 0 60000 65536"/>
                <a:gd name="T9" fmla="*/ 0 w 1728"/>
                <a:gd name="T10" fmla="*/ 0 h 260"/>
                <a:gd name="T11" fmla="*/ 1728 w 172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260">
                  <a:moveTo>
                    <a:pt x="1728" y="0"/>
                  </a:moveTo>
                  <a:lnTo>
                    <a:pt x="0" y="0"/>
                  </a:lnTo>
                  <a:lnTo>
                    <a:pt x="0" y="2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25" name="Line 1074"/>
            <p:cNvSpPr>
              <a:spLocks noChangeShapeType="1"/>
            </p:cNvSpPr>
            <p:nvPr/>
          </p:nvSpPr>
          <p:spPr bwMode="auto">
            <a:xfrm>
              <a:off x="3065" y="1507"/>
              <a:ext cx="1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6" name="Line 1075"/>
            <p:cNvSpPr>
              <a:spLocks noChangeShapeType="1"/>
            </p:cNvSpPr>
            <p:nvPr/>
          </p:nvSpPr>
          <p:spPr bwMode="auto">
            <a:xfrm flipH="1">
              <a:off x="1697" y="1605"/>
              <a:ext cx="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7" name="Line 1077"/>
            <p:cNvSpPr>
              <a:spLocks noChangeShapeType="1"/>
            </p:cNvSpPr>
            <p:nvPr/>
          </p:nvSpPr>
          <p:spPr bwMode="auto">
            <a:xfrm flipV="1">
              <a:off x="1689" y="1609"/>
              <a:ext cx="238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28" name="Line 1075"/>
            <p:cNvSpPr>
              <a:spLocks noChangeShapeType="1"/>
            </p:cNvSpPr>
            <p:nvPr/>
          </p:nvSpPr>
          <p:spPr bwMode="auto">
            <a:xfrm flipH="1">
              <a:off x="4062" y="1605"/>
              <a:ext cx="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cxnSp>
          <p:nvCxnSpPr>
            <p:cNvPr id="20529" name="AutoShape 51"/>
            <p:cNvCxnSpPr>
              <a:cxnSpLocks noChangeShapeType="1"/>
              <a:stCxn id="20504" idx="2"/>
            </p:cNvCxnSpPr>
            <p:nvPr/>
          </p:nvCxnSpPr>
          <p:spPr bwMode="auto">
            <a:xfrm flipH="1">
              <a:off x="2057" y="2482"/>
              <a:ext cx="4" cy="30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0" name="AutoShape 53"/>
            <p:cNvCxnSpPr>
              <a:cxnSpLocks noChangeShapeType="1"/>
            </p:cNvCxnSpPr>
            <p:nvPr/>
          </p:nvCxnSpPr>
          <p:spPr bwMode="auto">
            <a:xfrm flipH="1">
              <a:off x="2168" y="2191"/>
              <a:ext cx="1" cy="10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1" name="AutoShape 55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>
              <a:off x="600" y="1538"/>
              <a:ext cx="0" cy="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2" name="AutoShape 56"/>
            <p:cNvCxnSpPr>
              <a:cxnSpLocks noChangeShapeType="1"/>
              <a:stCxn id="20522" idx="2"/>
              <a:endCxn id="20494" idx="0"/>
            </p:cNvCxnSpPr>
            <p:nvPr/>
          </p:nvCxnSpPr>
          <p:spPr bwMode="auto">
            <a:xfrm flipH="1">
              <a:off x="5007" y="1538"/>
              <a:ext cx="8" cy="17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33" name="AutoShape 52"/>
            <p:cNvSpPr>
              <a:spLocks noChangeArrowheads="1"/>
            </p:cNvSpPr>
            <p:nvPr/>
          </p:nvSpPr>
          <p:spPr bwMode="auto">
            <a:xfrm>
              <a:off x="2517" y="1695"/>
              <a:ext cx="954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intermedio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(B)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Multinodular,</a:t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20534" name="AutoShape 8"/>
            <p:cNvSpPr>
              <a:spLocks noChangeArrowheads="1"/>
            </p:cNvSpPr>
            <p:nvPr/>
          </p:nvSpPr>
          <p:spPr bwMode="auto">
            <a:xfrm>
              <a:off x="3604" y="1695"/>
              <a:ext cx="954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avanzado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(C) 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Invasión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portal,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N1, M1,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1–2</a:t>
              </a:r>
            </a:p>
          </p:txBody>
        </p:sp>
        <p:sp>
          <p:nvSpPr>
            <p:cNvPr id="20535" name="AutoShape 54"/>
            <p:cNvSpPr>
              <a:spLocks noChangeArrowheads="1"/>
            </p:cNvSpPr>
            <p:nvPr/>
          </p:nvSpPr>
          <p:spPr bwMode="auto">
            <a:xfrm>
              <a:off x="2460" y="1207"/>
              <a:ext cx="1495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2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2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E9B113"/>
                  </a:solidFill>
                  <a:latin typeface="Arial" charset="0"/>
                </a:rPr>
                <a:t>A–C</a:t>
              </a:r>
              <a:br>
                <a:rPr lang="en-US" altLang="es-ES" sz="12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200" dirty="0" smtClean="0">
                  <a:solidFill>
                    <a:srgbClr val="FFFFFF"/>
                  </a:solidFill>
                  <a:latin typeface="Arial" charset="0"/>
                </a:rPr>
                <a:t>PS</a:t>
              </a:r>
              <a:r>
                <a:rPr lang="en-US" altLang="es-ES" sz="10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0–2,</a:t>
              </a:r>
              <a:r>
                <a:rPr lang="en-US" altLang="es-ES" sz="10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Child–Pugh</a:t>
              </a:r>
              <a:r>
                <a:rPr lang="en-US" altLang="es-ES" sz="14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A–B</a:t>
              </a:r>
            </a:p>
          </p:txBody>
        </p:sp>
      </p:grp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601788" y="6064250"/>
            <a:ext cx="75422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bIns="0" anchor="b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/>
            <a:r>
              <a:rPr lang="en-GB" altLang="es-ES" sz="1200">
                <a:latin typeface="Arial" charset="0"/>
              </a:rPr>
              <a:t>Bruix J, Sherman M. Hepatology. 2010. Available from: http://www.aasld.org/practiceguidelines/Documents/Bookmarked%20</a:t>
            </a:r>
            <a:br>
              <a:rPr lang="en-GB" altLang="es-ES" sz="1200">
                <a:latin typeface="Arial" charset="0"/>
              </a:rPr>
            </a:br>
            <a:r>
              <a:rPr lang="en-GB" altLang="es-ES" sz="1200">
                <a:latin typeface="Arial" charset="0"/>
              </a:rPr>
              <a:t>Practice%20Guidelines/HCCUpdate2010.pdf. Last accessed November 2010.</a:t>
            </a:r>
            <a:endParaRPr lang="en-US" altLang="es-ES" sz="1200">
              <a:solidFill>
                <a:srgbClr val="FFFFFF"/>
              </a:solidFill>
              <a:latin typeface="Arial" charset="0"/>
            </a:endParaRPr>
          </a:p>
          <a:p>
            <a:pPr algn="r"/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Llovet JM, et al. J Natl Cancer Inst. 2008;100:698-711.</a:t>
            </a: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384175" y="285750"/>
            <a:ext cx="836612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s-ES" b="1" dirty="0" err="1" smtClean="0">
                <a:latin typeface="Arial" charset="0"/>
              </a:rPr>
              <a:t>Estrategia</a:t>
            </a:r>
            <a:r>
              <a:rPr lang="en-US" altLang="es-ES" b="1" dirty="0" smtClean="0">
                <a:latin typeface="Arial" charset="0"/>
              </a:rPr>
              <a:t> de </a:t>
            </a:r>
            <a:r>
              <a:rPr lang="en-US" altLang="es-ES" b="1" dirty="0" err="1" smtClean="0">
                <a:latin typeface="Arial" charset="0"/>
              </a:rPr>
              <a:t>tratamiento</a:t>
            </a:r>
            <a:r>
              <a:rPr lang="en-US" altLang="es-ES" b="1" dirty="0" smtClean="0">
                <a:latin typeface="Arial" charset="0"/>
              </a:rPr>
              <a:t> </a:t>
            </a:r>
            <a:r>
              <a:rPr lang="en-US" altLang="es-ES" b="1" dirty="0" err="1" smtClean="0">
                <a:latin typeface="Arial" charset="0"/>
              </a:rPr>
              <a:t>según</a:t>
            </a:r>
            <a:r>
              <a:rPr lang="en-US" altLang="es-ES" b="1" dirty="0" smtClean="0">
                <a:latin typeface="Arial" charset="0"/>
              </a:rPr>
              <a:t> el la </a:t>
            </a:r>
            <a:r>
              <a:rPr lang="en-US" altLang="es-ES" b="1" dirty="0" err="1" smtClean="0">
                <a:latin typeface="Arial" charset="0"/>
              </a:rPr>
              <a:t>estadificación</a:t>
            </a:r>
            <a:r>
              <a:rPr lang="en-US" altLang="es-ES" b="1" dirty="0" smtClean="0">
                <a:latin typeface="Arial" charset="0"/>
              </a:rPr>
              <a:t> Barcelona </a:t>
            </a:r>
            <a:r>
              <a:rPr lang="en-US" altLang="es-ES" b="1" dirty="0">
                <a:latin typeface="Arial" charset="0"/>
              </a:rPr>
              <a:t>Clinic Liver Cancer (BCLC</a:t>
            </a:r>
            <a:r>
              <a:rPr lang="en-US" altLang="es-ES" b="1" dirty="0" smtClean="0">
                <a:latin typeface="Arial" charset="0"/>
              </a:rPr>
              <a:t>)</a:t>
            </a:r>
            <a:endParaRPr lang="en-US" altLang="es-ES" b="1" dirty="0">
              <a:latin typeface="Arial" charset="0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0" y="6211888"/>
            <a:ext cx="4483100" cy="646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5" tIns="45717" rIns="91435" bIns="45717" anchor="b">
            <a:spAutoFit/>
          </a:bodyPr>
          <a:lstStyle/>
          <a:p>
            <a:pPr eaLnBrk="0" hangingPunct="0"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PS 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= performance 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status (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estado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general) ;</a:t>
            </a:r>
            <a:endParaRPr lang="en-US" sz="1200" dirty="0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+mn-ea"/>
              </a:rPr>
              <a:t>RFA =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ablación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con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radiofrecuencia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; </a:t>
            </a:r>
            <a:endParaRPr lang="en-US" sz="12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eaLnBrk="0" hangingPunct="0"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+mn-ea"/>
              </a:rPr>
              <a:t>TACE =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quimioembolización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transarterial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.</a:t>
            </a:r>
            <a:endParaRPr lang="en-US" sz="1200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384175" y="5199856"/>
            <a:ext cx="1035050" cy="443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13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23838"/>
            <a:ext cx="8313737" cy="1030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s-ES" dirty="0" smtClean="0"/>
              <a:t>Incidencia de hepatocarcinoma (HCC):</a:t>
            </a:r>
            <a:br>
              <a:rPr lang="de-DE" altLang="es-ES" dirty="0" smtClean="0"/>
            </a:br>
            <a:r>
              <a:rPr lang="de-DE" altLang="es-ES" dirty="0" smtClean="0"/>
              <a:t>sexto cáncer más frecuente en el mundo</a:t>
            </a:r>
            <a:r>
              <a:rPr lang="de-DE" altLang="es-ES" baseline="30000" dirty="0" smtClean="0"/>
              <a:t>1</a:t>
            </a:r>
            <a:endParaRPr lang="en-US" altLang="es-E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5689600"/>
            <a:ext cx="8229600" cy="61912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s-ES" dirty="0" smtClean="0"/>
              <a:t>HCC </a:t>
            </a:r>
            <a:r>
              <a:rPr lang="en-US" altLang="es-ES" dirty="0" err="1" smtClean="0"/>
              <a:t>es</a:t>
            </a:r>
            <a:r>
              <a:rPr lang="en-US" altLang="es-ES" dirty="0" smtClean="0"/>
              <a:t> el </a:t>
            </a:r>
            <a:r>
              <a:rPr lang="en-US" altLang="es-ES" dirty="0" err="1" smtClean="0"/>
              <a:t>cáncer</a:t>
            </a:r>
            <a:r>
              <a:rPr lang="en-US" altLang="es-ES" dirty="0"/>
              <a:t> </a:t>
            </a:r>
            <a:r>
              <a:rPr lang="en-US" altLang="es-ES" dirty="0" err="1" smtClean="0"/>
              <a:t>primario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más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frecuente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en</a:t>
            </a:r>
            <a:r>
              <a:rPr lang="en-US" altLang="es-ES" dirty="0" smtClean="0"/>
              <a:t> el </a:t>
            </a:r>
            <a:r>
              <a:rPr lang="en-US" altLang="es-ES" dirty="0" err="1" smtClean="0"/>
              <a:t>hígado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en</a:t>
            </a:r>
            <a:r>
              <a:rPr lang="en-US" altLang="es-ES" dirty="0" smtClean="0"/>
              <a:t> adultos</a:t>
            </a:r>
            <a:r>
              <a:rPr lang="en-US" altLang="es-ES" baseline="30000" dirty="0" smtClean="0"/>
              <a:t>2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561975" y="6027738"/>
            <a:ext cx="858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/>
            <a:r>
              <a:rPr lang="en-GB" altLang="ja-JP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1. </a:t>
            </a:r>
            <a:r>
              <a:rPr lang="da-DK" altLang="es-ES" b="0">
                <a:solidFill>
                  <a:srgbClr val="FFFFFF"/>
                </a:solidFill>
                <a:latin typeface="Arial" charset="0"/>
                <a:ea typeface="ＭＳ Ｐゴシック" charset="-128"/>
                <a:cs typeface="Times New Roman" pitchFamily="18" charset="0"/>
              </a:rPr>
              <a:t>Garcia M, et al. American Cancer Society, 2007. Available from: http://www.cancer.org/acs/groups/content/@nho/documents/document/globalfactsandfigures2007rev2p.pdf.</a:t>
            </a:r>
            <a:br>
              <a:rPr lang="da-DK" altLang="es-ES" b="0">
                <a:solidFill>
                  <a:srgbClr val="FFFFFF"/>
                </a:solidFill>
                <a:latin typeface="Arial" charset="0"/>
                <a:ea typeface="ＭＳ Ｐゴシック" charset="-128"/>
                <a:cs typeface="Times New Roman" pitchFamily="18" charset="0"/>
              </a:rPr>
            </a:br>
            <a:r>
              <a:rPr lang="da-DK" altLang="es-ES" b="0">
                <a:solidFill>
                  <a:srgbClr val="FFFFFF"/>
                </a:solidFill>
                <a:latin typeface="Arial" charset="0"/>
                <a:ea typeface="ＭＳ Ｐゴシック" charset="-128"/>
                <a:cs typeface="Times New Roman" pitchFamily="18" charset="0"/>
              </a:rPr>
              <a:t>Accessed January 2011. </a:t>
            </a:r>
          </a:p>
          <a:p>
            <a:pPr algn="r"/>
            <a:r>
              <a:rPr lang="da-DK" altLang="es-ES" b="0">
                <a:solidFill>
                  <a:srgbClr val="FFFFFF"/>
                </a:solidFill>
                <a:latin typeface="Arial" charset="0"/>
                <a:ea typeface="ＭＳ Ｐゴシック" charset="-128"/>
                <a:cs typeface="Times New Roman" pitchFamily="18" charset="0"/>
              </a:rPr>
              <a:t>2. </a:t>
            </a:r>
            <a:r>
              <a:rPr lang="en-US" altLang="es-ES" b="0">
                <a:solidFill>
                  <a:srgbClr val="FFFFFF"/>
                </a:solidFill>
                <a:latin typeface="Arial" charset="0"/>
                <a:ea typeface="ＭＳ Ｐゴシック" charset="-128"/>
                <a:cs typeface="Times New Roman" pitchFamily="18" charset="0"/>
              </a:rPr>
              <a:t>Perz JF, et al. J Hepatol. 2006;45:529-38.</a:t>
            </a:r>
          </a:p>
        </p:txBody>
      </p:sp>
      <p:sp>
        <p:nvSpPr>
          <p:cNvPr id="6149" name="AutoShape 6"/>
          <p:cNvSpPr>
            <a:spLocks noChangeAspect="1" noChangeArrowheads="1" noTextEdit="1"/>
          </p:cNvSpPr>
          <p:nvPr/>
        </p:nvSpPr>
        <p:spPr bwMode="auto">
          <a:xfrm>
            <a:off x="266700" y="1382713"/>
            <a:ext cx="85344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2360613" y="5010150"/>
            <a:ext cx="666750" cy="1603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2360613" y="4494213"/>
            <a:ext cx="769937" cy="1587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2360613" y="4232275"/>
            <a:ext cx="777875" cy="1603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2360613" y="4754563"/>
            <a:ext cx="676275" cy="1587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2360613" y="3949700"/>
            <a:ext cx="1065212" cy="1603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2360613" y="3681413"/>
            <a:ext cx="1120775" cy="1587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2360613" y="3419475"/>
            <a:ext cx="1789112" cy="1603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2360613" y="3151188"/>
            <a:ext cx="1890712" cy="1587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2360613" y="2889250"/>
            <a:ext cx="2400300" cy="160338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2360613" y="2619375"/>
            <a:ext cx="2641600" cy="1603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2360613" y="2359025"/>
            <a:ext cx="3605212" cy="1603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61" name="Rectangle 19"/>
          <p:cNvSpPr>
            <a:spLocks noChangeArrowheads="1"/>
          </p:cNvSpPr>
          <p:nvPr/>
        </p:nvSpPr>
        <p:spPr bwMode="auto">
          <a:xfrm>
            <a:off x="2360613" y="2089150"/>
            <a:ext cx="3938587" cy="1603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62" name="Rectangle 20"/>
          <p:cNvSpPr>
            <a:spLocks noChangeArrowheads="1"/>
          </p:cNvSpPr>
          <p:nvPr/>
        </p:nvSpPr>
        <p:spPr bwMode="auto">
          <a:xfrm>
            <a:off x="2360613" y="1828800"/>
            <a:ext cx="4392612" cy="1603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63" name="Rectangle 21"/>
          <p:cNvSpPr>
            <a:spLocks noChangeArrowheads="1"/>
          </p:cNvSpPr>
          <p:nvPr/>
        </p:nvSpPr>
        <p:spPr bwMode="auto">
          <a:xfrm>
            <a:off x="2360613" y="1558925"/>
            <a:ext cx="5235575" cy="1603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64" name="Line 22"/>
          <p:cNvSpPr>
            <a:spLocks noChangeShapeType="1"/>
          </p:cNvSpPr>
          <p:nvPr/>
        </p:nvSpPr>
        <p:spPr bwMode="auto">
          <a:xfrm>
            <a:off x="2360613" y="5170488"/>
            <a:ext cx="607853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65" name="Line 23"/>
          <p:cNvSpPr>
            <a:spLocks noChangeShapeType="1"/>
          </p:cNvSpPr>
          <p:nvPr/>
        </p:nvSpPr>
        <p:spPr bwMode="auto">
          <a:xfrm flipV="1">
            <a:off x="2360613" y="5170488"/>
            <a:ext cx="1587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66" name="Line 24"/>
          <p:cNvSpPr>
            <a:spLocks noChangeShapeType="1"/>
          </p:cNvSpPr>
          <p:nvPr/>
        </p:nvSpPr>
        <p:spPr bwMode="auto">
          <a:xfrm flipV="1">
            <a:off x="3036888" y="5170488"/>
            <a:ext cx="1587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67" name="Line 25"/>
          <p:cNvSpPr>
            <a:spLocks noChangeShapeType="1"/>
          </p:cNvSpPr>
          <p:nvPr/>
        </p:nvSpPr>
        <p:spPr bwMode="auto">
          <a:xfrm flipV="1">
            <a:off x="3713163" y="5170488"/>
            <a:ext cx="1587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68" name="Line 26"/>
          <p:cNvSpPr>
            <a:spLocks noChangeShapeType="1"/>
          </p:cNvSpPr>
          <p:nvPr/>
        </p:nvSpPr>
        <p:spPr bwMode="auto">
          <a:xfrm flipV="1">
            <a:off x="4389438" y="5170488"/>
            <a:ext cx="1587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69" name="Line 27"/>
          <p:cNvSpPr>
            <a:spLocks noChangeShapeType="1"/>
          </p:cNvSpPr>
          <p:nvPr/>
        </p:nvSpPr>
        <p:spPr bwMode="auto">
          <a:xfrm flipV="1">
            <a:off x="5067300" y="5170488"/>
            <a:ext cx="1588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70" name="Line 28"/>
          <p:cNvSpPr>
            <a:spLocks noChangeShapeType="1"/>
          </p:cNvSpPr>
          <p:nvPr/>
        </p:nvSpPr>
        <p:spPr bwMode="auto">
          <a:xfrm flipV="1">
            <a:off x="5734050" y="5170488"/>
            <a:ext cx="1588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71" name="Line 29"/>
          <p:cNvSpPr>
            <a:spLocks noChangeShapeType="1"/>
          </p:cNvSpPr>
          <p:nvPr/>
        </p:nvSpPr>
        <p:spPr bwMode="auto">
          <a:xfrm flipV="1">
            <a:off x="6410325" y="5170488"/>
            <a:ext cx="1588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72" name="Line 30"/>
          <p:cNvSpPr>
            <a:spLocks noChangeShapeType="1"/>
          </p:cNvSpPr>
          <p:nvPr/>
        </p:nvSpPr>
        <p:spPr bwMode="auto">
          <a:xfrm flipV="1">
            <a:off x="7086600" y="5170488"/>
            <a:ext cx="1588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73" name="Line 31"/>
          <p:cNvSpPr>
            <a:spLocks noChangeShapeType="1"/>
          </p:cNvSpPr>
          <p:nvPr/>
        </p:nvSpPr>
        <p:spPr bwMode="auto">
          <a:xfrm flipV="1">
            <a:off x="7762875" y="5170488"/>
            <a:ext cx="1588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74" name="Line 32"/>
          <p:cNvSpPr>
            <a:spLocks noChangeShapeType="1"/>
          </p:cNvSpPr>
          <p:nvPr/>
        </p:nvSpPr>
        <p:spPr bwMode="auto">
          <a:xfrm flipV="1">
            <a:off x="8439150" y="5170488"/>
            <a:ext cx="1588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75" name="Line 33"/>
          <p:cNvSpPr>
            <a:spLocks noChangeShapeType="1"/>
          </p:cNvSpPr>
          <p:nvPr/>
        </p:nvSpPr>
        <p:spPr bwMode="auto">
          <a:xfrm>
            <a:off x="2360613" y="1458913"/>
            <a:ext cx="1587" cy="37115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76" name="Rectangle 34"/>
          <p:cNvSpPr>
            <a:spLocks noChangeArrowheads="1"/>
          </p:cNvSpPr>
          <p:nvPr/>
        </p:nvSpPr>
        <p:spPr bwMode="auto">
          <a:xfrm>
            <a:off x="3141663" y="5010150"/>
            <a:ext cx="5095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196,298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77" name="Rectangle 35"/>
          <p:cNvSpPr>
            <a:spLocks noChangeArrowheads="1"/>
          </p:cNvSpPr>
          <p:nvPr/>
        </p:nvSpPr>
        <p:spPr bwMode="auto">
          <a:xfrm>
            <a:off x="3243263" y="4494213"/>
            <a:ext cx="50958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226,787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78" name="Rectangle 36"/>
          <p:cNvSpPr>
            <a:spLocks noChangeArrowheads="1"/>
          </p:cNvSpPr>
          <p:nvPr/>
        </p:nvSpPr>
        <p:spPr bwMode="auto">
          <a:xfrm>
            <a:off x="3252788" y="4232275"/>
            <a:ext cx="5095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230,555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79" name="Rectangle 37"/>
          <p:cNvSpPr>
            <a:spLocks noChangeArrowheads="1"/>
          </p:cNvSpPr>
          <p:nvPr/>
        </p:nvSpPr>
        <p:spPr bwMode="auto">
          <a:xfrm>
            <a:off x="3149600" y="4754563"/>
            <a:ext cx="5095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200,774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80" name="Rectangle 38"/>
          <p:cNvSpPr>
            <a:spLocks noChangeArrowheads="1"/>
          </p:cNvSpPr>
          <p:nvPr/>
        </p:nvSpPr>
        <p:spPr bwMode="auto">
          <a:xfrm>
            <a:off x="3540125" y="3949700"/>
            <a:ext cx="50958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314,256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81" name="Rectangle 39"/>
          <p:cNvSpPr>
            <a:spLocks noChangeArrowheads="1"/>
          </p:cNvSpPr>
          <p:nvPr/>
        </p:nvSpPr>
        <p:spPr bwMode="auto">
          <a:xfrm>
            <a:off x="3595688" y="3681413"/>
            <a:ext cx="50958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330,963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82" name="Rectangle 40"/>
          <p:cNvSpPr>
            <a:spLocks noChangeArrowheads="1"/>
          </p:cNvSpPr>
          <p:nvPr/>
        </p:nvSpPr>
        <p:spPr bwMode="auto">
          <a:xfrm>
            <a:off x="4262438" y="3419475"/>
            <a:ext cx="5095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529,283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83" name="Rectangle 41"/>
          <p:cNvSpPr>
            <a:spLocks noChangeArrowheads="1"/>
          </p:cNvSpPr>
          <p:nvPr/>
        </p:nvSpPr>
        <p:spPr bwMode="auto">
          <a:xfrm>
            <a:off x="4364038" y="3151188"/>
            <a:ext cx="50958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559,094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84" name="Rectangle 42"/>
          <p:cNvSpPr>
            <a:spLocks noChangeArrowheads="1"/>
          </p:cNvSpPr>
          <p:nvPr/>
        </p:nvSpPr>
        <p:spPr bwMode="auto">
          <a:xfrm>
            <a:off x="4873625" y="2889250"/>
            <a:ext cx="50958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711,128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85" name="Rectangle 43"/>
          <p:cNvSpPr>
            <a:spLocks noChangeArrowheads="1"/>
          </p:cNvSpPr>
          <p:nvPr/>
        </p:nvSpPr>
        <p:spPr bwMode="auto">
          <a:xfrm>
            <a:off x="5114925" y="2619375"/>
            <a:ext cx="50958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782,647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86" name="Rectangle 44"/>
          <p:cNvSpPr>
            <a:spLocks noChangeArrowheads="1"/>
          </p:cNvSpPr>
          <p:nvPr/>
        </p:nvSpPr>
        <p:spPr bwMode="auto">
          <a:xfrm>
            <a:off x="6089650" y="2359025"/>
            <a:ext cx="6270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1,066,543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87" name="Rectangle 45"/>
          <p:cNvSpPr>
            <a:spLocks noChangeArrowheads="1"/>
          </p:cNvSpPr>
          <p:nvPr/>
        </p:nvSpPr>
        <p:spPr bwMode="auto">
          <a:xfrm>
            <a:off x="6423025" y="2089150"/>
            <a:ext cx="6270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1,167,020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88" name="Rectangle 46"/>
          <p:cNvSpPr>
            <a:spLocks noChangeArrowheads="1"/>
          </p:cNvSpPr>
          <p:nvPr/>
        </p:nvSpPr>
        <p:spPr bwMode="auto">
          <a:xfrm>
            <a:off x="6877050" y="1828800"/>
            <a:ext cx="6270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1,301,867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89" name="Rectangle 47"/>
          <p:cNvSpPr>
            <a:spLocks noChangeArrowheads="1"/>
          </p:cNvSpPr>
          <p:nvPr/>
        </p:nvSpPr>
        <p:spPr bwMode="auto">
          <a:xfrm>
            <a:off x="7720013" y="1558925"/>
            <a:ext cx="6270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1,549,121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90" name="Rectangle 48"/>
          <p:cNvSpPr>
            <a:spLocks noChangeArrowheads="1"/>
          </p:cNvSpPr>
          <p:nvPr/>
        </p:nvSpPr>
        <p:spPr bwMode="auto">
          <a:xfrm>
            <a:off x="2327275" y="5272088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0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91" name="Rectangle 49"/>
          <p:cNvSpPr>
            <a:spLocks noChangeArrowheads="1"/>
          </p:cNvSpPr>
          <p:nvPr/>
        </p:nvSpPr>
        <p:spPr bwMode="auto">
          <a:xfrm>
            <a:off x="2852738" y="5272088"/>
            <a:ext cx="4587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200,000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92" name="Rectangle 50"/>
          <p:cNvSpPr>
            <a:spLocks noChangeArrowheads="1"/>
          </p:cNvSpPr>
          <p:nvPr/>
        </p:nvSpPr>
        <p:spPr bwMode="auto">
          <a:xfrm>
            <a:off x="3529013" y="5272088"/>
            <a:ext cx="4587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400,000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93" name="Rectangle 51"/>
          <p:cNvSpPr>
            <a:spLocks noChangeArrowheads="1"/>
          </p:cNvSpPr>
          <p:nvPr/>
        </p:nvSpPr>
        <p:spPr bwMode="auto">
          <a:xfrm>
            <a:off x="4205288" y="5272088"/>
            <a:ext cx="4587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600,000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94" name="Rectangle 52"/>
          <p:cNvSpPr>
            <a:spLocks noChangeArrowheads="1"/>
          </p:cNvSpPr>
          <p:nvPr/>
        </p:nvSpPr>
        <p:spPr bwMode="auto">
          <a:xfrm>
            <a:off x="4881563" y="5272088"/>
            <a:ext cx="4572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800,000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95" name="Rectangle 53"/>
          <p:cNvSpPr>
            <a:spLocks noChangeArrowheads="1"/>
          </p:cNvSpPr>
          <p:nvPr/>
        </p:nvSpPr>
        <p:spPr bwMode="auto">
          <a:xfrm>
            <a:off x="5500688" y="5272088"/>
            <a:ext cx="5635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1,000,000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96" name="Rectangle 54"/>
          <p:cNvSpPr>
            <a:spLocks noChangeArrowheads="1"/>
          </p:cNvSpPr>
          <p:nvPr/>
        </p:nvSpPr>
        <p:spPr bwMode="auto">
          <a:xfrm>
            <a:off x="6176963" y="5272088"/>
            <a:ext cx="5635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1,200,000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97" name="Rectangle 55"/>
          <p:cNvSpPr>
            <a:spLocks noChangeArrowheads="1"/>
          </p:cNvSpPr>
          <p:nvPr/>
        </p:nvSpPr>
        <p:spPr bwMode="auto">
          <a:xfrm>
            <a:off x="6853238" y="5272088"/>
            <a:ext cx="5651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1,400,000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98" name="Rectangle 56"/>
          <p:cNvSpPr>
            <a:spLocks noChangeArrowheads="1"/>
          </p:cNvSpPr>
          <p:nvPr/>
        </p:nvSpPr>
        <p:spPr bwMode="auto">
          <a:xfrm>
            <a:off x="7529513" y="5272088"/>
            <a:ext cx="5651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1,600,000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99" name="Rectangle 57"/>
          <p:cNvSpPr>
            <a:spLocks noChangeArrowheads="1"/>
          </p:cNvSpPr>
          <p:nvPr/>
        </p:nvSpPr>
        <p:spPr bwMode="auto">
          <a:xfrm>
            <a:off x="8205788" y="5272088"/>
            <a:ext cx="5635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000">
                <a:solidFill>
                  <a:srgbClr val="FFFFFF"/>
                </a:solidFill>
                <a:latin typeface="Arial" charset="0"/>
              </a:rPr>
              <a:t>1,800,000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00" name="Rectangle 58"/>
          <p:cNvSpPr>
            <a:spLocks noChangeArrowheads="1"/>
          </p:cNvSpPr>
          <p:nvPr/>
        </p:nvSpPr>
        <p:spPr bwMode="auto">
          <a:xfrm>
            <a:off x="487363" y="4994275"/>
            <a:ext cx="17922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Non-Hodgkin's Lymphoma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01" name="Rectangle 59"/>
          <p:cNvSpPr>
            <a:spLocks noChangeArrowheads="1"/>
          </p:cNvSpPr>
          <p:nvPr/>
        </p:nvSpPr>
        <p:spPr bwMode="auto">
          <a:xfrm>
            <a:off x="1831975" y="4483100"/>
            <a:ext cx="4476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Uterus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02" name="Rectangle 60"/>
          <p:cNvSpPr>
            <a:spLocks noChangeArrowheads="1"/>
          </p:cNvSpPr>
          <p:nvPr/>
        </p:nvSpPr>
        <p:spPr bwMode="auto">
          <a:xfrm>
            <a:off x="1885950" y="4214813"/>
            <a:ext cx="4000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Ovary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03" name="Rectangle 61"/>
          <p:cNvSpPr>
            <a:spLocks noChangeArrowheads="1"/>
          </p:cNvSpPr>
          <p:nvPr/>
        </p:nvSpPr>
        <p:spPr bwMode="auto">
          <a:xfrm>
            <a:off x="1557338" y="4745038"/>
            <a:ext cx="7429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Oral Cavity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04" name="Rectangle 62"/>
          <p:cNvSpPr>
            <a:spLocks noChangeArrowheads="1"/>
          </p:cNvSpPr>
          <p:nvPr/>
        </p:nvSpPr>
        <p:spPr bwMode="auto">
          <a:xfrm>
            <a:off x="1752600" y="3932238"/>
            <a:ext cx="5254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Bladder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05" name="Rectangle 63"/>
          <p:cNvSpPr>
            <a:spLocks noChangeArrowheads="1"/>
          </p:cNvSpPr>
          <p:nvPr/>
        </p:nvSpPr>
        <p:spPr bwMode="auto">
          <a:xfrm>
            <a:off x="1630363" y="3671888"/>
            <a:ext cx="6508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Leukemia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06" name="Rectangle 64"/>
          <p:cNvSpPr>
            <a:spLocks noChangeArrowheads="1"/>
          </p:cNvSpPr>
          <p:nvPr/>
        </p:nvSpPr>
        <p:spPr bwMode="auto">
          <a:xfrm>
            <a:off x="1506538" y="3402013"/>
            <a:ext cx="76358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Esophagus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07" name="Rectangle 65"/>
          <p:cNvSpPr>
            <a:spLocks noChangeArrowheads="1"/>
          </p:cNvSpPr>
          <p:nvPr/>
        </p:nvSpPr>
        <p:spPr bwMode="auto">
          <a:xfrm>
            <a:off x="1839913" y="3141663"/>
            <a:ext cx="43021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Cervix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08" name="Rectangle 66"/>
          <p:cNvSpPr>
            <a:spLocks noChangeArrowheads="1"/>
          </p:cNvSpPr>
          <p:nvPr/>
        </p:nvSpPr>
        <p:spPr bwMode="auto">
          <a:xfrm>
            <a:off x="1947863" y="2871788"/>
            <a:ext cx="336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Liver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09" name="Rectangle 67"/>
          <p:cNvSpPr>
            <a:spLocks noChangeArrowheads="1"/>
          </p:cNvSpPr>
          <p:nvPr/>
        </p:nvSpPr>
        <p:spPr bwMode="auto">
          <a:xfrm>
            <a:off x="1720850" y="2611438"/>
            <a:ext cx="5651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Prostate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10" name="Rectangle 68"/>
          <p:cNvSpPr>
            <a:spLocks noChangeArrowheads="1"/>
          </p:cNvSpPr>
          <p:nvPr/>
        </p:nvSpPr>
        <p:spPr bwMode="auto">
          <a:xfrm>
            <a:off x="1679575" y="2341563"/>
            <a:ext cx="59531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Stomach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11" name="Rectangle 69"/>
          <p:cNvSpPr>
            <a:spLocks noChangeArrowheads="1"/>
          </p:cNvSpPr>
          <p:nvPr/>
        </p:nvSpPr>
        <p:spPr bwMode="auto">
          <a:xfrm>
            <a:off x="1423988" y="2081213"/>
            <a:ext cx="81438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Colon/rectal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12" name="Rectangle 70"/>
          <p:cNvSpPr>
            <a:spLocks noChangeArrowheads="1"/>
          </p:cNvSpPr>
          <p:nvPr/>
        </p:nvSpPr>
        <p:spPr bwMode="auto">
          <a:xfrm>
            <a:off x="1841500" y="1811338"/>
            <a:ext cx="43973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Breast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13" name="Rectangle 71"/>
          <p:cNvSpPr>
            <a:spLocks noChangeArrowheads="1"/>
          </p:cNvSpPr>
          <p:nvPr/>
        </p:nvSpPr>
        <p:spPr bwMode="auto">
          <a:xfrm>
            <a:off x="1925638" y="1536700"/>
            <a:ext cx="3460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100">
                <a:solidFill>
                  <a:srgbClr val="FFFFFF"/>
                </a:solidFill>
                <a:latin typeface="Arial" charset="0"/>
              </a:rPr>
              <a:t>Lung</a:t>
            </a:r>
            <a:endParaRPr lang="en-US" altLang="es-ES" sz="20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s-ES" dirty="0" err="1" smtClean="0"/>
              <a:t>Cirugía</a:t>
            </a:r>
            <a:r>
              <a:rPr lang="en-US" altLang="es-ES" dirty="0" smtClean="0"/>
              <a:t> del HCC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/>
          <a:lstStyle/>
          <a:p>
            <a:r>
              <a:rPr lang="en-US" altLang="es-ES" dirty="0" err="1" smtClean="0"/>
              <a:t>Tratamiento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elección</a:t>
            </a:r>
            <a:r>
              <a:rPr lang="en-US" altLang="es-ES" dirty="0" smtClean="0"/>
              <a:t> para HCC </a:t>
            </a:r>
            <a:r>
              <a:rPr lang="en-US" altLang="es-ES" dirty="0" err="1" smtClean="0"/>
              <a:t>precoz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en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pacientes</a:t>
            </a:r>
            <a:r>
              <a:rPr lang="en-US" altLang="es-ES" dirty="0" smtClean="0"/>
              <a:t> no </a:t>
            </a:r>
            <a:r>
              <a:rPr lang="en-US" altLang="es-ES" dirty="0" err="1" smtClean="0"/>
              <a:t>cirróticos</a:t>
            </a:r>
            <a:r>
              <a:rPr lang="en-US" altLang="es-ES" dirty="0" smtClean="0"/>
              <a:t> </a:t>
            </a:r>
          </a:p>
          <a:p>
            <a:pPr lvl="1"/>
            <a:r>
              <a:rPr lang="en-US" altLang="es-ES" dirty="0" smtClean="0"/>
              <a:t>5% de </a:t>
            </a:r>
            <a:r>
              <a:rPr lang="en-US" altLang="es-ES" dirty="0" err="1" smtClean="0"/>
              <a:t>los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casos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en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países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occidentales</a:t>
            </a:r>
            <a:endParaRPr lang="en-US" altLang="es-ES" dirty="0" smtClean="0"/>
          </a:p>
          <a:p>
            <a:pPr lvl="1"/>
            <a:r>
              <a:rPr lang="en-US" altLang="es-ES" dirty="0" smtClean="0"/>
              <a:t>40% de </a:t>
            </a:r>
            <a:r>
              <a:rPr lang="en-US" altLang="es-ES" dirty="0" err="1" smtClean="0"/>
              <a:t>los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casos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en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asiáticos</a:t>
            </a:r>
            <a:endParaRPr lang="en-US" altLang="es-ES" dirty="0" smtClean="0"/>
          </a:p>
          <a:p>
            <a:r>
              <a:rPr lang="en-US" altLang="es-ES" dirty="0" err="1" smtClean="0"/>
              <a:t>Pacientes</a:t>
            </a:r>
            <a:r>
              <a:rPr lang="en-US" altLang="es-ES" dirty="0" smtClean="0"/>
              <a:t> no </a:t>
            </a:r>
            <a:r>
              <a:rPr lang="en-US" altLang="es-ES" dirty="0" err="1" smtClean="0"/>
              <a:t>cirróticos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toleran</a:t>
            </a:r>
            <a:r>
              <a:rPr lang="en-US" altLang="es-ES" dirty="0" smtClean="0"/>
              <a:t> la </a:t>
            </a:r>
            <a:r>
              <a:rPr lang="en-US" altLang="es-ES" dirty="0" err="1" smtClean="0"/>
              <a:t>resección</a:t>
            </a:r>
            <a:r>
              <a:rPr lang="en-US" altLang="es-ES" dirty="0" smtClean="0"/>
              <a:t> con </a:t>
            </a:r>
            <a:r>
              <a:rPr lang="en-US" altLang="es-ES" dirty="0" err="1" smtClean="0"/>
              <a:t>baja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morbilidad</a:t>
            </a:r>
            <a:endParaRPr lang="en-US" altLang="es-ES" dirty="0" smtClean="0"/>
          </a:p>
          <a:p>
            <a:r>
              <a:rPr lang="en-US" altLang="es-ES" dirty="0" err="1" smtClean="0"/>
              <a:t>Pacientes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cirróticos</a:t>
            </a:r>
            <a:r>
              <a:rPr lang="en-US" altLang="es-ES" dirty="0" smtClean="0"/>
              <a:t> con HCC</a:t>
            </a:r>
          </a:p>
          <a:p>
            <a:pPr lvl="1"/>
            <a:r>
              <a:rPr lang="en-US" altLang="es-ES" dirty="0" err="1" smtClean="0"/>
              <a:t>Selección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cuidadosa</a:t>
            </a:r>
            <a:r>
              <a:rPr lang="en-US" altLang="es-ES" dirty="0" smtClean="0"/>
              <a:t> para </a:t>
            </a:r>
            <a:r>
              <a:rPr lang="en-US" altLang="es-ES" dirty="0" err="1" smtClean="0"/>
              <a:t>reducir</a:t>
            </a:r>
            <a:r>
              <a:rPr lang="en-US" altLang="es-ES" dirty="0" smtClean="0"/>
              <a:t> el </a:t>
            </a:r>
            <a:r>
              <a:rPr lang="en-US" altLang="es-ES" dirty="0" err="1" smtClean="0"/>
              <a:t>riesgo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fallo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hepático</a:t>
            </a:r>
            <a:endParaRPr lang="en-US" altLang="es-ES" dirty="0" smtClean="0"/>
          </a:p>
          <a:p>
            <a:pPr lvl="1"/>
            <a:r>
              <a:rPr lang="en-US" altLang="es-ES" dirty="0" err="1" smtClean="0"/>
              <a:t>Hepatectomía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derecha</a:t>
            </a:r>
            <a:r>
              <a:rPr lang="en-US" altLang="es-ES" dirty="0" smtClean="0"/>
              <a:t>: alto </a:t>
            </a:r>
            <a:r>
              <a:rPr lang="en-US" altLang="es-ES" dirty="0" err="1" smtClean="0"/>
              <a:t>riesgo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descompensación</a:t>
            </a:r>
            <a:endParaRPr lang="en-US" altLang="es-ES" dirty="0" smtClean="0"/>
          </a:p>
          <a:p>
            <a:pPr lvl="1"/>
            <a:r>
              <a:rPr lang="en-US" altLang="es-ES" dirty="0" err="1" smtClean="0"/>
              <a:t>Hepatectomía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izquierda</a:t>
            </a:r>
            <a:r>
              <a:rPr lang="en-US" altLang="es-ES" dirty="0" smtClean="0"/>
              <a:t>: </a:t>
            </a:r>
            <a:r>
              <a:rPr lang="en-US" altLang="es-ES" dirty="0" err="1" smtClean="0"/>
              <a:t>menor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riesgo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descompensación</a:t>
            </a:r>
            <a:endParaRPr lang="en-US" altLang="es-ES" dirty="0" smtClean="0"/>
          </a:p>
          <a:p>
            <a:r>
              <a:rPr lang="en-US" altLang="es-ES" dirty="0" err="1" smtClean="0"/>
              <a:t>Refinamiento</a:t>
            </a:r>
            <a:r>
              <a:rPr lang="en-US" altLang="es-ES" dirty="0" smtClean="0"/>
              <a:t> de las </a:t>
            </a:r>
            <a:r>
              <a:rPr lang="en-US" altLang="es-ES" dirty="0" err="1" smtClean="0"/>
              <a:t>técnicas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quirúrgicas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en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los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últimos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años</a:t>
            </a:r>
            <a:endParaRPr lang="en-US" altLang="es-ES" dirty="0" smtClean="0"/>
          </a:p>
          <a:p>
            <a:pPr lvl="1"/>
            <a:r>
              <a:rPr lang="en-US" altLang="es-ES" dirty="0" err="1" smtClean="0"/>
              <a:t>Ecografía</a:t>
            </a:r>
            <a:r>
              <a:rPr lang="en-US" altLang="es-ES" dirty="0" smtClean="0"/>
              <a:t> intra-</a:t>
            </a:r>
            <a:r>
              <a:rPr lang="en-US" altLang="es-ES" dirty="0" err="1" smtClean="0"/>
              <a:t>operatoria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permite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realizar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resecciones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anatómicas</a:t>
            </a:r>
            <a:endParaRPr lang="en-US" altLang="es-ES" dirty="0" smtClean="0"/>
          </a:p>
          <a:p>
            <a:pPr lvl="1"/>
            <a:r>
              <a:rPr lang="en-US" altLang="es-ES" dirty="0" err="1" smtClean="0"/>
              <a:t>Resecciones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anatómicas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pueden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incluir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lesiones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satélites</a:t>
            </a:r>
            <a:r>
              <a:rPr lang="en-US" altLang="es-ES" dirty="0" smtClean="0"/>
              <a:t> </a:t>
            </a:r>
          </a:p>
          <a:p>
            <a:pPr lvl="2"/>
            <a:r>
              <a:rPr lang="en-US" altLang="es-ES" dirty="0" err="1" smtClean="0"/>
              <a:t>Resecciones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más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limitadas</a:t>
            </a:r>
            <a:r>
              <a:rPr lang="en-US" altLang="es-ES" dirty="0" smtClean="0"/>
              <a:t> sin </a:t>
            </a:r>
            <a:r>
              <a:rPr lang="en-US" altLang="es-ES" dirty="0" err="1" smtClean="0"/>
              <a:t>márgenes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alrededor</a:t>
            </a:r>
            <a:endParaRPr lang="en-US" altLang="es-ES" dirty="0" smtClean="0"/>
          </a:p>
          <a:p>
            <a:endParaRPr lang="en-US" altLang="es-ES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03750" y="6567488"/>
            <a:ext cx="4540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bIns="46800" anchor="ctr">
            <a:spAutoFit/>
          </a:bodyPr>
          <a:lstStyle>
            <a:lvl1pPr marL="2286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>
                <a:schemeClr val="tx1"/>
              </a:buClr>
              <a:buFont typeface="Verdana" pitchFamily="34" charset="0"/>
              <a:buNone/>
            </a:pPr>
            <a:r>
              <a:rPr lang="en-GB" altLang="es-ES" sz="1200">
                <a:solidFill>
                  <a:schemeClr val="tx1"/>
                </a:solidFill>
              </a:rPr>
              <a:t>Adapted from Bruix J, Sherman M. Hepatology. 2011;53:1020-2.</a:t>
            </a:r>
          </a:p>
        </p:txBody>
      </p:sp>
    </p:spTree>
    <p:extLst>
      <p:ext uri="{BB962C8B-B14F-4D97-AF65-F5344CB8AC3E}">
        <p14:creationId xmlns:p14="http://schemas.microsoft.com/office/powerpoint/2010/main" val="36668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s-ES" dirty="0" err="1" smtClean="0"/>
              <a:t>Guías</a:t>
            </a:r>
            <a:r>
              <a:rPr lang="en-US" altLang="es-ES" dirty="0" smtClean="0"/>
              <a:t> AASL: </a:t>
            </a:r>
            <a:r>
              <a:rPr lang="en-US" altLang="es-ES" dirty="0" err="1" smtClean="0"/>
              <a:t>indicaciones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cirugía</a:t>
            </a:r>
            <a:r>
              <a:rPr lang="en-US" altLang="es-ES" dirty="0" smtClean="0"/>
              <a:t> de HCC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GB" altLang="es-ES" dirty="0" err="1" smtClean="0"/>
              <a:t>Resección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quirúrgica</a:t>
            </a:r>
            <a:r>
              <a:rPr lang="en-GB" altLang="es-E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s-ES" dirty="0" err="1" smtClean="0"/>
              <a:t>Pacientes</a:t>
            </a:r>
            <a:r>
              <a:rPr lang="en-GB" altLang="es-ES" dirty="0" smtClean="0"/>
              <a:t> con </a:t>
            </a:r>
            <a:r>
              <a:rPr lang="en-GB" altLang="es-ES" dirty="0" err="1" smtClean="0"/>
              <a:t>lesión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única</a:t>
            </a:r>
            <a:r>
              <a:rPr lang="en-GB" altLang="es-ES" dirty="0" smtClean="0"/>
              <a:t>, sin </a:t>
            </a:r>
            <a:r>
              <a:rPr lang="en-GB" altLang="es-ES" dirty="0" err="1" smtClean="0"/>
              <a:t>cirrosis</a:t>
            </a:r>
            <a:r>
              <a:rPr lang="en-GB" altLang="es-ES" dirty="0" smtClean="0"/>
              <a:t>; o </a:t>
            </a:r>
            <a:r>
              <a:rPr lang="en-GB" altLang="es-ES" dirty="0" err="1" smtClean="0"/>
              <a:t>pacientes</a:t>
            </a:r>
            <a:r>
              <a:rPr lang="en-GB" altLang="es-ES" dirty="0" smtClean="0"/>
              <a:t> con </a:t>
            </a:r>
            <a:r>
              <a:rPr lang="en-GB" altLang="es-ES" dirty="0" err="1" smtClean="0"/>
              <a:t>cirrosis</a:t>
            </a:r>
            <a:r>
              <a:rPr lang="en-GB" altLang="es-ES" dirty="0" smtClean="0"/>
              <a:t> y </a:t>
            </a:r>
            <a:r>
              <a:rPr lang="en-GB" altLang="es-ES" dirty="0" err="1" smtClean="0"/>
              <a:t>buena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función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hepática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bilirrubina</a:t>
            </a:r>
            <a:r>
              <a:rPr lang="en-GB" altLang="es-ES" dirty="0" smtClean="0"/>
              <a:t> normal, y </a:t>
            </a:r>
            <a:r>
              <a:rPr lang="en-GB" altLang="es-ES" dirty="0" err="1" smtClean="0"/>
              <a:t>gradiente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presión</a:t>
            </a:r>
            <a:r>
              <a:rPr lang="en-GB" altLang="es-ES" dirty="0" smtClean="0"/>
              <a:t> de la vena </a:t>
            </a:r>
            <a:r>
              <a:rPr lang="en-GB" altLang="es-ES" dirty="0" err="1" smtClean="0"/>
              <a:t>hepática</a:t>
            </a:r>
            <a:r>
              <a:rPr lang="en-GB" altLang="es-ES" dirty="0" smtClean="0"/>
              <a:t> &gt; 10 mmHg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s-ES" dirty="0" smtClean="0"/>
              <a:t>No se </a:t>
            </a:r>
            <a:r>
              <a:rPr lang="en-GB" altLang="es-ES" dirty="0" err="1" smtClean="0"/>
              <a:t>recomienda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tratamiento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adyuvante</a:t>
            </a:r>
            <a:r>
              <a:rPr lang="en-GB" altLang="es-ES" dirty="0" smtClean="0"/>
              <a:t> pre- o post-</a:t>
            </a:r>
            <a:r>
              <a:rPr lang="en-GB" altLang="es-ES" dirty="0" err="1" smtClean="0"/>
              <a:t>resección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quirúrgica</a:t>
            </a:r>
            <a:endParaRPr lang="en-US" altLang="es-ES" dirty="0" smtClean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30250" y="6581775"/>
            <a:ext cx="8413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chemeClr val="tx1"/>
                </a:solidFill>
              </a:rPr>
              <a:t>Bruix</a:t>
            </a:r>
            <a:r>
              <a:rPr lang="en-GB" sz="1200" dirty="0">
                <a:solidFill>
                  <a:schemeClr val="tx1"/>
                </a:solidFill>
              </a:rPr>
              <a:t> J, Sherman M. </a:t>
            </a:r>
            <a:r>
              <a:rPr lang="en-GB" sz="1200" dirty="0" err="1">
                <a:solidFill>
                  <a:schemeClr val="tx1"/>
                </a:solidFill>
              </a:rPr>
              <a:t>Hepatology</a:t>
            </a:r>
            <a:r>
              <a:rPr lang="en-GB" sz="1200" dirty="0">
                <a:solidFill>
                  <a:schemeClr val="tx1"/>
                </a:solidFill>
              </a:rPr>
              <a:t>. 2011;53:1020-2.</a:t>
            </a:r>
          </a:p>
        </p:txBody>
      </p:sp>
    </p:spTree>
    <p:extLst>
      <p:ext uri="{BB962C8B-B14F-4D97-AF65-F5344CB8AC3E}">
        <p14:creationId xmlns:p14="http://schemas.microsoft.com/office/powerpoint/2010/main" val="29096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s-ES" dirty="0" err="1" smtClean="0"/>
              <a:t>Surpervivencia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tras</a:t>
            </a:r>
            <a:r>
              <a:rPr lang="en-US" altLang="es-ES" dirty="0" smtClean="0"/>
              <a:t> la </a:t>
            </a:r>
            <a:r>
              <a:rPr lang="en-US" altLang="es-ES" dirty="0" err="1" smtClean="0"/>
              <a:t>cirugía</a:t>
            </a:r>
            <a:r>
              <a:rPr lang="en-US" altLang="es-ES" dirty="0" smtClean="0"/>
              <a:t> de HCC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sz="half" idx="4294967295"/>
          </p:nvPr>
        </p:nvSpPr>
        <p:spPr>
          <a:xfrm>
            <a:off x="457200" y="1447800"/>
            <a:ext cx="4311650" cy="408781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s-ES" sz="1800" dirty="0" err="1" smtClean="0"/>
              <a:t>Pacientes</a:t>
            </a:r>
            <a:r>
              <a:rPr lang="en-US" altLang="es-ES" sz="1800" dirty="0" smtClean="0"/>
              <a:t> con HCC </a:t>
            </a:r>
            <a:r>
              <a:rPr lang="en-US" altLang="es-ES" sz="1800" dirty="0" err="1" smtClean="0"/>
              <a:t>precoz</a:t>
            </a:r>
            <a:r>
              <a:rPr lang="en-US" altLang="es-ES" sz="1800" dirty="0" smtClean="0"/>
              <a:t> (n = 77), Child–Pugh  A, </a:t>
            </a:r>
            <a:r>
              <a:rPr lang="en-US" altLang="es-ES" dirty="0" err="1" smtClean="0"/>
              <a:t>tamaño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tumoral</a:t>
            </a:r>
            <a:r>
              <a:rPr lang="en-US" altLang="es-ES" sz="1800" dirty="0" smtClean="0"/>
              <a:t> 33 ± 18 mm </a:t>
            </a:r>
            <a:r>
              <a:rPr lang="en-US" altLang="es-ES" dirty="0" err="1" smtClean="0"/>
              <a:t>seleccionados</a:t>
            </a:r>
            <a:r>
              <a:rPr lang="en-US" altLang="es-ES" dirty="0" smtClean="0"/>
              <a:t> para </a:t>
            </a:r>
            <a:r>
              <a:rPr lang="en-US" altLang="es-ES" dirty="0" err="1" smtClean="0"/>
              <a:t>cirugía</a:t>
            </a:r>
            <a:endParaRPr lang="en-US" altLang="es-ES" sz="1800" dirty="0" smtClean="0"/>
          </a:p>
          <a:p>
            <a:pPr>
              <a:spcBef>
                <a:spcPts val="1800"/>
              </a:spcBef>
            </a:pPr>
            <a:r>
              <a:rPr lang="en-US" altLang="es-ES" dirty="0" err="1" smtClean="0"/>
              <a:t>Supervivencia</a:t>
            </a:r>
            <a:r>
              <a:rPr lang="en-US" altLang="es-ES" dirty="0" smtClean="0"/>
              <a:t> a 5 </a:t>
            </a:r>
            <a:r>
              <a:rPr lang="en-US" altLang="es-ES" dirty="0" err="1" smtClean="0"/>
              <a:t>años</a:t>
            </a:r>
            <a:r>
              <a:rPr lang="en-US" altLang="es-ES" sz="1800" dirty="0" smtClean="0"/>
              <a:t>:</a:t>
            </a:r>
          </a:p>
          <a:p>
            <a:pPr lvl="1">
              <a:spcBef>
                <a:spcPts val="1800"/>
              </a:spcBef>
            </a:pPr>
            <a:r>
              <a:rPr lang="en-US" altLang="es-ES" sz="1600" dirty="0" smtClean="0"/>
              <a:t>74% </a:t>
            </a:r>
            <a:r>
              <a:rPr lang="en-US" altLang="es-ES" dirty="0" smtClean="0"/>
              <a:t>para</a:t>
            </a:r>
            <a:r>
              <a:rPr lang="en-US" altLang="es-ES" sz="1600" dirty="0" smtClean="0"/>
              <a:t> </a:t>
            </a:r>
            <a:r>
              <a:rPr lang="en-US" altLang="es-ES" sz="1600" dirty="0" err="1" smtClean="0"/>
              <a:t>los</a:t>
            </a:r>
            <a:r>
              <a:rPr lang="en-US" altLang="es-ES" sz="1600" dirty="0" smtClean="0"/>
              <a:t> </a:t>
            </a:r>
            <a:r>
              <a:rPr lang="en-US" altLang="es-ES" sz="1600" dirty="0" err="1" smtClean="0"/>
              <a:t>pacientes</a:t>
            </a:r>
            <a:r>
              <a:rPr lang="en-US" altLang="es-ES" sz="1600" dirty="0" smtClean="0"/>
              <a:t> con </a:t>
            </a:r>
            <a:r>
              <a:rPr lang="en-US" altLang="es-ES" sz="1600" dirty="0" err="1" smtClean="0"/>
              <a:t>ausencia</a:t>
            </a:r>
            <a:r>
              <a:rPr lang="en-US" altLang="es-ES" sz="1600" dirty="0" smtClean="0"/>
              <a:t> de </a:t>
            </a:r>
            <a:r>
              <a:rPr lang="en-US" altLang="es-ES" sz="1600" dirty="0" err="1" smtClean="0"/>
              <a:t>hipertensión</a:t>
            </a:r>
            <a:r>
              <a:rPr lang="en-US" altLang="es-ES" sz="1600" dirty="0" smtClean="0"/>
              <a:t> portal o </a:t>
            </a:r>
            <a:r>
              <a:rPr lang="en-US" altLang="es-ES" sz="1600" dirty="0" err="1" smtClean="0"/>
              <a:t>gradiente</a:t>
            </a:r>
            <a:r>
              <a:rPr lang="en-US" altLang="es-ES" sz="1600" dirty="0" smtClean="0"/>
              <a:t> de la vena </a:t>
            </a:r>
            <a:r>
              <a:rPr lang="en-US" altLang="es-ES" sz="1600" dirty="0" err="1" smtClean="0"/>
              <a:t>hepática</a:t>
            </a:r>
            <a:r>
              <a:rPr lang="en-US" altLang="es-ES" sz="1600" dirty="0" smtClean="0"/>
              <a:t> &lt; 10 mmHg (n = 35)</a:t>
            </a:r>
          </a:p>
          <a:p>
            <a:pPr lvl="1">
              <a:spcBef>
                <a:spcPts val="1800"/>
              </a:spcBef>
            </a:pPr>
            <a:r>
              <a:rPr lang="en-US" altLang="es-ES" sz="1600" dirty="0" smtClean="0"/>
              <a:t>50% </a:t>
            </a:r>
            <a:r>
              <a:rPr lang="en-US" altLang="es-ES" dirty="0" smtClean="0"/>
              <a:t>para </a:t>
            </a:r>
            <a:r>
              <a:rPr lang="en-US" altLang="es-ES" dirty="0" err="1" smtClean="0"/>
              <a:t>los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pacientes</a:t>
            </a:r>
            <a:r>
              <a:rPr lang="en-US" altLang="es-ES" dirty="0" smtClean="0"/>
              <a:t> con </a:t>
            </a:r>
            <a:r>
              <a:rPr lang="en-US" altLang="es-ES" dirty="0" err="1" smtClean="0"/>
              <a:t>hipertensión</a:t>
            </a:r>
            <a:r>
              <a:rPr lang="en-US" altLang="es-ES" dirty="0" smtClean="0"/>
              <a:t> portal </a:t>
            </a:r>
            <a:r>
              <a:rPr lang="en-US" altLang="es-ES" dirty="0" err="1" smtClean="0"/>
              <a:t>significativa</a:t>
            </a:r>
            <a:r>
              <a:rPr lang="en-US" altLang="es-ES" dirty="0" smtClean="0"/>
              <a:t> y </a:t>
            </a:r>
            <a:r>
              <a:rPr lang="en-US" altLang="es-ES" dirty="0" err="1" smtClean="0"/>
              <a:t>bilirrubina</a:t>
            </a:r>
            <a:r>
              <a:rPr lang="en-US" altLang="es-ES" dirty="0" smtClean="0"/>
              <a:t> </a:t>
            </a:r>
            <a:r>
              <a:rPr lang="en-US" altLang="es-ES" sz="1600" dirty="0" smtClean="0"/>
              <a:t>&lt; 1 mg/</a:t>
            </a:r>
            <a:r>
              <a:rPr lang="en-US" altLang="es-ES" sz="1600" dirty="0" err="1" smtClean="0"/>
              <a:t>dL</a:t>
            </a:r>
            <a:r>
              <a:rPr lang="en-US" altLang="es-ES" sz="1600" dirty="0" smtClean="0"/>
              <a:t> (n = 15)</a:t>
            </a:r>
          </a:p>
          <a:p>
            <a:pPr lvl="1">
              <a:spcBef>
                <a:spcPts val="1800"/>
              </a:spcBef>
            </a:pPr>
            <a:r>
              <a:rPr lang="en-US" altLang="es-ES" sz="1600" dirty="0" smtClean="0"/>
              <a:t>25% </a:t>
            </a:r>
            <a:r>
              <a:rPr lang="en-US" altLang="es-ES" dirty="0"/>
              <a:t> </a:t>
            </a:r>
            <a:r>
              <a:rPr lang="en-US" altLang="es-ES" dirty="0" smtClean="0"/>
              <a:t>para </a:t>
            </a:r>
            <a:r>
              <a:rPr lang="en-US" altLang="es-ES" dirty="0" err="1" smtClean="0"/>
              <a:t>los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pacientes</a:t>
            </a:r>
            <a:r>
              <a:rPr lang="en-US" altLang="es-ES" dirty="0" smtClean="0"/>
              <a:t> con </a:t>
            </a:r>
            <a:r>
              <a:rPr lang="en-US" altLang="es-ES" dirty="0" err="1" smtClean="0"/>
              <a:t>hipertensión</a:t>
            </a:r>
            <a:r>
              <a:rPr lang="en-US" altLang="es-ES" dirty="0" smtClean="0"/>
              <a:t> portal y </a:t>
            </a:r>
            <a:r>
              <a:rPr lang="en-US" altLang="es-ES" dirty="0" err="1" smtClean="0"/>
              <a:t>bilirrubina</a:t>
            </a:r>
            <a:r>
              <a:rPr lang="en-US" altLang="es-ES" dirty="0" smtClean="0"/>
              <a:t> </a:t>
            </a:r>
            <a:r>
              <a:rPr lang="en-US" altLang="es-ES" sz="1600" dirty="0" smtClean="0"/>
              <a:t> ≥ 1 mg/</a:t>
            </a:r>
            <a:r>
              <a:rPr lang="en-US" altLang="es-ES" sz="1600" dirty="0" err="1" smtClean="0"/>
              <a:t>dL</a:t>
            </a:r>
            <a:r>
              <a:rPr lang="en-US" altLang="es-ES" sz="1600" dirty="0" smtClean="0"/>
              <a:t> (n = 15)</a:t>
            </a:r>
          </a:p>
        </p:txBody>
      </p:sp>
      <p:sp>
        <p:nvSpPr>
          <p:cNvPr id="7172" name="Content Placeholder 1"/>
          <p:cNvSpPr>
            <a:spLocks noGrp="1"/>
          </p:cNvSpPr>
          <p:nvPr>
            <p:ph sz="half" idx="4294967295"/>
          </p:nvPr>
        </p:nvSpPr>
        <p:spPr>
          <a:xfrm>
            <a:off x="461963" y="5476875"/>
            <a:ext cx="8505825" cy="982663"/>
          </a:xfrm>
          <a:prstGeom prst="rect">
            <a:avLst/>
          </a:prstGeom>
        </p:spPr>
        <p:txBody>
          <a:bodyPr/>
          <a:lstStyle/>
          <a:p>
            <a:r>
              <a:rPr lang="en-US" altLang="es-ES" sz="1800" dirty="0" smtClean="0"/>
              <a:t>La </a:t>
            </a:r>
            <a:r>
              <a:rPr lang="en-US" altLang="es-ES" sz="1800" dirty="0" err="1" smtClean="0"/>
              <a:t>selección</a:t>
            </a:r>
            <a:r>
              <a:rPr lang="en-US" altLang="es-ES" sz="1800" dirty="0" smtClean="0"/>
              <a:t> </a:t>
            </a:r>
            <a:r>
              <a:rPr lang="en-US" altLang="es-ES" sz="1800" dirty="0" err="1" smtClean="0"/>
              <a:t>adecuada</a:t>
            </a:r>
            <a:r>
              <a:rPr lang="en-US" altLang="es-ES" sz="1800" dirty="0" smtClean="0"/>
              <a:t> de </a:t>
            </a:r>
            <a:r>
              <a:rPr lang="en-US" altLang="es-ES" sz="1800" dirty="0" err="1" smtClean="0"/>
              <a:t>los</a:t>
            </a:r>
            <a:r>
              <a:rPr lang="en-US" altLang="es-ES" sz="1800" dirty="0" smtClean="0"/>
              <a:t> </a:t>
            </a:r>
            <a:r>
              <a:rPr lang="en-US" altLang="es-ES" sz="1800" dirty="0" err="1" smtClean="0"/>
              <a:t>pacientes</a:t>
            </a:r>
            <a:r>
              <a:rPr lang="en-US" altLang="es-ES" sz="1800" dirty="0" smtClean="0"/>
              <a:t> para </a:t>
            </a:r>
            <a:r>
              <a:rPr lang="en-US" altLang="es-ES" sz="1800" dirty="0" err="1" smtClean="0"/>
              <a:t>cirugía</a:t>
            </a:r>
            <a:r>
              <a:rPr lang="en-US" altLang="es-ES" sz="1800" dirty="0" smtClean="0"/>
              <a:t> </a:t>
            </a:r>
            <a:r>
              <a:rPr lang="en-US" altLang="es-ES" sz="1800" dirty="0" err="1" smtClean="0"/>
              <a:t>mejora</a:t>
            </a:r>
            <a:r>
              <a:rPr lang="en-US" altLang="es-ES" sz="1800" dirty="0" smtClean="0"/>
              <a:t> </a:t>
            </a:r>
            <a:r>
              <a:rPr lang="en-US" altLang="es-ES" sz="1800" dirty="0" err="1" smtClean="0"/>
              <a:t>los</a:t>
            </a:r>
            <a:r>
              <a:rPr lang="en-US" altLang="es-ES" sz="1800" dirty="0" smtClean="0"/>
              <a:t> </a:t>
            </a:r>
            <a:r>
              <a:rPr lang="en-US" altLang="es-ES" sz="1800" dirty="0" err="1" smtClean="0"/>
              <a:t>resultados</a:t>
            </a:r>
            <a:r>
              <a:rPr lang="en-US" altLang="es-ES" sz="1800" dirty="0" smtClean="0"/>
              <a:t> </a:t>
            </a:r>
            <a:r>
              <a:rPr lang="en-US" altLang="es-ES" sz="1800" dirty="0" err="1" smtClean="0"/>
              <a:t>pronósticos</a:t>
            </a:r>
            <a:endParaRPr lang="en-US" altLang="es-ES" sz="1800" dirty="0" smtClean="0"/>
          </a:p>
        </p:txBody>
      </p:sp>
      <p:sp>
        <p:nvSpPr>
          <p:cNvPr id="7173" name="Rectangle 53"/>
          <p:cNvSpPr>
            <a:spLocks noChangeArrowheads="1"/>
          </p:cNvSpPr>
          <p:nvPr/>
        </p:nvSpPr>
        <p:spPr bwMode="auto">
          <a:xfrm>
            <a:off x="4538663" y="6572250"/>
            <a:ext cx="4605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s-ES" sz="1200">
                <a:solidFill>
                  <a:schemeClr val="tx1"/>
                </a:solidFill>
              </a:rPr>
              <a:t>Llovet JM, et al. Hepatology. 1999;30:1434-40.</a:t>
            </a:r>
          </a:p>
        </p:txBody>
      </p:sp>
      <p:grpSp>
        <p:nvGrpSpPr>
          <p:cNvPr id="7174" name="Group 51"/>
          <p:cNvGrpSpPr>
            <a:grpSpLocks/>
          </p:cNvGrpSpPr>
          <p:nvPr/>
        </p:nvGrpSpPr>
        <p:grpSpPr bwMode="auto">
          <a:xfrm>
            <a:off x="4648200" y="1484313"/>
            <a:ext cx="4292600" cy="3835400"/>
            <a:chOff x="4648200" y="1905000"/>
            <a:chExt cx="4292600" cy="2927884"/>
          </a:xfrm>
        </p:grpSpPr>
        <p:grpSp>
          <p:nvGrpSpPr>
            <p:cNvPr id="7175" name="Group 4"/>
            <p:cNvGrpSpPr>
              <a:grpSpLocks/>
            </p:cNvGrpSpPr>
            <p:nvPr/>
          </p:nvGrpSpPr>
          <p:grpSpPr bwMode="auto">
            <a:xfrm>
              <a:off x="4648200" y="1905000"/>
              <a:ext cx="4292600" cy="2746375"/>
              <a:chOff x="4622539" y="1752600"/>
              <a:chExt cx="4292861" cy="2746819"/>
            </a:xfrm>
          </p:grpSpPr>
          <p:sp>
            <p:nvSpPr>
              <p:cNvPr id="7177" name="Line 4"/>
              <p:cNvSpPr>
                <a:spLocks noChangeShapeType="1"/>
              </p:cNvSpPr>
              <p:nvPr/>
            </p:nvSpPr>
            <p:spPr bwMode="auto">
              <a:xfrm>
                <a:off x="5332590" y="1876426"/>
                <a:ext cx="0" cy="221932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78" name="Line 5"/>
              <p:cNvSpPr>
                <a:spLocks noChangeShapeType="1"/>
              </p:cNvSpPr>
              <p:nvPr/>
            </p:nvSpPr>
            <p:spPr bwMode="auto">
              <a:xfrm>
                <a:off x="5304367" y="4095746"/>
                <a:ext cx="2822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79" name="Line 6"/>
              <p:cNvSpPr>
                <a:spLocks noChangeShapeType="1"/>
              </p:cNvSpPr>
              <p:nvPr/>
            </p:nvSpPr>
            <p:spPr bwMode="auto">
              <a:xfrm>
                <a:off x="5304367" y="3652833"/>
                <a:ext cx="2822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80" name="Line 7"/>
              <p:cNvSpPr>
                <a:spLocks noChangeShapeType="1"/>
              </p:cNvSpPr>
              <p:nvPr/>
            </p:nvSpPr>
            <p:spPr bwMode="auto">
              <a:xfrm>
                <a:off x="5304367" y="3208333"/>
                <a:ext cx="2822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81" name="Line 8"/>
              <p:cNvSpPr>
                <a:spLocks noChangeShapeType="1"/>
              </p:cNvSpPr>
              <p:nvPr/>
            </p:nvSpPr>
            <p:spPr bwMode="auto">
              <a:xfrm>
                <a:off x="5304367" y="2755896"/>
                <a:ext cx="2822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82" name="Line 9"/>
              <p:cNvSpPr>
                <a:spLocks noChangeShapeType="1"/>
              </p:cNvSpPr>
              <p:nvPr/>
            </p:nvSpPr>
            <p:spPr bwMode="auto">
              <a:xfrm>
                <a:off x="5304367" y="2311396"/>
                <a:ext cx="2822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83" name="Line 10"/>
              <p:cNvSpPr>
                <a:spLocks noChangeShapeType="1"/>
              </p:cNvSpPr>
              <p:nvPr/>
            </p:nvSpPr>
            <p:spPr bwMode="auto">
              <a:xfrm>
                <a:off x="5304367" y="1868483"/>
                <a:ext cx="2822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84" name="Line 11"/>
              <p:cNvSpPr>
                <a:spLocks noChangeShapeType="1"/>
              </p:cNvSpPr>
              <p:nvPr/>
            </p:nvSpPr>
            <p:spPr bwMode="auto">
              <a:xfrm>
                <a:off x="5338234" y="4095746"/>
                <a:ext cx="357716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85" name="Line 12"/>
              <p:cNvSpPr>
                <a:spLocks noChangeShapeType="1"/>
              </p:cNvSpPr>
              <p:nvPr/>
            </p:nvSpPr>
            <p:spPr bwMode="auto">
              <a:xfrm flipV="1">
                <a:off x="5332590" y="4100508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86" name="Line 13"/>
              <p:cNvSpPr>
                <a:spLocks noChangeShapeType="1"/>
              </p:cNvSpPr>
              <p:nvPr/>
            </p:nvSpPr>
            <p:spPr bwMode="auto">
              <a:xfrm flipV="1">
                <a:off x="5792612" y="4100508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87" name="Line 14"/>
              <p:cNvSpPr>
                <a:spLocks noChangeShapeType="1"/>
              </p:cNvSpPr>
              <p:nvPr/>
            </p:nvSpPr>
            <p:spPr bwMode="auto">
              <a:xfrm flipV="1">
                <a:off x="6254045" y="4100508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88" name="Line 15"/>
              <p:cNvSpPr>
                <a:spLocks noChangeShapeType="1"/>
              </p:cNvSpPr>
              <p:nvPr/>
            </p:nvSpPr>
            <p:spPr bwMode="auto">
              <a:xfrm flipV="1">
                <a:off x="6715478" y="4100508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89" name="Line 16"/>
              <p:cNvSpPr>
                <a:spLocks noChangeShapeType="1"/>
              </p:cNvSpPr>
              <p:nvPr/>
            </p:nvSpPr>
            <p:spPr bwMode="auto">
              <a:xfrm flipV="1">
                <a:off x="7182556" y="4100508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90" name="Line 17"/>
              <p:cNvSpPr>
                <a:spLocks noChangeShapeType="1"/>
              </p:cNvSpPr>
              <p:nvPr/>
            </p:nvSpPr>
            <p:spPr bwMode="auto">
              <a:xfrm flipV="1">
                <a:off x="7642578" y="4100508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91" name="Line 18"/>
              <p:cNvSpPr>
                <a:spLocks noChangeShapeType="1"/>
              </p:cNvSpPr>
              <p:nvPr/>
            </p:nvSpPr>
            <p:spPr bwMode="auto">
              <a:xfrm flipV="1">
                <a:off x="8104012" y="4100508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92" name="Line 19"/>
              <p:cNvSpPr>
                <a:spLocks noChangeShapeType="1"/>
              </p:cNvSpPr>
              <p:nvPr/>
            </p:nvSpPr>
            <p:spPr bwMode="auto">
              <a:xfrm flipV="1">
                <a:off x="8566856" y="4100508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93" name="Freeform 21"/>
              <p:cNvSpPr>
                <a:spLocks/>
              </p:cNvSpPr>
              <p:nvPr/>
            </p:nvSpPr>
            <p:spPr bwMode="auto">
              <a:xfrm>
                <a:off x="5332590" y="1868488"/>
                <a:ext cx="3040944" cy="695325"/>
              </a:xfrm>
              <a:custGeom>
                <a:avLst/>
                <a:gdLst>
                  <a:gd name="T0" fmla="*/ 0 w 2391"/>
                  <a:gd name="T1" fmla="*/ 0 h 418"/>
                  <a:gd name="T2" fmla="*/ 0 w 2391"/>
                  <a:gd name="T3" fmla="*/ 0 h 418"/>
                  <a:gd name="T4" fmla="*/ 2147483647 w 2391"/>
                  <a:gd name="T5" fmla="*/ 0 h 418"/>
                  <a:gd name="T6" fmla="*/ 2147483647 w 2391"/>
                  <a:gd name="T7" fmla="*/ 2147483647 h 418"/>
                  <a:gd name="T8" fmla="*/ 2147483647 w 2391"/>
                  <a:gd name="T9" fmla="*/ 2147483647 h 418"/>
                  <a:gd name="T10" fmla="*/ 2147483647 w 2391"/>
                  <a:gd name="T11" fmla="*/ 2147483647 h 418"/>
                  <a:gd name="T12" fmla="*/ 2147483647 w 2391"/>
                  <a:gd name="T13" fmla="*/ 2147483647 h 418"/>
                  <a:gd name="T14" fmla="*/ 2147483647 w 2391"/>
                  <a:gd name="T15" fmla="*/ 2147483647 h 418"/>
                  <a:gd name="T16" fmla="*/ 2147483647 w 2391"/>
                  <a:gd name="T17" fmla="*/ 2147483647 h 418"/>
                  <a:gd name="T18" fmla="*/ 2147483647 w 2391"/>
                  <a:gd name="T19" fmla="*/ 2147483647 h 418"/>
                  <a:gd name="T20" fmla="*/ 2147483647 w 2391"/>
                  <a:gd name="T21" fmla="*/ 2147483647 h 418"/>
                  <a:gd name="T22" fmla="*/ 2147483647 w 2391"/>
                  <a:gd name="T23" fmla="*/ 2147483647 h 418"/>
                  <a:gd name="T24" fmla="*/ 2147483647 w 2391"/>
                  <a:gd name="T25" fmla="*/ 2147483647 h 418"/>
                  <a:gd name="T26" fmla="*/ 2147483647 w 2391"/>
                  <a:gd name="T27" fmla="*/ 2147483647 h 418"/>
                  <a:gd name="T28" fmla="*/ 2147483647 w 2391"/>
                  <a:gd name="T29" fmla="*/ 2147483647 h 418"/>
                  <a:gd name="T30" fmla="*/ 2147483647 w 2391"/>
                  <a:gd name="T31" fmla="*/ 2147483647 h 418"/>
                  <a:gd name="T32" fmla="*/ 2147483647 w 2391"/>
                  <a:gd name="T33" fmla="*/ 2147483647 h 418"/>
                  <a:gd name="T34" fmla="*/ 2147483647 w 2391"/>
                  <a:gd name="T35" fmla="*/ 2147483647 h 418"/>
                  <a:gd name="T36" fmla="*/ 2147483647 w 2391"/>
                  <a:gd name="T37" fmla="*/ 2147483647 h 418"/>
                  <a:gd name="T38" fmla="*/ 2147483647 w 2391"/>
                  <a:gd name="T39" fmla="*/ 2147483647 h 418"/>
                  <a:gd name="T40" fmla="*/ 2147483647 w 2391"/>
                  <a:gd name="T41" fmla="*/ 2147483647 h 418"/>
                  <a:gd name="T42" fmla="*/ 2147483647 w 2391"/>
                  <a:gd name="T43" fmla="*/ 2147483647 h 418"/>
                  <a:gd name="T44" fmla="*/ 2147483647 w 2391"/>
                  <a:gd name="T45" fmla="*/ 2147483647 h 418"/>
                  <a:gd name="T46" fmla="*/ 2147483647 w 2391"/>
                  <a:gd name="T47" fmla="*/ 2147483647 h 418"/>
                  <a:gd name="T48" fmla="*/ 2147483647 w 2391"/>
                  <a:gd name="T49" fmla="*/ 2147483647 h 418"/>
                  <a:gd name="T50" fmla="*/ 2147483647 w 2391"/>
                  <a:gd name="T51" fmla="*/ 2147483647 h 418"/>
                  <a:gd name="T52" fmla="*/ 2147483647 w 2391"/>
                  <a:gd name="T53" fmla="*/ 2147483647 h 418"/>
                  <a:gd name="T54" fmla="*/ 2147483647 w 2391"/>
                  <a:gd name="T55" fmla="*/ 2147483647 h 418"/>
                  <a:gd name="T56" fmla="*/ 2147483647 w 2391"/>
                  <a:gd name="T57" fmla="*/ 2147483647 h 418"/>
                  <a:gd name="T58" fmla="*/ 2147483647 w 2391"/>
                  <a:gd name="T59" fmla="*/ 2147483647 h 418"/>
                  <a:gd name="T60" fmla="*/ 2147483647 w 2391"/>
                  <a:gd name="T61" fmla="*/ 2147483647 h 418"/>
                  <a:gd name="T62" fmla="*/ 2147483647 w 2391"/>
                  <a:gd name="T63" fmla="*/ 2147483647 h 418"/>
                  <a:gd name="T64" fmla="*/ 2147483647 w 2391"/>
                  <a:gd name="T65" fmla="*/ 2147483647 h 418"/>
                  <a:gd name="T66" fmla="*/ 2147483647 w 2391"/>
                  <a:gd name="T67" fmla="*/ 2147483647 h 418"/>
                  <a:gd name="T68" fmla="*/ 2147483647 w 2391"/>
                  <a:gd name="T69" fmla="*/ 2147483647 h 418"/>
                  <a:gd name="T70" fmla="*/ 2147483647 w 2391"/>
                  <a:gd name="T71" fmla="*/ 2147483647 h 418"/>
                  <a:gd name="T72" fmla="*/ 2147483647 w 2391"/>
                  <a:gd name="T73" fmla="*/ 2147483647 h 418"/>
                  <a:gd name="T74" fmla="*/ 2147483647 w 2391"/>
                  <a:gd name="T75" fmla="*/ 2147483647 h 418"/>
                  <a:gd name="T76" fmla="*/ 2147483647 w 2391"/>
                  <a:gd name="T77" fmla="*/ 2147483647 h 418"/>
                  <a:gd name="T78" fmla="*/ 2147483647 w 2391"/>
                  <a:gd name="T79" fmla="*/ 2147483647 h 418"/>
                  <a:gd name="T80" fmla="*/ 2147483647 w 2391"/>
                  <a:gd name="T81" fmla="*/ 2147483647 h 418"/>
                  <a:gd name="T82" fmla="*/ 2147483647 w 2391"/>
                  <a:gd name="T83" fmla="*/ 2147483647 h 418"/>
                  <a:gd name="T84" fmla="*/ 2147483647 w 2391"/>
                  <a:gd name="T85" fmla="*/ 2147483647 h 4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91"/>
                  <a:gd name="T130" fmla="*/ 0 h 418"/>
                  <a:gd name="T131" fmla="*/ 2391 w 2391"/>
                  <a:gd name="T132" fmla="*/ 418 h 4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91" h="418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42"/>
                    </a:lnTo>
                    <a:lnTo>
                      <a:pt x="44" y="42"/>
                    </a:lnTo>
                    <a:lnTo>
                      <a:pt x="80" y="42"/>
                    </a:lnTo>
                    <a:lnTo>
                      <a:pt x="80" y="78"/>
                    </a:lnTo>
                    <a:lnTo>
                      <a:pt x="89" y="78"/>
                    </a:lnTo>
                    <a:lnTo>
                      <a:pt x="89" y="121"/>
                    </a:lnTo>
                    <a:lnTo>
                      <a:pt x="120" y="121"/>
                    </a:lnTo>
                    <a:lnTo>
                      <a:pt x="183" y="121"/>
                    </a:lnTo>
                    <a:lnTo>
                      <a:pt x="210" y="121"/>
                    </a:lnTo>
                    <a:lnTo>
                      <a:pt x="241" y="121"/>
                    </a:lnTo>
                    <a:lnTo>
                      <a:pt x="245" y="121"/>
                    </a:lnTo>
                    <a:lnTo>
                      <a:pt x="393" y="121"/>
                    </a:lnTo>
                    <a:lnTo>
                      <a:pt x="451" y="121"/>
                    </a:lnTo>
                    <a:lnTo>
                      <a:pt x="514" y="121"/>
                    </a:lnTo>
                    <a:lnTo>
                      <a:pt x="693" y="121"/>
                    </a:lnTo>
                    <a:lnTo>
                      <a:pt x="724" y="121"/>
                    </a:lnTo>
                    <a:lnTo>
                      <a:pt x="743" y="121"/>
                    </a:lnTo>
                    <a:lnTo>
                      <a:pt x="819" y="121"/>
                    </a:lnTo>
                    <a:lnTo>
                      <a:pt x="845" y="121"/>
                    </a:lnTo>
                    <a:lnTo>
                      <a:pt x="854" y="121"/>
                    </a:lnTo>
                    <a:lnTo>
                      <a:pt x="877" y="121"/>
                    </a:lnTo>
                    <a:lnTo>
                      <a:pt x="907" y="121"/>
                    </a:lnTo>
                    <a:lnTo>
                      <a:pt x="939" y="121"/>
                    </a:lnTo>
                    <a:lnTo>
                      <a:pt x="966" y="121"/>
                    </a:lnTo>
                    <a:lnTo>
                      <a:pt x="1029" y="121"/>
                    </a:lnTo>
                    <a:lnTo>
                      <a:pt x="1029" y="174"/>
                    </a:lnTo>
                    <a:lnTo>
                      <a:pt x="1118" y="174"/>
                    </a:lnTo>
                    <a:lnTo>
                      <a:pt x="1118" y="229"/>
                    </a:lnTo>
                    <a:lnTo>
                      <a:pt x="1181" y="229"/>
                    </a:lnTo>
                    <a:lnTo>
                      <a:pt x="1181" y="295"/>
                    </a:lnTo>
                    <a:lnTo>
                      <a:pt x="1391" y="295"/>
                    </a:lnTo>
                    <a:lnTo>
                      <a:pt x="1391" y="346"/>
                    </a:lnTo>
                    <a:lnTo>
                      <a:pt x="1454" y="346"/>
                    </a:lnTo>
                    <a:lnTo>
                      <a:pt x="1633" y="346"/>
                    </a:lnTo>
                    <a:lnTo>
                      <a:pt x="1906" y="346"/>
                    </a:lnTo>
                    <a:lnTo>
                      <a:pt x="1964" y="346"/>
                    </a:lnTo>
                    <a:lnTo>
                      <a:pt x="2085" y="346"/>
                    </a:lnTo>
                    <a:lnTo>
                      <a:pt x="2085" y="417"/>
                    </a:lnTo>
                    <a:lnTo>
                      <a:pt x="2268" y="417"/>
                    </a:lnTo>
                    <a:lnTo>
                      <a:pt x="2390" y="417"/>
                    </a:lnTo>
                  </a:path>
                </a:pathLst>
              </a:custGeom>
              <a:noFill/>
              <a:ln w="25400" cap="rnd">
                <a:solidFill>
                  <a:srgbClr val="00AE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94" name="Freeform 22"/>
              <p:cNvSpPr>
                <a:spLocks/>
              </p:cNvSpPr>
              <p:nvPr/>
            </p:nvSpPr>
            <p:spPr bwMode="auto">
              <a:xfrm>
                <a:off x="5332590" y="1868483"/>
                <a:ext cx="3040944" cy="1627188"/>
              </a:xfrm>
              <a:custGeom>
                <a:avLst/>
                <a:gdLst>
                  <a:gd name="T0" fmla="*/ 0 w 2391"/>
                  <a:gd name="T1" fmla="*/ 0 h 979"/>
                  <a:gd name="T2" fmla="*/ 0 w 2391"/>
                  <a:gd name="T3" fmla="*/ 0 h 979"/>
                  <a:gd name="T4" fmla="*/ 2147483647 w 2391"/>
                  <a:gd name="T5" fmla="*/ 0 h 979"/>
                  <a:gd name="T6" fmla="*/ 2147483647 w 2391"/>
                  <a:gd name="T7" fmla="*/ 0 h 979"/>
                  <a:gd name="T8" fmla="*/ 2147483647 w 2391"/>
                  <a:gd name="T9" fmla="*/ 0 h 979"/>
                  <a:gd name="T10" fmla="*/ 2147483647 w 2391"/>
                  <a:gd name="T11" fmla="*/ 0 h 979"/>
                  <a:gd name="T12" fmla="*/ 2147483647 w 2391"/>
                  <a:gd name="T13" fmla="*/ 0 h 979"/>
                  <a:gd name="T14" fmla="*/ 2147483647 w 2391"/>
                  <a:gd name="T15" fmla="*/ 0 h 979"/>
                  <a:gd name="T16" fmla="*/ 2147483647 w 2391"/>
                  <a:gd name="T17" fmla="*/ 2147483647 h 979"/>
                  <a:gd name="T18" fmla="*/ 2147483647 w 2391"/>
                  <a:gd name="T19" fmla="*/ 2147483647 h 979"/>
                  <a:gd name="T20" fmla="*/ 2147483647 w 2391"/>
                  <a:gd name="T21" fmla="*/ 2147483647 h 979"/>
                  <a:gd name="T22" fmla="*/ 2147483647 w 2391"/>
                  <a:gd name="T23" fmla="*/ 2147483647 h 979"/>
                  <a:gd name="T24" fmla="*/ 2147483647 w 2391"/>
                  <a:gd name="T25" fmla="*/ 2147483647 h 979"/>
                  <a:gd name="T26" fmla="*/ 2147483647 w 2391"/>
                  <a:gd name="T27" fmla="*/ 2147483647 h 979"/>
                  <a:gd name="T28" fmla="*/ 2147483647 w 2391"/>
                  <a:gd name="T29" fmla="*/ 2147483647 h 979"/>
                  <a:gd name="T30" fmla="*/ 2147483647 w 2391"/>
                  <a:gd name="T31" fmla="*/ 2147483647 h 979"/>
                  <a:gd name="T32" fmla="*/ 2147483647 w 2391"/>
                  <a:gd name="T33" fmla="*/ 2147483647 h 979"/>
                  <a:gd name="T34" fmla="*/ 2147483647 w 2391"/>
                  <a:gd name="T35" fmla="*/ 2147483647 h 979"/>
                  <a:gd name="T36" fmla="*/ 2147483647 w 2391"/>
                  <a:gd name="T37" fmla="*/ 2147483647 h 979"/>
                  <a:gd name="T38" fmla="*/ 2147483647 w 2391"/>
                  <a:gd name="T39" fmla="*/ 2147483647 h 979"/>
                  <a:gd name="T40" fmla="*/ 2147483647 w 2391"/>
                  <a:gd name="T41" fmla="*/ 2147483647 h 979"/>
                  <a:gd name="T42" fmla="*/ 2147483647 w 2391"/>
                  <a:gd name="T43" fmla="*/ 2147483647 h 979"/>
                  <a:gd name="T44" fmla="*/ 2147483647 w 2391"/>
                  <a:gd name="T45" fmla="*/ 2147483647 h 979"/>
                  <a:gd name="T46" fmla="*/ 2147483647 w 2391"/>
                  <a:gd name="T47" fmla="*/ 2147483647 h 979"/>
                  <a:gd name="T48" fmla="*/ 2147483647 w 2391"/>
                  <a:gd name="T49" fmla="*/ 2147483647 h 979"/>
                  <a:gd name="T50" fmla="*/ 2147483647 w 2391"/>
                  <a:gd name="T51" fmla="*/ 2147483647 h 979"/>
                  <a:gd name="T52" fmla="*/ 2147483647 w 2391"/>
                  <a:gd name="T53" fmla="*/ 2147483647 h 979"/>
                  <a:gd name="T54" fmla="*/ 2147483647 w 2391"/>
                  <a:gd name="T55" fmla="*/ 2147483647 h 979"/>
                  <a:gd name="T56" fmla="*/ 2147483647 w 2391"/>
                  <a:gd name="T57" fmla="*/ 2147483647 h 979"/>
                  <a:gd name="T58" fmla="*/ 2147483647 w 2391"/>
                  <a:gd name="T59" fmla="*/ 2147483647 h 979"/>
                  <a:gd name="T60" fmla="*/ 2147483647 w 2391"/>
                  <a:gd name="T61" fmla="*/ 2147483647 h 979"/>
                  <a:gd name="T62" fmla="*/ 2147483647 w 2391"/>
                  <a:gd name="T63" fmla="*/ 2147483647 h 979"/>
                  <a:gd name="T64" fmla="*/ 2147483647 w 2391"/>
                  <a:gd name="T65" fmla="*/ 2147483647 h 979"/>
                  <a:gd name="T66" fmla="*/ 2147483647 w 2391"/>
                  <a:gd name="T67" fmla="*/ 2147483647 h 979"/>
                  <a:gd name="T68" fmla="*/ 2147483647 w 2391"/>
                  <a:gd name="T69" fmla="*/ 2147483647 h 979"/>
                  <a:gd name="T70" fmla="*/ 2147483647 w 2391"/>
                  <a:gd name="T71" fmla="*/ 2147483647 h 979"/>
                  <a:gd name="T72" fmla="*/ 2147483647 w 2391"/>
                  <a:gd name="T73" fmla="*/ 2147483647 h 979"/>
                  <a:gd name="T74" fmla="*/ 2147483647 w 2391"/>
                  <a:gd name="T75" fmla="*/ 2147483647 h 979"/>
                  <a:gd name="T76" fmla="*/ 2147483647 w 2391"/>
                  <a:gd name="T77" fmla="*/ 2147483647 h 979"/>
                  <a:gd name="T78" fmla="*/ 2147483647 w 2391"/>
                  <a:gd name="T79" fmla="*/ 2147483647 h 979"/>
                  <a:gd name="T80" fmla="*/ 2147483647 w 2391"/>
                  <a:gd name="T81" fmla="*/ 2147483647 h 979"/>
                  <a:gd name="T82" fmla="*/ 2147483647 w 2391"/>
                  <a:gd name="T83" fmla="*/ 2147483647 h 979"/>
                  <a:gd name="T84" fmla="*/ 2147483647 w 2391"/>
                  <a:gd name="T85" fmla="*/ 2147483647 h 9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91"/>
                  <a:gd name="T130" fmla="*/ 0 h 979"/>
                  <a:gd name="T131" fmla="*/ 2391 w 2391"/>
                  <a:gd name="T132" fmla="*/ 979 h 9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91" h="979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44" y="0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120" y="0"/>
                    </a:lnTo>
                    <a:lnTo>
                      <a:pt x="183" y="0"/>
                    </a:lnTo>
                    <a:lnTo>
                      <a:pt x="183" y="91"/>
                    </a:lnTo>
                    <a:lnTo>
                      <a:pt x="210" y="91"/>
                    </a:lnTo>
                    <a:lnTo>
                      <a:pt x="241" y="91"/>
                    </a:lnTo>
                    <a:lnTo>
                      <a:pt x="245" y="91"/>
                    </a:lnTo>
                    <a:lnTo>
                      <a:pt x="393" y="91"/>
                    </a:lnTo>
                    <a:lnTo>
                      <a:pt x="393" y="212"/>
                    </a:lnTo>
                    <a:lnTo>
                      <a:pt x="451" y="212"/>
                    </a:lnTo>
                    <a:lnTo>
                      <a:pt x="514" y="212"/>
                    </a:lnTo>
                    <a:lnTo>
                      <a:pt x="693" y="212"/>
                    </a:lnTo>
                    <a:lnTo>
                      <a:pt x="724" y="212"/>
                    </a:lnTo>
                    <a:lnTo>
                      <a:pt x="724" y="321"/>
                    </a:lnTo>
                    <a:lnTo>
                      <a:pt x="743" y="321"/>
                    </a:lnTo>
                    <a:lnTo>
                      <a:pt x="819" y="321"/>
                    </a:lnTo>
                    <a:lnTo>
                      <a:pt x="845" y="321"/>
                    </a:lnTo>
                    <a:lnTo>
                      <a:pt x="854" y="321"/>
                    </a:lnTo>
                    <a:lnTo>
                      <a:pt x="877" y="321"/>
                    </a:lnTo>
                    <a:lnTo>
                      <a:pt x="907" y="321"/>
                    </a:lnTo>
                    <a:lnTo>
                      <a:pt x="939" y="321"/>
                    </a:lnTo>
                    <a:lnTo>
                      <a:pt x="939" y="442"/>
                    </a:lnTo>
                    <a:lnTo>
                      <a:pt x="966" y="442"/>
                    </a:lnTo>
                    <a:lnTo>
                      <a:pt x="966" y="551"/>
                    </a:lnTo>
                    <a:lnTo>
                      <a:pt x="1029" y="551"/>
                    </a:lnTo>
                    <a:lnTo>
                      <a:pt x="1118" y="551"/>
                    </a:lnTo>
                    <a:lnTo>
                      <a:pt x="1181" y="551"/>
                    </a:lnTo>
                    <a:lnTo>
                      <a:pt x="1391" y="551"/>
                    </a:lnTo>
                    <a:lnTo>
                      <a:pt x="1454" y="551"/>
                    </a:lnTo>
                    <a:lnTo>
                      <a:pt x="1454" y="672"/>
                    </a:lnTo>
                    <a:lnTo>
                      <a:pt x="1633" y="672"/>
                    </a:lnTo>
                    <a:lnTo>
                      <a:pt x="1906" y="672"/>
                    </a:lnTo>
                    <a:lnTo>
                      <a:pt x="1964" y="672"/>
                    </a:lnTo>
                    <a:lnTo>
                      <a:pt x="2085" y="672"/>
                    </a:lnTo>
                    <a:lnTo>
                      <a:pt x="2085" y="806"/>
                    </a:lnTo>
                    <a:lnTo>
                      <a:pt x="2268" y="806"/>
                    </a:lnTo>
                    <a:lnTo>
                      <a:pt x="2268" y="978"/>
                    </a:lnTo>
                    <a:lnTo>
                      <a:pt x="2390" y="978"/>
                    </a:lnTo>
                  </a:path>
                </a:pathLst>
              </a:custGeom>
              <a:noFill/>
              <a:ln w="25400" cap="rnd">
                <a:solidFill>
                  <a:srgbClr val="FAFD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95" name="Freeform 23"/>
              <p:cNvSpPr>
                <a:spLocks/>
              </p:cNvSpPr>
              <p:nvPr/>
            </p:nvSpPr>
            <p:spPr bwMode="auto">
              <a:xfrm>
                <a:off x="5332590" y="1868488"/>
                <a:ext cx="3040944" cy="1960563"/>
              </a:xfrm>
              <a:custGeom>
                <a:avLst/>
                <a:gdLst>
                  <a:gd name="T0" fmla="*/ 0 w 2391"/>
                  <a:gd name="T1" fmla="*/ 0 h 1179"/>
                  <a:gd name="T2" fmla="*/ 0 w 2391"/>
                  <a:gd name="T3" fmla="*/ 2147483647 h 1179"/>
                  <a:gd name="T4" fmla="*/ 2147483647 w 2391"/>
                  <a:gd name="T5" fmla="*/ 2147483647 h 1179"/>
                  <a:gd name="T6" fmla="*/ 2147483647 w 2391"/>
                  <a:gd name="T7" fmla="*/ 2147483647 h 1179"/>
                  <a:gd name="T8" fmla="*/ 2147483647 w 2391"/>
                  <a:gd name="T9" fmla="*/ 2147483647 h 1179"/>
                  <a:gd name="T10" fmla="*/ 2147483647 w 2391"/>
                  <a:gd name="T11" fmla="*/ 2147483647 h 1179"/>
                  <a:gd name="T12" fmla="*/ 2147483647 w 2391"/>
                  <a:gd name="T13" fmla="*/ 2147483647 h 1179"/>
                  <a:gd name="T14" fmla="*/ 2147483647 w 2391"/>
                  <a:gd name="T15" fmla="*/ 2147483647 h 1179"/>
                  <a:gd name="T16" fmla="*/ 2147483647 w 2391"/>
                  <a:gd name="T17" fmla="*/ 2147483647 h 1179"/>
                  <a:gd name="T18" fmla="*/ 2147483647 w 2391"/>
                  <a:gd name="T19" fmla="*/ 2147483647 h 1179"/>
                  <a:gd name="T20" fmla="*/ 2147483647 w 2391"/>
                  <a:gd name="T21" fmla="*/ 2147483647 h 1179"/>
                  <a:gd name="T22" fmla="*/ 2147483647 w 2391"/>
                  <a:gd name="T23" fmla="*/ 2147483647 h 1179"/>
                  <a:gd name="T24" fmla="*/ 2147483647 w 2391"/>
                  <a:gd name="T25" fmla="*/ 2147483647 h 1179"/>
                  <a:gd name="T26" fmla="*/ 2147483647 w 2391"/>
                  <a:gd name="T27" fmla="*/ 2147483647 h 1179"/>
                  <a:gd name="T28" fmla="*/ 2147483647 w 2391"/>
                  <a:gd name="T29" fmla="*/ 2147483647 h 1179"/>
                  <a:gd name="T30" fmla="*/ 2147483647 w 2391"/>
                  <a:gd name="T31" fmla="*/ 2147483647 h 1179"/>
                  <a:gd name="T32" fmla="*/ 2147483647 w 2391"/>
                  <a:gd name="T33" fmla="*/ 2147483647 h 1179"/>
                  <a:gd name="T34" fmla="*/ 2147483647 w 2391"/>
                  <a:gd name="T35" fmla="*/ 2147483647 h 1179"/>
                  <a:gd name="T36" fmla="*/ 2147483647 w 2391"/>
                  <a:gd name="T37" fmla="*/ 2147483647 h 1179"/>
                  <a:gd name="T38" fmla="*/ 2147483647 w 2391"/>
                  <a:gd name="T39" fmla="*/ 2147483647 h 1179"/>
                  <a:gd name="T40" fmla="*/ 2147483647 w 2391"/>
                  <a:gd name="T41" fmla="*/ 2147483647 h 1179"/>
                  <a:gd name="T42" fmla="*/ 2147483647 w 2391"/>
                  <a:gd name="T43" fmla="*/ 2147483647 h 1179"/>
                  <a:gd name="T44" fmla="*/ 2147483647 w 2391"/>
                  <a:gd name="T45" fmla="*/ 2147483647 h 1179"/>
                  <a:gd name="T46" fmla="*/ 2147483647 w 2391"/>
                  <a:gd name="T47" fmla="*/ 2147483647 h 1179"/>
                  <a:gd name="T48" fmla="*/ 2147483647 w 2391"/>
                  <a:gd name="T49" fmla="*/ 2147483647 h 1179"/>
                  <a:gd name="T50" fmla="*/ 2147483647 w 2391"/>
                  <a:gd name="T51" fmla="*/ 2147483647 h 1179"/>
                  <a:gd name="T52" fmla="*/ 2147483647 w 2391"/>
                  <a:gd name="T53" fmla="*/ 2147483647 h 1179"/>
                  <a:gd name="T54" fmla="*/ 2147483647 w 2391"/>
                  <a:gd name="T55" fmla="*/ 2147483647 h 1179"/>
                  <a:gd name="T56" fmla="*/ 2147483647 w 2391"/>
                  <a:gd name="T57" fmla="*/ 2147483647 h 1179"/>
                  <a:gd name="T58" fmla="*/ 2147483647 w 2391"/>
                  <a:gd name="T59" fmla="*/ 2147483647 h 1179"/>
                  <a:gd name="T60" fmla="*/ 2147483647 w 2391"/>
                  <a:gd name="T61" fmla="*/ 2147483647 h 1179"/>
                  <a:gd name="T62" fmla="*/ 2147483647 w 2391"/>
                  <a:gd name="T63" fmla="*/ 2147483647 h 1179"/>
                  <a:gd name="T64" fmla="*/ 2147483647 w 2391"/>
                  <a:gd name="T65" fmla="*/ 2147483647 h 1179"/>
                  <a:gd name="T66" fmla="*/ 2147483647 w 2391"/>
                  <a:gd name="T67" fmla="*/ 2147483647 h 1179"/>
                  <a:gd name="T68" fmla="*/ 2147483647 w 2391"/>
                  <a:gd name="T69" fmla="*/ 2147483647 h 1179"/>
                  <a:gd name="T70" fmla="*/ 2147483647 w 2391"/>
                  <a:gd name="T71" fmla="*/ 2147483647 h 1179"/>
                  <a:gd name="T72" fmla="*/ 2147483647 w 2391"/>
                  <a:gd name="T73" fmla="*/ 2147483647 h 1179"/>
                  <a:gd name="T74" fmla="*/ 2147483647 w 2391"/>
                  <a:gd name="T75" fmla="*/ 2147483647 h 1179"/>
                  <a:gd name="T76" fmla="*/ 2147483647 w 2391"/>
                  <a:gd name="T77" fmla="*/ 2147483647 h 1179"/>
                  <a:gd name="T78" fmla="*/ 2147483647 w 2391"/>
                  <a:gd name="T79" fmla="*/ 2147483647 h 1179"/>
                  <a:gd name="T80" fmla="*/ 2147483647 w 2391"/>
                  <a:gd name="T81" fmla="*/ 2147483647 h 1179"/>
                  <a:gd name="T82" fmla="*/ 2147483647 w 2391"/>
                  <a:gd name="T83" fmla="*/ 2147483647 h 1179"/>
                  <a:gd name="T84" fmla="*/ 2147483647 w 2391"/>
                  <a:gd name="T85" fmla="*/ 2147483647 h 1179"/>
                  <a:gd name="T86" fmla="*/ 2147483647 w 2391"/>
                  <a:gd name="T87" fmla="*/ 2147483647 h 1179"/>
                  <a:gd name="T88" fmla="*/ 2147483647 w 2391"/>
                  <a:gd name="T89" fmla="*/ 2147483647 h 1179"/>
                  <a:gd name="T90" fmla="*/ 2147483647 w 2391"/>
                  <a:gd name="T91" fmla="*/ 2147483647 h 1179"/>
                  <a:gd name="T92" fmla="*/ 2147483647 w 2391"/>
                  <a:gd name="T93" fmla="*/ 2147483647 h 1179"/>
                  <a:gd name="T94" fmla="*/ 2147483647 w 2391"/>
                  <a:gd name="T95" fmla="*/ 2147483647 h 1179"/>
                  <a:gd name="T96" fmla="*/ 2147483647 w 2391"/>
                  <a:gd name="T97" fmla="*/ 2147483647 h 1179"/>
                  <a:gd name="T98" fmla="*/ 2147483647 w 2391"/>
                  <a:gd name="T99" fmla="*/ 2147483647 h 1179"/>
                  <a:gd name="T100" fmla="*/ 2147483647 w 2391"/>
                  <a:gd name="T101" fmla="*/ 2147483647 h 1179"/>
                  <a:gd name="T102" fmla="*/ 2147483647 w 2391"/>
                  <a:gd name="T103" fmla="*/ 2147483647 h 1179"/>
                  <a:gd name="T104" fmla="*/ 2147483647 w 2391"/>
                  <a:gd name="T105" fmla="*/ 2147483647 h 1179"/>
                  <a:gd name="T106" fmla="*/ 2147483647 w 2391"/>
                  <a:gd name="T107" fmla="*/ 2147483647 h 117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91"/>
                  <a:gd name="T163" fmla="*/ 0 h 1179"/>
                  <a:gd name="T164" fmla="*/ 2391 w 2391"/>
                  <a:gd name="T165" fmla="*/ 1179 h 117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91" h="1179">
                    <a:moveTo>
                      <a:pt x="0" y="0"/>
                    </a:moveTo>
                    <a:lnTo>
                      <a:pt x="0" y="54"/>
                    </a:lnTo>
                    <a:lnTo>
                      <a:pt x="3" y="54"/>
                    </a:lnTo>
                    <a:lnTo>
                      <a:pt x="44" y="54"/>
                    </a:lnTo>
                    <a:lnTo>
                      <a:pt x="44" y="108"/>
                    </a:lnTo>
                    <a:lnTo>
                      <a:pt x="80" y="108"/>
                    </a:lnTo>
                    <a:lnTo>
                      <a:pt x="89" y="108"/>
                    </a:lnTo>
                    <a:lnTo>
                      <a:pt x="89" y="163"/>
                    </a:lnTo>
                    <a:lnTo>
                      <a:pt x="120" y="163"/>
                    </a:lnTo>
                    <a:lnTo>
                      <a:pt x="183" y="163"/>
                    </a:lnTo>
                    <a:lnTo>
                      <a:pt x="183" y="200"/>
                    </a:lnTo>
                    <a:lnTo>
                      <a:pt x="210" y="200"/>
                    </a:lnTo>
                    <a:lnTo>
                      <a:pt x="210" y="254"/>
                    </a:lnTo>
                    <a:lnTo>
                      <a:pt x="241" y="254"/>
                    </a:lnTo>
                    <a:lnTo>
                      <a:pt x="241" y="308"/>
                    </a:lnTo>
                    <a:lnTo>
                      <a:pt x="245" y="308"/>
                    </a:lnTo>
                    <a:lnTo>
                      <a:pt x="245" y="346"/>
                    </a:lnTo>
                    <a:lnTo>
                      <a:pt x="393" y="346"/>
                    </a:lnTo>
                    <a:lnTo>
                      <a:pt x="393" y="401"/>
                    </a:lnTo>
                    <a:lnTo>
                      <a:pt x="451" y="401"/>
                    </a:lnTo>
                    <a:lnTo>
                      <a:pt x="451" y="455"/>
                    </a:lnTo>
                    <a:lnTo>
                      <a:pt x="514" y="455"/>
                    </a:lnTo>
                    <a:lnTo>
                      <a:pt x="514" y="509"/>
                    </a:lnTo>
                    <a:lnTo>
                      <a:pt x="693" y="509"/>
                    </a:lnTo>
                    <a:lnTo>
                      <a:pt x="724" y="509"/>
                    </a:lnTo>
                    <a:lnTo>
                      <a:pt x="724" y="576"/>
                    </a:lnTo>
                    <a:lnTo>
                      <a:pt x="743" y="576"/>
                    </a:lnTo>
                    <a:lnTo>
                      <a:pt x="819" y="576"/>
                    </a:lnTo>
                    <a:lnTo>
                      <a:pt x="819" y="631"/>
                    </a:lnTo>
                    <a:lnTo>
                      <a:pt x="845" y="631"/>
                    </a:lnTo>
                    <a:lnTo>
                      <a:pt x="845" y="697"/>
                    </a:lnTo>
                    <a:lnTo>
                      <a:pt x="854" y="697"/>
                    </a:lnTo>
                    <a:lnTo>
                      <a:pt x="854" y="751"/>
                    </a:lnTo>
                    <a:lnTo>
                      <a:pt x="877" y="751"/>
                    </a:lnTo>
                    <a:lnTo>
                      <a:pt x="877" y="818"/>
                    </a:lnTo>
                    <a:lnTo>
                      <a:pt x="907" y="818"/>
                    </a:lnTo>
                    <a:lnTo>
                      <a:pt x="907" y="872"/>
                    </a:lnTo>
                    <a:lnTo>
                      <a:pt x="939" y="872"/>
                    </a:lnTo>
                    <a:lnTo>
                      <a:pt x="966" y="872"/>
                    </a:lnTo>
                    <a:lnTo>
                      <a:pt x="1029" y="872"/>
                    </a:lnTo>
                    <a:lnTo>
                      <a:pt x="1118" y="872"/>
                    </a:lnTo>
                    <a:lnTo>
                      <a:pt x="1181" y="872"/>
                    </a:lnTo>
                    <a:lnTo>
                      <a:pt x="1181" y="923"/>
                    </a:lnTo>
                    <a:lnTo>
                      <a:pt x="1391" y="923"/>
                    </a:lnTo>
                    <a:lnTo>
                      <a:pt x="1454" y="923"/>
                    </a:lnTo>
                    <a:lnTo>
                      <a:pt x="1633" y="923"/>
                    </a:lnTo>
                    <a:lnTo>
                      <a:pt x="1633" y="1006"/>
                    </a:lnTo>
                    <a:lnTo>
                      <a:pt x="1906" y="1006"/>
                    </a:lnTo>
                    <a:lnTo>
                      <a:pt x="1906" y="1086"/>
                    </a:lnTo>
                    <a:lnTo>
                      <a:pt x="1964" y="1086"/>
                    </a:lnTo>
                    <a:lnTo>
                      <a:pt x="1964" y="1178"/>
                    </a:lnTo>
                    <a:lnTo>
                      <a:pt x="2085" y="1178"/>
                    </a:lnTo>
                    <a:lnTo>
                      <a:pt x="2268" y="1178"/>
                    </a:lnTo>
                    <a:lnTo>
                      <a:pt x="2390" y="1178"/>
                    </a:lnTo>
                  </a:path>
                </a:pathLst>
              </a:custGeom>
              <a:noFill/>
              <a:ln w="25400" cap="rnd">
                <a:solidFill>
                  <a:srgbClr val="FC0128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96" name="Rectangle 24"/>
              <p:cNvSpPr>
                <a:spLocks noChangeArrowheads="1"/>
              </p:cNvSpPr>
              <p:nvPr/>
            </p:nvSpPr>
            <p:spPr bwMode="auto">
              <a:xfrm>
                <a:off x="5036664" y="3983037"/>
                <a:ext cx="28533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s-ES" sz="1400" b="1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197" name="Rectangle 25"/>
              <p:cNvSpPr>
                <a:spLocks noChangeArrowheads="1"/>
              </p:cNvSpPr>
              <p:nvPr/>
            </p:nvSpPr>
            <p:spPr bwMode="auto">
              <a:xfrm>
                <a:off x="4974575" y="3538537"/>
                <a:ext cx="38472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s-ES" sz="1400" b="1">
                    <a:solidFill>
                      <a:srgbClr val="FFFFFF"/>
                    </a:solidFill>
                  </a:rPr>
                  <a:t>20</a:t>
                </a:r>
              </a:p>
            </p:txBody>
          </p:sp>
          <p:sp>
            <p:nvSpPr>
              <p:cNvPr id="7198" name="Rectangle 26"/>
              <p:cNvSpPr>
                <a:spLocks noChangeArrowheads="1"/>
              </p:cNvSpPr>
              <p:nvPr/>
            </p:nvSpPr>
            <p:spPr bwMode="auto">
              <a:xfrm>
                <a:off x="4974575" y="3094033"/>
                <a:ext cx="38472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s-ES" sz="1400" b="1">
                    <a:solidFill>
                      <a:srgbClr val="FFFFFF"/>
                    </a:solidFill>
                  </a:rPr>
                  <a:t>40</a:t>
                </a:r>
              </a:p>
            </p:txBody>
          </p:sp>
          <p:sp>
            <p:nvSpPr>
              <p:cNvPr id="7199" name="Rectangle 27"/>
              <p:cNvSpPr>
                <a:spLocks noChangeArrowheads="1"/>
              </p:cNvSpPr>
              <p:nvPr/>
            </p:nvSpPr>
            <p:spPr bwMode="auto">
              <a:xfrm>
                <a:off x="4974575" y="2643187"/>
                <a:ext cx="38472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s-ES" sz="1400" b="1">
                    <a:solidFill>
                      <a:srgbClr val="FFFFFF"/>
                    </a:solidFill>
                  </a:rPr>
                  <a:t>60</a:t>
                </a:r>
              </a:p>
            </p:txBody>
          </p:sp>
          <p:sp>
            <p:nvSpPr>
              <p:cNvPr id="7200" name="Rectangle 28"/>
              <p:cNvSpPr>
                <a:spLocks noChangeArrowheads="1"/>
              </p:cNvSpPr>
              <p:nvPr/>
            </p:nvSpPr>
            <p:spPr bwMode="auto">
              <a:xfrm>
                <a:off x="4974575" y="2198687"/>
                <a:ext cx="38472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s-ES" sz="1400" b="1">
                    <a:solidFill>
                      <a:srgbClr val="FFFFFF"/>
                    </a:solidFill>
                  </a:rPr>
                  <a:t>80</a:t>
                </a:r>
              </a:p>
            </p:txBody>
          </p:sp>
          <p:sp>
            <p:nvSpPr>
              <p:cNvPr id="7201" name="Rectangle 29"/>
              <p:cNvSpPr>
                <a:spLocks noChangeArrowheads="1"/>
              </p:cNvSpPr>
              <p:nvPr/>
            </p:nvSpPr>
            <p:spPr bwMode="auto">
              <a:xfrm>
                <a:off x="4912488" y="1752600"/>
                <a:ext cx="4841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s-ES" sz="1400" b="1">
                    <a:solidFill>
                      <a:srgbClr val="FFFFFF"/>
                    </a:solidFill>
                  </a:rPr>
                  <a:t>100</a:t>
                </a:r>
              </a:p>
            </p:txBody>
          </p:sp>
          <p:sp>
            <p:nvSpPr>
              <p:cNvPr id="7202" name="Rectangle 30"/>
              <p:cNvSpPr>
                <a:spLocks noChangeArrowheads="1"/>
              </p:cNvSpPr>
              <p:nvPr/>
            </p:nvSpPr>
            <p:spPr bwMode="auto">
              <a:xfrm>
                <a:off x="5245103" y="4191000"/>
                <a:ext cx="28533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s-ES" sz="1400" b="1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203" name="Rectangle 31"/>
              <p:cNvSpPr>
                <a:spLocks noChangeArrowheads="1"/>
              </p:cNvSpPr>
              <p:nvPr/>
            </p:nvSpPr>
            <p:spPr bwMode="auto">
              <a:xfrm>
                <a:off x="5672669" y="4191000"/>
                <a:ext cx="38472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s-ES" sz="1400" b="1">
                    <a:solidFill>
                      <a:srgbClr val="FFFFFF"/>
                    </a:solidFill>
                  </a:rPr>
                  <a:t>12</a:t>
                </a:r>
              </a:p>
            </p:txBody>
          </p:sp>
          <p:sp>
            <p:nvSpPr>
              <p:cNvPr id="7204" name="Rectangle 32"/>
              <p:cNvSpPr>
                <a:spLocks noChangeArrowheads="1"/>
              </p:cNvSpPr>
              <p:nvPr/>
            </p:nvSpPr>
            <p:spPr bwMode="auto">
              <a:xfrm>
                <a:off x="6132692" y="4191000"/>
                <a:ext cx="38472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s-ES" sz="1400" b="1">
                    <a:solidFill>
                      <a:srgbClr val="FFFFFF"/>
                    </a:solidFill>
                  </a:rPr>
                  <a:t>24</a:t>
                </a:r>
              </a:p>
            </p:txBody>
          </p:sp>
          <p:sp>
            <p:nvSpPr>
              <p:cNvPr id="7205" name="Rectangle 33"/>
              <p:cNvSpPr>
                <a:spLocks noChangeArrowheads="1"/>
              </p:cNvSpPr>
              <p:nvPr/>
            </p:nvSpPr>
            <p:spPr bwMode="auto">
              <a:xfrm>
                <a:off x="6594125" y="4191000"/>
                <a:ext cx="38472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s-ES" sz="1400" b="1">
                    <a:solidFill>
                      <a:srgbClr val="FFFFFF"/>
                    </a:solidFill>
                  </a:rPr>
                  <a:t>36</a:t>
                </a:r>
              </a:p>
            </p:txBody>
          </p:sp>
          <p:sp>
            <p:nvSpPr>
              <p:cNvPr id="7206" name="Rectangle 34"/>
              <p:cNvSpPr>
                <a:spLocks noChangeArrowheads="1"/>
              </p:cNvSpPr>
              <p:nvPr/>
            </p:nvSpPr>
            <p:spPr bwMode="auto">
              <a:xfrm>
                <a:off x="7061203" y="4191000"/>
                <a:ext cx="38472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s-ES" sz="1400" b="1">
                    <a:solidFill>
                      <a:srgbClr val="FFFFFF"/>
                    </a:solidFill>
                  </a:rPr>
                  <a:t>48</a:t>
                </a:r>
              </a:p>
            </p:txBody>
          </p:sp>
          <p:sp>
            <p:nvSpPr>
              <p:cNvPr id="7207" name="Rectangle 35"/>
              <p:cNvSpPr>
                <a:spLocks noChangeArrowheads="1"/>
              </p:cNvSpPr>
              <p:nvPr/>
            </p:nvSpPr>
            <p:spPr bwMode="auto">
              <a:xfrm>
                <a:off x="7521224" y="4191000"/>
                <a:ext cx="38472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s-ES" sz="1400" b="1">
                    <a:solidFill>
                      <a:srgbClr val="FFFFFF"/>
                    </a:solidFill>
                  </a:rPr>
                  <a:t>60</a:t>
                </a:r>
              </a:p>
            </p:txBody>
          </p:sp>
          <p:sp>
            <p:nvSpPr>
              <p:cNvPr id="7208" name="Rectangle 36"/>
              <p:cNvSpPr>
                <a:spLocks noChangeArrowheads="1"/>
              </p:cNvSpPr>
              <p:nvPr/>
            </p:nvSpPr>
            <p:spPr bwMode="auto">
              <a:xfrm>
                <a:off x="7984069" y="4191000"/>
                <a:ext cx="38472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s-ES" sz="1400" b="1">
                    <a:solidFill>
                      <a:srgbClr val="FFFFFF"/>
                    </a:solidFill>
                  </a:rPr>
                  <a:t>72</a:t>
                </a:r>
              </a:p>
            </p:txBody>
          </p:sp>
          <p:sp>
            <p:nvSpPr>
              <p:cNvPr id="7209" name="Rectangle 37"/>
              <p:cNvSpPr>
                <a:spLocks noChangeArrowheads="1"/>
              </p:cNvSpPr>
              <p:nvPr/>
            </p:nvSpPr>
            <p:spPr bwMode="auto">
              <a:xfrm>
                <a:off x="8445503" y="4191000"/>
                <a:ext cx="38472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s-ES" sz="1400" b="1">
                    <a:solidFill>
                      <a:srgbClr val="FFFFFF"/>
                    </a:solidFill>
                  </a:rPr>
                  <a:t>84</a:t>
                </a:r>
              </a:p>
            </p:txBody>
          </p:sp>
          <p:sp>
            <p:nvSpPr>
              <p:cNvPr id="7210" name="Rectangle 46"/>
              <p:cNvSpPr>
                <a:spLocks noChangeArrowheads="1"/>
              </p:cNvSpPr>
              <p:nvPr/>
            </p:nvSpPr>
            <p:spPr bwMode="auto">
              <a:xfrm rot="-5400000">
                <a:off x="3645168" y="2834742"/>
                <a:ext cx="2293937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s-ES" dirty="0" err="1" smtClean="0">
                    <a:solidFill>
                      <a:schemeClr val="tx1"/>
                    </a:solidFill>
                  </a:rPr>
                  <a:t>Surpervivencia</a:t>
                </a:r>
                <a:r>
                  <a:rPr lang="en-US" altLang="es-E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es-ES" dirty="0">
                    <a:solidFill>
                      <a:schemeClr val="tx1"/>
                    </a:solidFill>
                  </a:rPr>
                  <a:t>(%)</a:t>
                </a:r>
              </a:p>
            </p:txBody>
          </p:sp>
          <p:sp>
            <p:nvSpPr>
              <p:cNvPr id="7211" name="Rectangle 48"/>
              <p:cNvSpPr>
                <a:spLocks noChangeArrowheads="1"/>
              </p:cNvSpPr>
              <p:nvPr/>
            </p:nvSpPr>
            <p:spPr bwMode="auto">
              <a:xfrm>
                <a:off x="7437970" y="2000246"/>
                <a:ext cx="776111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s-ES">
                    <a:solidFill>
                      <a:schemeClr val="tx1"/>
                    </a:solidFill>
                  </a:rPr>
                  <a:t>74%</a:t>
                </a:r>
              </a:p>
            </p:txBody>
          </p:sp>
          <p:sp>
            <p:nvSpPr>
              <p:cNvPr id="7212" name="Rectangle 49"/>
              <p:cNvSpPr>
                <a:spLocks noChangeArrowheads="1"/>
              </p:cNvSpPr>
              <p:nvPr/>
            </p:nvSpPr>
            <p:spPr bwMode="auto">
              <a:xfrm>
                <a:off x="7437970" y="2590796"/>
                <a:ext cx="776111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s-ES">
                    <a:solidFill>
                      <a:schemeClr val="tx1"/>
                    </a:solidFill>
                  </a:rPr>
                  <a:t>50%</a:t>
                </a:r>
              </a:p>
            </p:txBody>
          </p:sp>
          <p:sp>
            <p:nvSpPr>
              <p:cNvPr id="7213" name="Rectangle 50"/>
              <p:cNvSpPr>
                <a:spLocks noChangeArrowheads="1"/>
              </p:cNvSpPr>
              <p:nvPr/>
            </p:nvSpPr>
            <p:spPr bwMode="auto">
              <a:xfrm>
                <a:off x="7437970" y="3122608"/>
                <a:ext cx="776111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C0FEF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s-ES">
                    <a:solidFill>
                      <a:schemeClr val="tx1"/>
                    </a:solidFill>
                  </a:rPr>
                  <a:t>25%</a:t>
                </a:r>
              </a:p>
            </p:txBody>
          </p:sp>
        </p:grpSp>
        <p:sp>
          <p:nvSpPr>
            <p:cNvPr id="7176" name="Rectangle 46"/>
            <p:cNvSpPr>
              <a:spLocks noChangeArrowheads="1"/>
            </p:cNvSpPr>
            <p:nvPr/>
          </p:nvSpPr>
          <p:spPr bwMode="auto">
            <a:xfrm>
              <a:off x="6243638" y="4571408"/>
              <a:ext cx="1858962" cy="2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s-ES" dirty="0" err="1" smtClean="0">
                  <a:solidFill>
                    <a:schemeClr val="tx1"/>
                  </a:solidFill>
                </a:rPr>
                <a:t>Meses</a:t>
              </a:r>
              <a:endParaRPr lang="en-US" altLang="es-E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462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s-ES" dirty="0" err="1" smtClean="0"/>
              <a:t>Recurrencia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tras</a:t>
            </a:r>
            <a:r>
              <a:rPr lang="en-US" altLang="es-ES" dirty="0" smtClean="0"/>
              <a:t> la </a:t>
            </a:r>
            <a:r>
              <a:rPr lang="en-US" altLang="es-ES" dirty="0" err="1" smtClean="0"/>
              <a:t>resección</a:t>
            </a:r>
            <a:r>
              <a:rPr lang="en-US" altLang="es-ES" dirty="0" smtClean="0"/>
              <a:t> de HCC</a:t>
            </a:r>
          </a:p>
        </p:txBody>
      </p:sp>
      <p:graphicFrame>
        <p:nvGraphicFramePr>
          <p:cNvPr id="6189" name="Group 4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1202444"/>
              </p:ext>
            </p:extLst>
          </p:nvPr>
        </p:nvGraphicFramePr>
        <p:xfrm>
          <a:off x="458788" y="1614488"/>
          <a:ext cx="8297862" cy="4544364"/>
        </p:xfrm>
        <a:graphic>
          <a:graphicData uri="http://schemas.openxmlformats.org/drawingml/2006/table">
            <a:tbl>
              <a:tblPr/>
              <a:tblGrid>
                <a:gridCol w="1584325"/>
                <a:gridCol w="755650"/>
                <a:gridCol w="1219200"/>
                <a:gridCol w="1066800"/>
                <a:gridCol w="3671887"/>
              </a:tblGrid>
              <a:tr h="33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Recurrencia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Autor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años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años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Variables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predictores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recurrencia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Belghiti, 1991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81%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Tamaño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tumoral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AFP 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Ikeda, 1993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71%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Multinodular</a:t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Grado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diferenciación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Ausencia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hepatitis C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Okada, 1994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71%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Invasión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vascular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Aneuploidía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del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Abuso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 Alcohol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Kumada, 1997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64%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76%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AFP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Multinodular</a:t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Tamaño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tumoral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Llovet, 1999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54%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Grado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diferenciación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Multinodular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Lesiones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satélites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4369" marR="94369" marT="46794" marB="4679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3" name="Rectangle 3"/>
          <p:cNvSpPr>
            <a:spLocks noChangeArrowheads="1"/>
          </p:cNvSpPr>
          <p:nvPr/>
        </p:nvSpPr>
        <p:spPr bwMode="auto">
          <a:xfrm>
            <a:off x="1898650" y="1306513"/>
            <a:ext cx="5346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sz="1800" b="1" dirty="0" err="1" smtClean="0">
                <a:solidFill>
                  <a:schemeClr val="tx1"/>
                </a:solidFill>
              </a:rPr>
              <a:t>Predictores</a:t>
            </a:r>
            <a:r>
              <a:rPr lang="en-US" altLang="es-ES" sz="1800" b="1" dirty="0" smtClean="0">
                <a:solidFill>
                  <a:schemeClr val="tx1"/>
                </a:solidFill>
              </a:rPr>
              <a:t> de </a:t>
            </a:r>
            <a:r>
              <a:rPr lang="en-US" altLang="es-ES" sz="1800" b="1" dirty="0" err="1" smtClean="0">
                <a:solidFill>
                  <a:schemeClr val="tx1"/>
                </a:solidFill>
              </a:rPr>
              <a:t>recurrencia</a:t>
            </a:r>
            <a:r>
              <a:rPr lang="en-US" altLang="es-ES" sz="1800" b="1" dirty="0" smtClean="0">
                <a:solidFill>
                  <a:schemeClr val="tx1"/>
                </a:solidFill>
              </a:rPr>
              <a:t> de HCC </a:t>
            </a:r>
            <a:endParaRPr lang="en-US" altLang="es-ES" sz="1800" b="1" dirty="0">
              <a:solidFill>
                <a:schemeClr val="tx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09800" y="6211888"/>
            <a:ext cx="6934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200" dirty="0">
                <a:solidFill>
                  <a:schemeClr val="tx1"/>
                </a:solidFill>
              </a:rPr>
              <a:t>Belghiti J, et al. Ann Surg. 1991;214:114-7. Ikeda K, et al. Cancer. 1993;71:19-25.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Okada S, et al. </a:t>
            </a:r>
            <a:r>
              <a:rPr lang="en-GB" sz="1200" dirty="0" err="1">
                <a:solidFill>
                  <a:schemeClr val="tx1"/>
                </a:solidFill>
              </a:rPr>
              <a:t>Gastroenterol</a:t>
            </a:r>
            <a:r>
              <a:rPr lang="en-GB" sz="1200" dirty="0">
                <a:solidFill>
                  <a:schemeClr val="tx1"/>
                </a:solidFill>
              </a:rPr>
              <a:t>. 1994;106:1618-24. Kumada T, et al. Hepatology. 1997;25:87-92. Llovet JM, et al. Hepatology. 1999;30:1434-40.</a:t>
            </a:r>
          </a:p>
        </p:txBody>
      </p:sp>
    </p:spTree>
    <p:extLst>
      <p:ext uri="{BB962C8B-B14F-4D97-AF65-F5344CB8AC3E}">
        <p14:creationId xmlns:p14="http://schemas.microsoft.com/office/powerpoint/2010/main" val="24441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s-ES" dirty="0" err="1" smtClean="0"/>
              <a:t>Recurrencia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tras</a:t>
            </a:r>
            <a:r>
              <a:rPr lang="en-US" altLang="es-ES" dirty="0" smtClean="0"/>
              <a:t> la </a:t>
            </a:r>
            <a:r>
              <a:rPr lang="en-US" altLang="es-ES" dirty="0" err="1" smtClean="0"/>
              <a:t>cirugía</a:t>
            </a:r>
            <a:r>
              <a:rPr lang="en-US" altLang="es-ES" dirty="0" smtClean="0"/>
              <a:t> de HCC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/>
          <a:p>
            <a:r>
              <a:rPr lang="en-US" altLang="es-ES" dirty="0" err="1" smtClean="0"/>
              <a:t>Cohorte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retrospectiva</a:t>
            </a:r>
            <a:r>
              <a:rPr lang="en-US" altLang="es-ES" dirty="0" smtClean="0"/>
              <a:t> de</a:t>
            </a:r>
            <a:r>
              <a:rPr lang="en-US" altLang="es-ES" sz="1800" dirty="0" smtClean="0"/>
              <a:t> 249 </a:t>
            </a:r>
            <a:r>
              <a:rPr lang="en-US" altLang="es-ES" sz="1800" dirty="0" err="1" smtClean="0"/>
              <a:t>pacientes</a:t>
            </a:r>
            <a:r>
              <a:rPr lang="en-US" altLang="es-ES" sz="1800" dirty="0" smtClean="0"/>
              <a:t> con HCC (157 con </a:t>
            </a:r>
            <a:r>
              <a:rPr lang="en-US" altLang="es-ES" sz="1800" dirty="0" err="1" smtClean="0"/>
              <a:t>cirrosis</a:t>
            </a:r>
            <a:r>
              <a:rPr lang="en-US" altLang="es-ES" sz="1800" dirty="0" smtClean="0"/>
              <a:t>) </a:t>
            </a:r>
            <a:r>
              <a:rPr lang="en-US" altLang="es-ES" sz="1800" dirty="0" err="1" smtClean="0"/>
              <a:t>sometidos</a:t>
            </a:r>
            <a:r>
              <a:rPr lang="en-US" altLang="es-ES" sz="1800" dirty="0" smtClean="0"/>
              <a:t> a </a:t>
            </a:r>
            <a:r>
              <a:rPr lang="en-US" altLang="es-ES" sz="1800" dirty="0" err="1" smtClean="0"/>
              <a:t>hepatectomía</a:t>
            </a:r>
            <a:endParaRPr lang="en-US" altLang="es-ES" sz="1800" dirty="0" smtClean="0"/>
          </a:p>
          <a:p>
            <a:r>
              <a:rPr lang="en-US" altLang="es-ES" sz="1800" dirty="0" err="1" smtClean="0"/>
              <a:t>Mediana</a:t>
            </a:r>
            <a:r>
              <a:rPr lang="en-US" altLang="es-ES" sz="1800" dirty="0" smtClean="0"/>
              <a:t> de </a:t>
            </a:r>
            <a:r>
              <a:rPr lang="en-US" altLang="es-ES" sz="1800" dirty="0" err="1" smtClean="0"/>
              <a:t>seguimiento</a:t>
            </a:r>
            <a:r>
              <a:rPr lang="en-US" altLang="es-ES" sz="1800" dirty="0" smtClean="0"/>
              <a:t> de 854 </a:t>
            </a:r>
            <a:r>
              <a:rPr lang="en-US" altLang="es-ES" sz="1800" dirty="0" err="1" smtClean="0"/>
              <a:t>días</a:t>
            </a:r>
            <a:endParaRPr lang="en-US" altLang="es-ES" sz="1800" dirty="0" smtClean="0"/>
          </a:p>
          <a:p>
            <a:r>
              <a:rPr lang="en-US" altLang="es-ES" dirty="0" err="1" smtClean="0"/>
              <a:t>Tasa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recurrencia</a:t>
            </a:r>
            <a:r>
              <a:rPr lang="en-US" altLang="es-ES" sz="1800" dirty="0" smtClean="0"/>
              <a:t>: </a:t>
            </a:r>
          </a:p>
          <a:p>
            <a:pPr lvl="1"/>
            <a:r>
              <a:rPr lang="en-US" altLang="es-ES" sz="1600" dirty="0" smtClean="0"/>
              <a:t>30.1% al </a:t>
            </a:r>
            <a:r>
              <a:rPr lang="en-US" altLang="es-ES" sz="1600" dirty="0" err="1" smtClean="0"/>
              <a:t>año</a:t>
            </a:r>
            <a:endParaRPr lang="en-US" altLang="es-ES" sz="1600" dirty="0" smtClean="0"/>
          </a:p>
          <a:p>
            <a:pPr lvl="1"/>
            <a:r>
              <a:rPr lang="en-US" altLang="es-ES" sz="1600" dirty="0" smtClean="0"/>
              <a:t>51.6% a </a:t>
            </a:r>
            <a:r>
              <a:rPr lang="en-US" altLang="es-ES" sz="1600" dirty="0" err="1" smtClean="0"/>
              <a:t>los</a:t>
            </a:r>
            <a:r>
              <a:rPr lang="en-US" altLang="es-ES" sz="1600" dirty="0" smtClean="0"/>
              <a:t> 2 </a:t>
            </a:r>
            <a:r>
              <a:rPr lang="en-US" altLang="es-ES" sz="1600" dirty="0" err="1" smtClean="0"/>
              <a:t>años</a:t>
            </a:r>
            <a:endParaRPr lang="en-US" altLang="es-ES" sz="1600" dirty="0" smtClean="0"/>
          </a:p>
          <a:p>
            <a:pPr lvl="1"/>
            <a:r>
              <a:rPr lang="en-US" altLang="es-ES" sz="1600" dirty="0" smtClean="0"/>
              <a:t>62.3% a </a:t>
            </a:r>
            <a:r>
              <a:rPr lang="en-US" altLang="es-ES" sz="1600" dirty="0" err="1" smtClean="0"/>
              <a:t>los</a:t>
            </a:r>
            <a:r>
              <a:rPr lang="en-US" altLang="es-ES" sz="1600" dirty="0" smtClean="0"/>
              <a:t> 3 </a:t>
            </a:r>
            <a:r>
              <a:rPr lang="en-US" altLang="es-ES" sz="1600" dirty="0" err="1" smtClean="0"/>
              <a:t>años</a:t>
            </a:r>
            <a:endParaRPr lang="en-US" altLang="es-ES" sz="1600" dirty="0" smtClean="0"/>
          </a:p>
          <a:p>
            <a:pPr lvl="1"/>
            <a:r>
              <a:rPr lang="en-US" altLang="es-ES" sz="1600" dirty="0" smtClean="0"/>
              <a:t>68.9% a </a:t>
            </a:r>
            <a:r>
              <a:rPr lang="en-US" altLang="es-ES" sz="1600" dirty="0" err="1" smtClean="0"/>
              <a:t>los</a:t>
            </a:r>
            <a:r>
              <a:rPr lang="en-US" altLang="es-ES" sz="1600" dirty="0" smtClean="0"/>
              <a:t> 4 </a:t>
            </a:r>
            <a:r>
              <a:rPr lang="en-US" altLang="es-ES" sz="1600" dirty="0" err="1" smtClean="0"/>
              <a:t>años</a:t>
            </a:r>
            <a:endParaRPr lang="en-US" altLang="es-ES" sz="1600" dirty="0" smtClean="0"/>
          </a:p>
          <a:p>
            <a:pPr lvl="1"/>
            <a:r>
              <a:rPr lang="en-US" altLang="es-ES" sz="1600" dirty="0" smtClean="0"/>
              <a:t>79.0% a </a:t>
            </a:r>
            <a:r>
              <a:rPr lang="en-US" altLang="es-ES" sz="1600" dirty="0" err="1" smtClean="0"/>
              <a:t>los</a:t>
            </a:r>
            <a:r>
              <a:rPr lang="en-US" altLang="es-ES" sz="1600" dirty="0" smtClean="0"/>
              <a:t> 5 </a:t>
            </a:r>
            <a:r>
              <a:rPr lang="en-US" altLang="es-ES" sz="1600" dirty="0" err="1" smtClean="0"/>
              <a:t>años</a:t>
            </a:r>
            <a:endParaRPr lang="en-US" altLang="es-ES" sz="1600" dirty="0" smtClean="0"/>
          </a:p>
          <a:p>
            <a:r>
              <a:rPr lang="en-US" altLang="es-ES" dirty="0" smtClean="0"/>
              <a:t>Se </a:t>
            </a:r>
            <a:r>
              <a:rPr lang="en-US" altLang="es-ES" dirty="0" err="1" smtClean="0"/>
              <a:t>observaron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recurrencias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tempranas</a:t>
            </a:r>
            <a:r>
              <a:rPr lang="en-US" altLang="es-ES" dirty="0" smtClean="0"/>
              <a:t> y </a:t>
            </a:r>
            <a:r>
              <a:rPr lang="en-US" altLang="es-ES" dirty="0" err="1" smtClean="0"/>
              <a:t>tardías</a:t>
            </a:r>
            <a:endParaRPr lang="en-US" altLang="es-ES" sz="1800" dirty="0" smtClean="0"/>
          </a:p>
        </p:txBody>
      </p:sp>
      <p:sp>
        <p:nvSpPr>
          <p:cNvPr id="9220" name="Rectangle 18"/>
          <p:cNvSpPr>
            <a:spLocks noChangeArrowheads="1"/>
          </p:cNvSpPr>
          <p:nvPr/>
        </p:nvSpPr>
        <p:spPr bwMode="auto">
          <a:xfrm>
            <a:off x="4572000" y="6580188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en-US" altLang="es-ES" sz="1200">
                <a:solidFill>
                  <a:schemeClr val="tx1"/>
                </a:solidFill>
              </a:rPr>
              <a:t>Imamura H, et al. J Hepatol. 2003;38:200-7.</a:t>
            </a:r>
          </a:p>
        </p:txBody>
      </p:sp>
      <p:pic>
        <p:nvPicPr>
          <p:cNvPr id="922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" b="526"/>
          <a:stretch>
            <a:fillRect/>
          </a:stretch>
        </p:blipFill>
        <p:spPr bwMode="auto">
          <a:xfrm>
            <a:off x="4705350" y="2044700"/>
            <a:ext cx="42513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280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67713" cy="10414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altLang="es-ES" sz="3200" dirty="0" err="1" smtClean="0"/>
              <a:t>Estrategias</a:t>
            </a:r>
            <a:r>
              <a:rPr lang="en-GB" altLang="es-ES" sz="3200" dirty="0" smtClean="0"/>
              <a:t> de </a:t>
            </a:r>
            <a:r>
              <a:rPr lang="en-GB" altLang="es-ES" sz="3200" dirty="0" err="1" smtClean="0"/>
              <a:t>prevención</a:t>
            </a:r>
            <a:r>
              <a:rPr lang="en-GB" altLang="es-ES" sz="3200" dirty="0" smtClean="0"/>
              <a:t> de </a:t>
            </a:r>
            <a:r>
              <a:rPr lang="en-GB" altLang="es-ES" sz="3200" dirty="0" err="1" smtClean="0"/>
              <a:t>recurrencias</a:t>
            </a:r>
            <a:r>
              <a:rPr lang="en-GB" altLang="es-ES" sz="3200" dirty="0" smtClean="0"/>
              <a:t> </a:t>
            </a:r>
            <a:r>
              <a:rPr lang="en-GB" altLang="es-ES" sz="3200" dirty="0" err="1" smtClean="0"/>
              <a:t>están</a:t>
            </a:r>
            <a:r>
              <a:rPr lang="en-GB" altLang="es-ES" sz="3200" dirty="0" smtClean="0"/>
              <a:t> </a:t>
            </a:r>
            <a:r>
              <a:rPr lang="en-GB" altLang="es-ES" sz="3200" dirty="0" err="1" smtClean="0"/>
              <a:t>en</a:t>
            </a:r>
            <a:r>
              <a:rPr lang="en-GB" altLang="es-ES" sz="3200" dirty="0" smtClean="0"/>
              <a:t> </a:t>
            </a:r>
            <a:r>
              <a:rPr lang="en-GB" altLang="es-ES" sz="3200" dirty="0" err="1" smtClean="0"/>
              <a:t>investigación</a:t>
            </a:r>
            <a:r>
              <a:rPr lang="en-GB" altLang="es-ES" sz="3200" dirty="0" smtClean="0"/>
              <a:t>: </a:t>
            </a:r>
            <a:r>
              <a:rPr lang="en-GB" altLang="es-ES" sz="3200" dirty="0" err="1" smtClean="0"/>
              <a:t>tratamientos</a:t>
            </a:r>
            <a:r>
              <a:rPr lang="en-GB" altLang="es-ES" sz="3200" dirty="0" smtClean="0"/>
              <a:t> </a:t>
            </a:r>
            <a:r>
              <a:rPr lang="en-GB" altLang="es-ES" sz="3200" dirty="0" err="1" smtClean="0"/>
              <a:t>adyuvantes</a:t>
            </a:r>
            <a:endParaRPr lang="en-GB" altLang="es-ES" sz="3200" dirty="0" smtClean="0"/>
          </a:p>
        </p:txBody>
      </p:sp>
      <p:sp>
        <p:nvSpPr>
          <p:cNvPr id="25623" name="Rectangle 5"/>
          <p:cNvSpPr>
            <a:spLocks noChangeArrowheads="1"/>
          </p:cNvSpPr>
          <p:nvPr/>
        </p:nvSpPr>
        <p:spPr bwMode="auto">
          <a:xfrm>
            <a:off x="3429000" y="1584325"/>
            <a:ext cx="2133600" cy="58578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dirty="0">
                <a:solidFill>
                  <a:schemeClr val="tx1"/>
                </a:solidFill>
              </a:rPr>
              <a:t>Recurrence of HCC post-resection</a:t>
            </a:r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4489450" y="2181225"/>
            <a:ext cx="0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3406775" y="2943225"/>
            <a:ext cx="223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392113" y="2562225"/>
            <a:ext cx="3016250" cy="16002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GB" sz="1400" dirty="0">
                <a:solidFill>
                  <a:schemeClr val="tx1"/>
                </a:solidFill>
              </a:rPr>
              <a:t>True recurrence:</a:t>
            </a:r>
          </a:p>
          <a:p>
            <a:pPr marL="176213" indent="-1762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Intra-hepatic metastasis undetected at time of resection</a:t>
            </a:r>
          </a:p>
          <a:p>
            <a:pPr marL="176213" indent="-1762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Occurs ≤ 2 years post-resection</a:t>
            </a:r>
          </a:p>
          <a:p>
            <a:pPr marL="176213" indent="-1762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Predicted by vascular invasion, poor histological differentiation, and satellites</a:t>
            </a:r>
          </a:p>
        </p:txBody>
      </p:sp>
      <p:sp>
        <p:nvSpPr>
          <p:cNvPr id="16391" name="Line 13"/>
          <p:cNvSpPr>
            <a:spLocks noChangeShapeType="1"/>
          </p:cNvSpPr>
          <p:nvPr/>
        </p:nvSpPr>
        <p:spPr bwMode="auto">
          <a:xfrm>
            <a:off x="1882775" y="416242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11" name="Rectangle 15"/>
          <p:cNvSpPr>
            <a:spLocks noChangeArrowheads="1"/>
          </p:cNvSpPr>
          <p:nvPr/>
        </p:nvSpPr>
        <p:spPr bwMode="auto">
          <a:xfrm>
            <a:off x="5675313" y="2568575"/>
            <a:ext cx="3332162" cy="523875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GB" sz="1400" dirty="0">
                <a:solidFill>
                  <a:schemeClr val="tx1"/>
                </a:solidFill>
              </a:rPr>
              <a:t>De novo HCC:</a:t>
            </a:r>
          </a:p>
          <a:p>
            <a:pPr marL="176213" indent="-1762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Occurs late (&gt; 2 years post-resection)</a:t>
            </a:r>
          </a:p>
        </p:txBody>
      </p:sp>
      <p:sp>
        <p:nvSpPr>
          <p:cNvPr id="16393" name="Line 16"/>
          <p:cNvSpPr>
            <a:spLocks noChangeShapeType="1"/>
          </p:cNvSpPr>
          <p:nvPr/>
        </p:nvSpPr>
        <p:spPr bwMode="auto">
          <a:xfrm>
            <a:off x="7300913" y="3124200"/>
            <a:ext cx="0" cy="157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4" name="Rectangle 20"/>
          <p:cNvSpPr>
            <a:spLocks noChangeArrowheads="1"/>
          </p:cNvSpPr>
          <p:nvPr/>
        </p:nvSpPr>
        <p:spPr bwMode="auto">
          <a:xfrm>
            <a:off x="3440113" y="2562225"/>
            <a:ext cx="101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s-ES" sz="1400">
                <a:solidFill>
                  <a:schemeClr val="tx1"/>
                </a:solidFill>
              </a:rPr>
              <a:t>60–70%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4335463" y="6583363"/>
            <a:ext cx="4808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200" dirty="0">
                <a:solidFill>
                  <a:schemeClr val="tx1"/>
                </a:solidFill>
              </a:rPr>
              <a:t>Llovet JM, Bruix J. J Hepatol. 2008;48:S20-37.</a:t>
            </a:r>
          </a:p>
        </p:txBody>
      </p:sp>
      <p:sp>
        <p:nvSpPr>
          <p:cNvPr id="16396" name="Rectangle 20"/>
          <p:cNvSpPr>
            <a:spLocks noChangeArrowheads="1"/>
          </p:cNvSpPr>
          <p:nvPr/>
        </p:nvSpPr>
        <p:spPr bwMode="auto">
          <a:xfrm>
            <a:off x="4524375" y="2562225"/>
            <a:ext cx="101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s-ES" sz="1400">
                <a:solidFill>
                  <a:schemeClr val="tx1"/>
                </a:solidFill>
              </a:rPr>
              <a:t>30–40%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23850" y="4695825"/>
            <a:ext cx="3116263" cy="120015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76213" indent="-1762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 Adoptive immunotherapy</a:t>
            </a:r>
          </a:p>
          <a:p>
            <a:pPr marL="176213" indent="-1762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 Internal radiation</a:t>
            </a:r>
          </a:p>
          <a:p>
            <a:pPr marL="176213" indent="-1762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 Chemoembolization</a:t>
            </a:r>
          </a:p>
          <a:p>
            <a:pPr marL="176213" indent="-1762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 Chemotherapy</a:t>
            </a:r>
          </a:p>
          <a:p>
            <a:pPr marL="176213" indent="-1762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 Molecular targeted therapies</a:t>
            </a:r>
          </a:p>
        </p:txBody>
      </p:sp>
      <p:sp>
        <p:nvSpPr>
          <p:cNvPr id="16398" name="Rectangle 20"/>
          <p:cNvSpPr>
            <a:spLocks noChangeArrowheads="1"/>
          </p:cNvSpPr>
          <p:nvPr/>
        </p:nvSpPr>
        <p:spPr bwMode="auto">
          <a:xfrm>
            <a:off x="1814513" y="4279900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s-ES" sz="1400" b="1">
                <a:solidFill>
                  <a:schemeClr val="tx1"/>
                </a:solidFill>
              </a:rPr>
              <a:t>Treatment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675313" y="4700588"/>
            <a:ext cx="3316287" cy="73977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76213" indent="-1762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Atypical retinoids</a:t>
            </a:r>
          </a:p>
          <a:p>
            <a:pPr marL="176213" indent="-1762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Interferon</a:t>
            </a:r>
          </a:p>
          <a:p>
            <a:pPr marL="176213" indent="-1762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Molecular targeted therapies</a:t>
            </a:r>
          </a:p>
        </p:txBody>
      </p:sp>
      <p:sp>
        <p:nvSpPr>
          <p:cNvPr id="16400" name="Rectangle 20"/>
          <p:cNvSpPr>
            <a:spLocks noChangeArrowheads="1"/>
          </p:cNvSpPr>
          <p:nvPr/>
        </p:nvSpPr>
        <p:spPr bwMode="auto">
          <a:xfrm>
            <a:off x="5540375" y="3781425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s-ES" sz="1400" b="1">
                <a:solidFill>
                  <a:schemeClr val="tx1"/>
                </a:solidFill>
              </a:rPr>
              <a:t>Chemoprevention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33400" y="6172200"/>
            <a:ext cx="8304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GB" kern="0" dirty="0" smtClean="0"/>
              <a:t>Se </a:t>
            </a:r>
            <a:r>
              <a:rPr lang="en-GB" kern="0" dirty="0" err="1" smtClean="0"/>
              <a:t>necesitan</a:t>
            </a:r>
            <a:r>
              <a:rPr lang="en-GB" kern="0" dirty="0" smtClean="0"/>
              <a:t> </a:t>
            </a:r>
            <a:r>
              <a:rPr lang="en-GB" kern="0" dirty="0" err="1" smtClean="0"/>
              <a:t>ensayos</a:t>
            </a:r>
            <a:r>
              <a:rPr lang="en-GB" kern="0" dirty="0" smtClean="0"/>
              <a:t> </a:t>
            </a:r>
            <a:r>
              <a:rPr lang="en-GB" kern="0" dirty="0" err="1" smtClean="0"/>
              <a:t>clínicos</a:t>
            </a:r>
            <a:r>
              <a:rPr lang="en-GB" kern="0" dirty="0" smtClean="0"/>
              <a:t> para </a:t>
            </a:r>
            <a:r>
              <a:rPr lang="en-GB" kern="0" dirty="0" err="1" smtClean="0"/>
              <a:t>evaluar</a:t>
            </a:r>
            <a:r>
              <a:rPr lang="en-GB" kern="0" dirty="0" smtClean="0"/>
              <a:t> el </a:t>
            </a:r>
            <a:r>
              <a:rPr lang="en-GB" kern="0" dirty="0" err="1" smtClean="0"/>
              <a:t>tratamiento</a:t>
            </a:r>
            <a:r>
              <a:rPr lang="en-GB" kern="0" dirty="0" smtClean="0"/>
              <a:t> </a:t>
            </a:r>
            <a:r>
              <a:rPr lang="en-GB" kern="0" dirty="0" err="1" smtClean="0"/>
              <a:t>adyuvante</a:t>
            </a:r>
            <a:endParaRPr lang="en-GB" sz="18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107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s-ES" dirty="0" err="1" smtClean="0">
                <a:solidFill>
                  <a:srgbClr val="FFFF00"/>
                </a:solidFill>
              </a:rPr>
              <a:t>Conclusiones</a:t>
            </a:r>
            <a:r>
              <a:rPr lang="en-US" altLang="es-ES" dirty="0" smtClean="0">
                <a:solidFill>
                  <a:srgbClr val="FFFF00"/>
                </a:solidFill>
              </a:rPr>
              <a:t>: </a:t>
            </a:r>
            <a:r>
              <a:rPr lang="en-US" altLang="es-ES" dirty="0" err="1" smtClean="0">
                <a:solidFill>
                  <a:srgbClr val="FFFF00"/>
                </a:solidFill>
              </a:rPr>
              <a:t>Cirugía</a:t>
            </a:r>
            <a:r>
              <a:rPr lang="en-US" altLang="es-ES" dirty="0" smtClean="0">
                <a:solidFill>
                  <a:srgbClr val="FFFF00"/>
                </a:solidFill>
              </a:rPr>
              <a:t> de </a:t>
            </a:r>
            <a:r>
              <a:rPr lang="en-US" altLang="es-ES" dirty="0" err="1" smtClean="0">
                <a:solidFill>
                  <a:srgbClr val="FFFF00"/>
                </a:solidFill>
              </a:rPr>
              <a:t>los</a:t>
            </a:r>
            <a:r>
              <a:rPr lang="en-US" altLang="es-ES" dirty="0" smtClean="0">
                <a:solidFill>
                  <a:srgbClr val="FFFF00"/>
                </a:solidFill>
              </a:rPr>
              <a:t> </a:t>
            </a:r>
            <a:r>
              <a:rPr lang="en-US" altLang="es-ES" dirty="0" err="1" smtClean="0">
                <a:solidFill>
                  <a:srgbClr val="FFFF00"/>
                </a:solidFill>
              </a:rPr>
              <a:t>estadios</a:t>
            </a:r>
            <a:r>
              <a:rPr lang="en-US" altLang="es-ES" dirty="0" smtClean="0">
                <a:solidFill>
                  <a:srgbClr val="FFFF00"/>
                </a:solidFill>
              </a:rPr>
              <a:t> </a:t>
            </a:r>
            <a:r>
              <a:rPr lang="en-US" altLang="es-ES" dirty="0" err="1" smtClean="0">
                <a:solidFill>
                  <a:srgbClr val="FFFF00"/>
                </a:solidFill>
              </a:rPr>
              <a:t>precoces</a:t>
            </a:r>
            <a:r>
              <a:rPr lang="en-US" altLang="es-ES" dirty="0" smtClean="0">
                <a:solidFill>
                  <a:srgbClr val="FFFF00"/>
                </a:solidFill>
              </a:rPr>
              <a:t> de HCC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4294967295"/>
          </p:nvPr>
        </p:nvSpPr>
        <p:spPr>
          <a:xfrm>
            <a:off x="457200" y="1447801"/>
            <a:ext cx="8461375" cy="3853408"/>
          </a:xfrm>
          <a:prstGeom prst="rect">
            <a:avLst/>
          </a:prstGeom>
        </p:spPr>
        <p:txBody>
          <a:bodyPr/>
          <a:lstStyle/>
          <a:p>
            <a:r>
              <a:rPr lang="en-US" altLang="es-ES" dirty="0" smtClean="0"/>
              <a:t>La </a:t>
            </a:r>
            <a:r>
              <a:rPr lang="en-US" altLang="es-ES" dirty="0" err="1" smtClean="0"/>
              <a:t>resección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quirúrgica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es</a:t>
            </a:r>
            <a:r>
              <a:rPr lang="en-US" altLang="es-ES" dirty="0" smtClean="0"/>
              <a:t> el </a:t>
            </a:r>
            <a:r>
              <a:rPr lang="en-US" altLang="es-ES" dirty="0" err="1" smtClean="0"/>
              <a:t>tratamiento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elección</a:t>
            </a:r>
            <a:r>
              <a:rPr lang="en-US" altLang="es-ES" dirty="0" smtClean="0"/>
              <a:t> para </a:t>
            </a:r>
            <a:r>
              <a:rPr lang="en-US" altLang="es-ES" dirty="0" err="1" smtClean="0"/>
              <a:t>los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pacientes</a:t>
            </a:r>
            <a:r>
              <a:rPr lang="en-US" altLang="es-ES" dirty="0" smtClean="0"/>
              <a:t> con HCC </a:t>
            </a:r>
            <a:r>
              <a:rPr lang="en-US" altLang="es-ES" dirty="0" err="1" smtClean="0"/>
              <a:t>precoz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sobre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hígado</a:t>
            </a:r>
            <a:r>
              <a:rPr lang="en-US" altLang="es-ES" dirty="0" smtClean="0"/>
              <a:t> no cirrótico</a:t>
            </a:r>
            <a:r>
              <a:rPr lang="en-US" altLang="es-ES" baseline="30000" dirty="0" smtClean="0"/>
              <a:t>1</a:t>
            </a:r>
          </a:p>
          <a:p>
            <a:r>
              <a:rPr lang="en-US" altLang="es-ES" dirty="0" smtClean="0"/>
              <a:t>La </a:t>
            </a:r>
            <a:r>
              <a:rPr lang="en-US" altLang="es-ES" dirty="0" err="1" smtClean="0"/>
              <a:t>resección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quirúrgica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está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indicada</a:t>
            </a:r>
            <a:r>
              <a:rPr lang="en-US" altLang="es-ES" dirty="0" smtClean="0"/>
              <a:t> si</a:t>
            </a:r>
            <a:r>
              <a:rPr lang="en-US" altLang="es-ES" baseline="30000" dirty="0" smtClean="0"/>
              <a:t>1</a:t>
            </a:r>
          </a:p>
          <a:p>
            <a:pPr lvl="1"/>
            <a:r>
              <a:rPr lang="en-US" altLang="es-ES" dirty="0" err="1" smtClean="0"/>
              <a:t>Lesión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única</a:t>
            </a:r>
            <a:endParaRPr lang="en-US" altLang="es-ES" dirty="0" smtClean="0"/>
          </a:p>
          <a:p>
            <a:pPr lvl="1"/>
            <a:r>
              <a:rPr lang="en-US" altLang="es-ES" dirty="0" err="1" smtClean="0"/>
              <a:t>Ausencia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cirrosis</a:t>
            </a:r>
            <a:r>
              <a:rPr lang="en-US" altLang="es-ES" dirty="0" smtClean="0"/>
              <a:t>; o </a:t>
            </a:r>
            <a:r>
              <a:rPr lang="en-US" altLang="es-ES" dirty="0" err="1" smtClean="0"/>
              <a:t>pacientes</a:t>
            </a:r>
            <a:r>
              <a:rPr lang="en-US" altLang="es-ES" dirty="0" smtClean="0"/>
              <a:t> con </a:t>
            </a:r>
            <a:r>
              <a:rPr lang="en-US" altLang="es-ES" dirty="0" err="1" smtClean="0"/>
              <a:t>cirrosis</a:t>
            </a:r>
            <a:r>
              <a:rPr lang="en-US" altLang="es-ES" dirty="0" smtClean="0"/>
              <a:t> con </a:t>
            </a:r>
            <a:r>
              <a:rPr lang="en-US" altLang="es-ES" dirty="0" err="1" smtClean="0"/>
              <a:t>función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hepática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bien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preservada</a:t>
            </a:r>
            <a:r>
              <a:rPr lang="en-US" altLang="es-ES" dirty="0" smtClean="0"/>
              <a:t>, </a:t>
            </a:r>
            <a:r>
              <a:rPr lang="en-US" altLang="es-ES" dirty="0" err="1" smtClean="0"/>
              <a:t>bilirrubina</a:t>
            </a:r>
            <a:r>
              <a:rPr lang="en-US" altLang="es-ES" dirty="0" smtClean="0"/>
              <a:t> normal, y </a:t>
            </a:r>
            <a:r>
              <a:rPr lang="en-US" altLang="es-ES" dirty="0" err="1" smtClean="0"/>
              <a:t>gradiente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presión</a:t>
            </a:r>
            <a:r>
              <a:rPr lang="en-US" altLang="es-ES" dirty="0" smtClean="0"/>
              <a:t> de la vena </a:t>
            </a:r>
            <a:r>
              <a:rPr lang="en-US" altLang="es-ES" dirty="0" err="1" smtClean="0"/>
              <a:t>hepática</a:t>
            </a:r>
            <a:r>
              <a:rPr lang="en-US" altLang="es-ES" dirty="0" smtClean="0"/>
              <a:t> &gt; 10 mmHg</a:t>
            </a:r>
          </a:p>
          <a:p>
            <a:r>
              <a:rPr lang="en-US" altLang="es-ES" dirty="0" smtClean="0"/>
              <a:t>La </a:t>
            </a:r>
            <a:r>
              <a:rPr lang="en-US" altLang="es-ES" dirty="0" err="1" smtClean="0"/>
              <a:t>recurrencia</a:t>
            </a:r>
            <a:r>
              <a:rPr lang="en-US" altLang="es-ES" dirty="0" smtClean="0"/>
              <a:t> de HCC </a:t>
            </a:r>
            <a:r>
              <a:rPr lang="en-US" altLang="es-ES" dirty="0" err="1" smtClean="0"/>
              <a:t>tras</a:t>
            </a:r>
            <a:r>
              <a:rPr lang="en-US" altLang="es-ES" dirty="0" smtClean="0"/>
              <a:t> la </a:t>
            </a:r>
            <a:r>
              <a:rPr lang="en-US" altLang="es-ES" dirty="0" err="1" smtClean="0"/>
              <a:t>cirugía</a:t>
            </a:r>
            <a:r>
              <a:rPr lang="en-US" altLang="es-ES" dirty="0" smtClean="0"/>
              <a:t> se </a:t>
            </a:r>
            <a:r>
              <a:rPr lang="en-US" altLang="es-ES" dirty="0" err="1" smtClean="0"/>
              <a:t>asocia</a:t>
            </a:r>
            <a:r>
              <a:rPr lang="en-US" altLang="es-ES" dirty="0" smtClean="0"/>
              <a:t> a </a:t>
            </a:r>
            <a:r>
              <a:rPr lang="en-US" altLang="es-ES" dirty="0" err="1" smtClean="0"/>
              <a:t>invasión</a:t>
            </a:r>
            <a:r>
              <a:rPr lang="en-US" altLang="es-ES" dirty="0" smtClean="0"/>
              <a:t> microvascular y </a:t>
            </a:r>
            <a:r>
              <a:rPr lang="en-US" altLang="es-ES" dirty="0" err="1" smtClean="0"/>
              <a:t>tumores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pobremente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diferenciados</a:t>
            </a:r>
            <a:r>
              <a:rPr lang="en-US" altLang="es-ES" dirty="0" smtClean="0"/>
              <a:t> o multinodulares</a:t>
            </a:r>
            <a:r>
              <a:rPr lang="en-US" altLang="es-ES" baseline="30000" dirty="0" smtClean="0"/>
              <a:t>2</a:t>
            </a:r>
          </a:p>
          <a:p>
            <a:r>
              <a:rPr lang="en-US" altLang="es-ES" dirty="0" smtClean="0"/>
              <a:t>Las </a:t>
            </a:r>
            <a:r>
              <a:rPr lang="en-US" altLang="es-ES" dirty="0" err="1" smtClean="0"/>
              <a:t>guías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recomiendan</a:t>
            </a:r>
            <a:r>
              <a:rPr lang="en-US" altLang="es-ES" dirty="0" smtClean="0"/>
              <a:t> que se </a:t>
            </a:r>
            <a:r>
              <a:rPr lang="en-US" altLang="es-ES" dirty="0" err="1" smtClean="0"/>
              <a:t>realicen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ensayos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clínicos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sobre</a:t>
            </a:r>
            <a:r>
              <a:rPr lang="en-US" altLang="es-ES" dirty="0" smtClean="0"/>
              <a:t> el </a:t>
            </a:r>
            <a:r>
              <a:rPr lang="en-US" altLang="es-ES" dirty="0" err="1" smtClean="0"/>
              <a:t>tratamiento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adyuvante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tras</a:t>
            </a:r>
            <a:r>
              <a:rPr lang="en-US" altLang="es-ES" dirty="0" smtClean="0"/>
              <a:t> la cirugía</a:t>
            </a:r>
            <a:r>
              <a:rPr lang="en-US" altLang="es-ES" baseline="30000" dirty="0" smtClean="0"/>
              <a:t>3</a:t>
            </a:r>
          </a:p>
        </p:txBody>
      </p:sp>
      <p:sp>
        <p:nvSpPr>
          <p:cNvPr id="21508" name="Rectangle 53"/>
          <p:cNvSpPr>
            <a:spLocks noChangeArrowheads="1"/>
          </p:cNvSpPr>
          <p:nvPr/>
        </p:nvSpPr>
        <p:spPr bwMode="auto">
          <a:xfrm>
            <a:off x="2959100" y="5656263"/>
            <a:ext cx="6184900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altLang="es-ES" sz="1200" dirty="0">
                <a:solidFill>
                  <a:schemeClr val="tx1"/>
                </a:solidFill>
              </a:rPr>
              <a:t>1. Adapted from </a:t>
            </a:r>
            <a:r>
              <a:rPr lang="en-GB" altLang="es-ES" sz="1200" dirty="0" err="1">
                <a:solidFill>
                  <a:schemeClr val="tx1"/>
                </a:solidFill>
              </a:rPr>
              <a:t>Bruix</a:t>
            </a:r>
            <a:r>
              <a:rPr lang="en-GB" altLang="es-ES" sz="1200" dirty="0">
                <a:solidFill>
                  <a:schemeClr val="tx1"/>
                </a:solidFill>
              </a:rPr>
              <a:t> J, Sherman M. Hepatology. 2011;53:1020-2.</a:t>
            </a:r>
            <a:endParaRPr lang="en-US" altLang="es-ES" sz="1200" dirty="0">
              <a:solidFill>
                <a:schemeClr val="tx1"/>
              </a:solidFill>
            </a:endParaRPr>
          </a:p>
          <a:p>
            <a:pPr algn="r"/>
            <a:r>
              <a:rPr lang="en-US" altLang="es-ES" sz="1200" dirty="0">
                <a:solidFill>
                  <a:schemeClr val="tx1"/>
                </a:solidFill>
              </a:rPr>
              <a:t>2. </a:t>
            </a:r>
            <a:r>
              <a:rPr lang="en-US" altLang="es-ES" sz="1200" dirty="0" err="1">
                <a:solidFill>
                  <a:schemeClr val="tx1"/>
                </a:solidFill>
              </a:rPr>
              <a:t>Llovet</a:t>
            </a:r>
            <a:r>
              <a:rPr lang="en-US" altLang="es-ES" sz="1200" dirty="0">
                <a:solidFill>
                  <a:schemeClr val="tx1"/>
                </a:solidFill>
              </a:rPr>
              <a:t> JM, et al. Hepatology. 1999;30:1434-40.</a:t>
            </a:r>
          </a:p>
          <a:p>
            <a:pPr algn="r"/>
            <a:r>
              <a:rPr lang="en-US" altLang="es-ES" sz="1200" dirty="0">
                <a:solidFill>
                  <a:schemeClr val="tx1"/>
                </a:solidFill>
              </a:rPr>
              <a:t>3. </a:t>
            </a:r>
            <a:r>
              <a:rPr lang="en-US" altLang="es-ES" sz="1200" dirty="0" err="1">
                <a:solidFill>
                  <a:schemeClr val="tx1"/>
                </a:solidFill>
              </a:rPr>
              <a:t>Llovet</a:t>
            </a:r>
            <a:r>
              <a:rPr lang="en-US" altLang="es-ES" sz="1200" dirty="0">
                <a:solidFill>
                  <a:schemeClr val="tx1"/>
                </a:solidFill>
              </a:rPr>
              <a:t> JM ,</a:t>
            </a:r>
            <a:r>
              <a:rPr lang="en-US" altLang="es-ES" sz="1200" dirty="0" err="1">
                <a:solidFill>
                  <a:schemeClr val="tx1"/>
                </a:solidFill>
              </a:rPr>
              <a:t>Bruix</a:t>
            </a:r>
            <a:r>
              <a:rPr lang="en-US" altLang="es-ES" sz="1200" dirty="0">
                <a:solidFill>
                  <a:schemeClr val="tx1"/>
                </a:solidFill>
              </a:rPr>
              <a:t> J. J </a:t>
            </a:r>
            <a:r>
              <a:rPr lang="en-US" altLang="es-ES" sz="1200" dirty="0" err="1">
                <a:solidFill>
                  <a:schemeClr val="tx1"/>
                </a:solidFill>
              </a:rPr>
              <a:t>Hepatol</a:t>
            </a:r>
            <a:r>
              <a:rPr lang="en-US" altLang="es-ES" sz="1200" dirty="0">
                <a:solidFill>
                  <a:schemeClr val="tx1"/>
                </a:solidFill>
              </a:rPr>
              <a:t> 2008;48:S20-37</a:t>
            </a:r>
            <a:r>
              <a:rPr lang="en-US" altLang="es-ES" sz="1200" dirty="0" smtClean="0">
                <a:solidFill>
                  <a:schemeClr val="tx1"/>
                </a:solidFill>
              </a:rPr>
              <a:t>.</a:t>
            </a:r>
            <a:endParaRPr lang="en-US" altLang="es-E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2253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ja-JP" sz="3200" dirty="0" err="1" smtClean="0">
                <a:ea typeface="ＭＳ Ｐゴシック" charset="-128"/>
              </a:rPr>
              <a:t>Trasplante</a:t>
            </a:r>
            <a:r>
              <a:rPr lang="en-GB" altLang="ja-JP" sz="3200" dirty="0" smtClean="0">
                <a:ea typeface="ＭＳ Ｐゴシック" charset="-128"/>
              </a:rPr>
              <a:t> </a:t>
            </a:r>
            <a:r>
              <a:rPr lang="en-GB" altLang="ja-JP" sz="3200" dirty="0" err="1" smtClean="0">
                <a:ea typeface="ＭＳ Ｐゴシック" charset="-128"/>
              </a:rPr>
              <a:t>hepático</a:t>
            </a:r>
            <a:r>
              <a:rPr lang="en-GB" altLang="ja-JP" sz="3200" dirty="0" smtClean="0">
                <a:ea typeface="ＭＳ Ｐゴシック" charset="-128"/>
              </a:rPr>
              <a:t> para </a:t>
            </a:r>
            <a:r>
              <a:rPr lang="en-GB" altLang="ja-JP" sz="3200" dirty="0" err="1" smtClean="0">
                <a:ea typeface="ＭＳ Ｐゴシック" charset="-128"/>
              </a:rPr>
              <a:t>estadios</a:t>
            </a:r>
            <a:r>
              <a:rPr lang="en-GB" altLang="ja-JP" sz="3200" dirty="0" smtClean="0">
                <a:ea typeface="ＭＳ Ｐゴシック" charset="-128"/>
              </a:rPr>
              <a:t> </a:t>
            </a:r>
            <a:r>
              <a:rPr lang="en-GB" altLang="ja-JP" sz="3200" dirty="0" err="1" smtClean="0">
                <a:ea typeface="ＭＳ Ｐゴシック" charset="-128"/>
              </a:rPr>
              <a:t>precoces</a:t>
            </a:r>
            <a:r>
              <a:rPr lang="en-GB" altLang="ja-JP" sz="3200" dirty="0" smtClean="0">
                <a:ea typeface="ＭＳ Ｐゴシック" charset="-128"/>
              </a:rPr>
              <a:t> de HCC</a:t>
            </a:r>
          </a:p>
        </p:txBody>
      </p:sp>
    </p:spTree>
    <p:extLst>
      <p:ext uri="{BB962C8B-B14F-4D97-AF65-F5344CB8AC3E}">
        <p14:creationId xmlns:p14="http://schemas.microsoft.com/office/powerpoint/2010/main" val="75726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5"/>
          <p:cNvSpPr txBox="1">
            <a:spLocks noChangeArrowheads="1"/>
          </p:cNvSpPr>
          <p:nvPr/>
        </p:nvSpPr>
        <p:spPr bwMode="auto">
          <a:xfrm>
            <a:off x="68263" y="4056063"/>
            <a:ext cx="179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46800" tIns="46800" rIns="468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FFFF"/>
              </a:buClr>
              <a:buFont typeface="Verdana" pitchFamily="34" charset="0"/>
              <a:buNone/>
            </a:pPr>
            <a:r>
              <a:rPr lang="en-US" altLang="es-ES" sz="1300" dirty="0" err="1" smtClean="0">
                <a:solidFill>
                  <a:srgbClr val="FFFFFF"/>
                </a:solidFill>
                <a:latin typeface="Arial" charset="0"/>
              </a:rPr>
              <a:t>Presión</a:t>
            </a:r>
            <a:r>
              <a:rPr lang="en-US" altLang="es-ES" sz="1300" dirty="0" smtClean="0">
                <a:solidFill>
                  <a:srgbClr val="FFFFFF"/>
                </a:solidFill>
                <a:latin typeface="Arial" charset="0"/>
              </a:rPr>
              <a:t> portal/</a:t>
            </a:r>
            <a:r>
              <a:rPr lang="en-US" altLang="es-ES" sz="13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altLang="es-ES" sz="1300" dirty="0">
                <a:solidFill>
                  <a:srgbClr val="FFFFFF"/>
                </a:solidFill>
                <a:latin typeface="Arial" charset="0"/>
              </a:rPr>
            </a:br>
            <a:r>
              <a:rPr lang="en-US" altLang="es-ES" sz="1300" dirty="0" err="1" smtClean="0">
                <a:solidFill>
                  <a:srgbClr val="FFFFFF"/>
                </a:solidFill>
                <a:latin typeface="Arial" charset="0"/>
              </a:rPr>
              <a:t>bilirrubina</a:t>
            </a:r>
            <a:endParaRPr lang="en-US" altLang="es-ES" sz="13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483" name="Group 62"/>
          <p:cNvGrpSpPr>
            <a:grpSpLocks/>
          </p:cNvGrpSpPr>
          <p:nvPr/>
        </p:nvGrpSpPr>
        <p:grpSpPr bwMode="auto">
          <a:xfrm>
            <a:off x="273050" y="1349375"/>
            <a:ext cx="8691563" cy="4697413"/>
            <a:chOff x="172" y="850"/>
            <a:chExt cx="5475" cy="2959"/>
          </a:xfrm>
        </p:grpSpPr>
        <p:sp>
          <p:nvSpPr>
            <p:cNvPr id="20487" name="AutoShape 45"/>
            <p:cNvSpPr>
              <a:spLocks noChangeArrowheads="1"/>
            </p:cNvSpPr>
            <p:nvPr/>
          </p:nvSpPr>
          <p:spPr bwMode="auto">
            <a:xfrm>
              <a:off x="2325" y="850"/>
              <a:ext cx="1104" cy="232"/>
            </a:xfrm>
            <a:prstGeom prst="roundRect">
              <a:avLst>
                <a:gd name="adj" fmla="val 16667"/>
              </a:avLst>
            </a:prstGeom>
            <a:solidFill>
              <a:srgbClr val="E9B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>
                  <a:solidFill>
                    <a:srgbClr val="000099"/>
                  </a:solidFill>
                  <a:latin typeface="Arial" charset="0"/>
                </a:rPr>
                <a:t>HCC</a:t>
              </a:r>
            </a:p>
          </p:txBody>
        </p:sp>
        <p:sp>
          <p:nvSpPr>
            <p:cNvPr id="20488" name="Rectangle 2"/>
            <p:cNvSpPr>
              <a:spLocks noChangeArrowheads="1"/>
            </p:cNvSpPr>
            <p:nvPr/>
          </p:nvSpPr>
          <p:spPr bwMode="auto">
            <a:xfrm>
              <a:off x="2102" y="3338"/>
              <a:ext cx="541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RFA</a:t>
              </a:r>
            </a:p>
          </p:txBody>
        </p:sp>
        <p:sp>
          <p:nvSpPr>
            <p:cNvPr id="20489" name="Rectangle 3"/>
            <p:cNvSpPr>
              <a:spLocks noChangeArrowheads="1"/>
            </p:cNvSpPr>
            <p:nvPr/>
          </p:nvSpPr>
          <p:spPr bwMode="auto">
            <a:xfrm>
              <a:off x="3707" y="3338"/>
              <a:ext cx="816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>
                  <a:latin typeface="Arial" charset="0"/>
                </a:rPr>
                <a:t>Sorafenib</a:t>
              </a:r>
              <a:endParaRPr lang="en-US" altLang="es-ES" sz="1300" baseline="30000">
                <a:latin typeface="Arial" charset="0"/>
              </a:endParaRPr>
            </a:p>
          </p:txBody>
        </p:sp>
        <p:sp>
          <p:nvSpPr>
            <p:cNvPr id="20490" name="Freeform 4"/>
            <p:cNvSpPr>
              <a:spLocks/>
            </p:cNvSpPr>
            <p:nvPr/>
          </p:nvSpPr>
          <p:spPr bwMode="auto">
            <a:xfrm>
              <a:off x="586" y="970"/>
              <a:ext cx="1728" cy="279"/>
            </a:xfrm>
            <a:custGeom>
              <a:avLst/>
              <a:gdLst>
                <a:gd name="T0" fmla="*/ 2147385249 w 1728"/>
                <a:gd name="T1" fmla="*/ 0 h 260"/>
                <a:gd name="T2" fmla="*/ 0 w 1728"/>
                <a:gd name="T3" fmla="*/ 0 h 260"/>
                <a:gd name="T4" fmla="*/ 0 w 1728"/>
                <a:gd name="T5" fmla="*/ 2147483647 h 260"/>
                <a:gd name="T6" fmla="*/ 0 60000 65536"/>
                <a:gd name="T7" fmla="*/ 0 60000 65536"/>
                <a:gd name="T8" fmla="*/ 0 60000 65536"/>
                <a:gd name="T9" fmla="*/ 0 w 1728"/>
                <a:gd name="T10" fmla="*/ 0 h 260"/>
                <a:gd name="T11" fmla="*/ 1728 w 172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260">
                  <a:moveTo>
                    <a:pt x="1728" y="0"/>
                  </a:moveTo>
                  <a:lnTo>
                    <a:pt x="0" y="0"/>
                  </a:lnTo>
                  <a:lnTo>
                    <a:pt x="0" y="2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491" name="AutoShape 5"/>
            <p:cNvSpPr>
              <a:spLocks noChangeArrowheads="1"/>
            </p:cNvSpPr>
            <p:nvPr/>
          </p:nvSpPr>
          <p:spPr bwMode="auto">
            <a:xfrm>
              <a:off x="172" y="1207"/>
              <a:ext cx="855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0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0, Child–Pugh A</a:t>
              </a:r>
            </a:p>
          </p:txBody>
        </p:sp>
        <p:sp>
          <p:nvSpPr>
            <p:cNvPr id="20492" name="AutoShape 6"/>
            <p:cNvSpPr>
              <a:spLocks noChangeArrowheads="1"/>
            </p:cNvSpPr>
            <p:nvPr/>
          </p:nvSpPr>
          <p:spPr bwMode="auto">
            <a:xfrm>
              <a:off x="172" y="1695"/>
              <a:ext cx="855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muy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precoz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(0)</a:t>
              </a:r>
              <a:r>
                <a:rPr lang="en-US" altLang="es-ES" sz="1300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 HCC &lt; 2 cm</a:t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Carcinoma in situ</a:t>
              </a:r>
            </a:p>
          </p:txBody>
        </p:sp>
        <p:sp>
          <p:nvSpPr>
            <p:cNvPr id="20493" name="AutoShape 7"/>
            <p:cNvSpPr>
              <a:spLocks noChangeArrowheads="1"/>
            </p:cNvSpPr>
            <p:nvPr/>
          </p:nvSpPr>
          <p:spPr bwMode="auto">
            <a:xfrm>
              <a:off x="1243" y="1695"/>
              <a:ext cx="952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precoz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(A)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 HCC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o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nódulos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&lt; 3 cm,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0</a:t>
              </a:r>
              <a:r>
                <a:rPr lang="en-US" altLang="es-ES" sz="1300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endParaRPr lang="en-US" altLang="es-ES" sz="13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20494" name="AutoShape 9"/>
            <p:cNvSpPr>
              <a:spLocks noChangeArrowheads="1"/>
            </p:cNvSpPr>
            <p:nvPr/>
          </p:nvSpPr>
          <p:spPr bwMode="auto">
            <a:xfrm>
              <a:off x="4604" y="1717"/>
              <a:ext cx="806" cy="2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final(D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20495" name="Rectangle 10"/>
            <p:cNvSpPr>
              <a:spLocks noChangeArrowheads="1"/>
            </p:cNvSpPr>
            <p:nvPr/>
          </p:nvSpPr>
          <p:spPr bwMode="auto">
            <a:xfrm>
              <a:off x="886" y="3338"/>
              <a:ext cx="1200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Trasplante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hepático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496" name="Rectangle 11"/>
            <p:cNvSpPr>
              <a:spLocks noChangeArrowheads="1"/>
            </p:cNvSpPr>
            <p:nvPr/>
          </p:nvSpPr>
          <p:spPr bwMode="auto">
            <a:xfrm>
              <a:off x="2684" y="3338"/>
              <a:ext cx="969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>
                  <a:latin typeface="Arial" charset="0"/>
                </a:rPr>
                <a:t>TACE</a:t>
              </a:r>
            </a:p>
          </p:txBody>
        </p:sp>
        <p:sp>
          <p:nvSpPr>
            <p:cNvPr id="20497" name="Rectangle 12"/>
            <p:cNvSpPr>
              <a:spLocks noChangeArrowheads="1"/>
            </p:cNvSpPr>
            <p:nvPr/>
          </p:nvSpPr>
          <p:spPr bwMode="auto">
            <a:xfrm>
              <a:off x="286" y="3338"/>
              <a:ext cx="576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Resección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498" name="Group 13"/>
            <p:cNvGrpSpPr>
              <a:grpSpLocks/>
            </p:cNvGrpSpPr>
            <p:nvPr/>
          </p:nvGrpSpPr>
          <p:grpSpPr bwMode="auto">
            <a:xfrm>
              <a:off x="4581" y="3350"/>
              <a:ext cx="1066" cy="453"/>
              <a:chOff x="4481" y="3373"/>
              <a:chExt cx="1066" cy="353"/>
            </a:xfrm>
          </p:grpSpPr>
          <p:sp>
            <p:nvSpPr>
              <p:cNvPr id="20538" name="Rectangle 14"/>
              <p:cNvSpPr>
                <a:spLocks noChangeArrowheads="1"/>
              </p:cNvSpPr>
              <p:nvPr/>
            </p:nvSpPr>
            <p:spPr bwMode="auto">
              <a:xfrm>
                <a:off x="4507" y="3388"/>
                <a:ext cx="835" cy="289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s-E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39" name="Rectangle 15"/>
              <p:cNvSpPr>
                <a:spLocks noChangeArrowheads="1"/>
              </p:cNvSpPr>
              <p:nvPr/>
            </p:nvSpPr>
            <p:spPr bwMode="auto">
              <a:xfrm>
                <a:off x="4481" y="3373"/>
                <a:ext cx="1066" cy="353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Tratamiento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sintomático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r>
                  <a:rPr lang="en-US" altLang="es-ES" sz="1300" dirty="0">
                    <a:solidFill>
                      <a:srgbClr val="FFFFFF"/>
                    </a:solidFill>
                    <a:latin typeface="Arial" charset="0"/>
                  </a:rPr>
                  <a:t>(20%)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Superv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r>
                  <a:rPr lang="en-US" altLang="es-ES" sz="1300" dirty="0">
                    <a:solidFill>
                      <a:srgbClr val="FFFFFF"/>
                    </a:solidFill>
                    <a:latin typeface="Arial" charset="0"/>
                  </a:rPr>
                  <a:t>&lt; 3 </a:t>
                </a: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meses</a:t>
                </a:r>
                <a:endParaRPr lang="en-US" altLang="es-ES" sz="13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0499" name="Rectangle 16"/>
            <p:cNvSpPr>
              <a:spLocks noChangeArrowheads="1"/>
            </p:cNvSpPr>
            <p:nvPr/>
          </p:nvSpPr>
          <p:spPr bwMode="auto">
            <a:xfrm>
              <a:off x="292" y="3541"/>
              <a:ext cx="2351" cy="267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Tratamientos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curativos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(30%)</a:t>
              </a:r>
            </a:p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Supervivencia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a 5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años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40–70%</a:t>
              </a:r>
            </a:p>
          </p:txBody>
        </p:sp>
        <p:sp>
          <p:nvSpPr>
            <p:cNvPr id="20500" name="Rectangle 17"/>
            <p:cNvSpPr>
              <a:spLocks noChangeArrowheads="1"/>
            </p:cNvSpPr>
            <p:nvPr/>
          </p:nvSpPr>
          <p:spPr bwMode="auto">
            <a:xfrm>
              <a:off x="2679" y="3541"/>
              <a:ext cx="1857" cy="26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Tratamientos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paliativos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(50%)</a:t>
              </a:r>
            </a:p>
            <a:p>
              <a:pPr algn="ctr"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Mediana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de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supervivenc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ia11–20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meses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1" name="Text Box 18"/>
            <p:cNvSpPr txBox="1">
              <a:spLocks noChangeArrowheads="1"/>
            </p:cNvSpPr>
            <p:nvPr/>
          </p:nvSpPr>
          <p:spPr bwMode="auto">
            <a:xfrm>
              <a:off x="1474" y="2704"/>
              <a:ext cx="116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Enfermedades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asociadas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2" name="Text Box 19"/>
            <p:cNvSpPr txBox="1">
              <a:spLocks noChangeArrowheads="1"/>
            </p:cNvSpPr>
            <p:nvPr/>
          </p:nvSpPr>
          <p:spPr bwMode="auto">
            <a:xfrm>
              <a:off x="2290" y="3064"/>
              <a:ext cx="15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Sí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3" name="Text Box 20"/>
            <p:cNvSpPr txBox="1">
              <a:spLocks noChangeArrowheads="1"/>
            </p:cNvSpPr>
            <p:nvPr/>
          </p:nvSpPr>
          <p:spPr bwMode="auto">
            <a:xfrm>
              <a:off x="1673" y="3064"/>
              <a:ext cx="19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20504" name="Text Box 21"/>
            <p:cNvSpPr txBox="1">
              <a:spLocks noChangeArrowheads="1"/>
            </p:cNvSpPr>
            <p:nvPr/>
          </p:nvSpPr>
          <p:spPr bwMode="auto">
            <a:xfrm>
              <a:off x="1631" y="2296"/>
              <a:ext cx="86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nódulos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≤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cm</a:t>
              </a:r>
            </a:p>
          </p:txBody>
        </p:sp>
        <p:sp>
          <p:nvSpPr>
            <p:cNvPr id="20505" name="Text Box 22"/>
            <p:cNvSpPr txBox="1">
              <a:spLocks noChangeArrowheads="1"/>
            </p:cNvSpPr>
            <p:nvPr/>
          </p:nvSpPr>
          <p:spPr bwMode="auto">
            <a:xfrm>
              <a:off x="854" y="2803"/>
              <a:ext cx="66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Crecimiento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6" name="Text Box 23"/>
            <p:cNvSpPr txBox="1">
              <a:spLocks noChangeArrowheads="1"/>
            </p:cNvSpPr>
            <p:nvPr/>
          </p:nvSpPr>
          <p:spPr bwMode="auto">
            <a:xfrm>
              <a:off x="322" y="3058"/>
              <a:ext cx="57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Normal</a:t>
              </a:r>
            </a:p>
          </p:txBody>
        </p:sp>
        <p:sp>
          <p:nvSpPr>
            <p:cNvPr id="20507" name="Text Box 24"/>
            <p:cNvSpPr txBox="1">
              <a:spLocks noChangeArrowheads="1"/>
            </p:cNvSpPr>
            <p:nvPr/>
          </p:nvSpPr>
          <p:spPr bwMode="auto">
            <a:xfrm>
              <a:off x="191" y="2296"/>
              <a:ext cx="83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1 HCC</a:t>
              </a:r>
            </a:p>
          </p:txBody>
        </p:sp>
        <p:sp>
          <p:nvSpPr>
            <p:cNvPr id="20508" name="Line 26"/>
            <p:cNvSpPr>
              <a:spLocks noChangeShapeType="1"/>
            </p:cNvSpPr>
            <p:nvPr/>
          </p:nvSpPr>
          <p:spPr bwMode="auto">
            <a:xfrm flipH="1">
              <a:off x="4052" y="2199"/>
              <a:ext cx="7" cy="11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cxnSp>
          <p:nvCxnSpPr>
            <p:cNvPr id="20509" name="AutoShape 27"/>
            <p:cNvCxnSpPr>
              <a:cxnSpLocks noChangeShapeType="1"/>
            </p:cNvCxnSpPr>
            <p:nvPr/>
          </p:nvCxnSpPr>
          <p:spPr bwMode="auto">
            <a:xfrm flipH="1">
              <a:off x="5012" y="1899"/>
              <a:ext cx="2" cy="14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0" name="AutoShape 28"/>
            <p:cNvCxnSpPr>
              <a:cxnSpLocks noChangeShapeType="1"/>
            </p:cNvCxnSpPr>
            <p:nvPr/>
          </p:nvCxnSpPr>
          <p:spPr bwMode="auto">
            <a:xfrm>
              <a:off x="3065" y="2194"/>
              <a:ext cx="6" cy="11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1" name="AutoShape 29"/>
            <p:cNvCxnSpPr>
              <a:cxnSpLocks noChangeShapeType="1"/>
            </p:cNvCxnSpPr>
            <p:nvPr/>
          </p:nvCxnSpPr>
          <p:spPr bwMode="auto">
            <a:xfrm>
              <a:off x="1770" y="296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2" name="AutoShape 30"/>
            <p:cNvCxnSpPr>
              <a:cxnSpLocks noChangeShapeType="1"/>
            </p:cNvCxnSpPr>
            <p:nvPr/>
          </p:nvCxnSpPr>
          <p:spPr bwMode="auto">
            <a:xfrm>
              <a:off x="2394" y="296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3" name="AutoShape 31"/>
            <p:cNvCxnSpPr>
              <a:cxnSpLocks noChangeShapeType="1"/>
            </p:cNvCxnSpPr>
            <p:nvPr/>
          </p:nvCxnSpPr>
          <p:spPr bwMode="auto">
            <a:xfrm>
              <a:off x="611" y="2462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514" name="Group 32"/>
            <p:cNvGrpSpPr>
              <a:grpSpLocks/>
            </p:cNvGrpSpPr>
            <p:nvPr/>
          </p:nvGrpSpPr>
          <p:grpSpPr bwMode="auto">
            <a:xfrm>
              <a:off x="609" y="2834"/>
              <a:ext cx="264" cy="268"/>
              <a:chOff x="713" y="2854"/>
              <a:chExt cx="222" cy="268"/>
            </a:xfrm>
          </p:grpSpPr>
          <p:sp>
            <p:nvSpPr>
              <p:cNvPr id="20536" name="Line 33"/>
              <p:cNvSpPr>
                <a:spLocks noChangeShapeType="1"/>
              </p:cNvSpPr>
              <p:nvPr/>
            </p:nvSpPr>
            <p:spPr bwMode="auto">
              <a:xfrm>
                <a:off x="719" y="2912"/>
                <a:ext cx="2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6800" tIns="46800" rIns="46800" bIns="46800"/>
              <a:lstStyle/>
              <a:p>
                <a:endParaRPr lang="es-ES"/>
              </a:p>
            </p:txBody>
          </p:sp>
          <p:sp>
            <p:nvSpPr>
              <p:cNvPr id="20537" name="Line 34"/>
              <p:cNvSpPr>
                <a:spLocks noChangeShapeType="1"/>
              </p:cNvSpPr>
              <p:nvPr/>
            </p:nvSpPr>
            <p:spPr bwMode="auto">
              <a:xfrm>
                <a:off x="713" y="2854"/>
                <a:ext cx="0" cy="2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6800" tIns="46800" rIns="46800" bIns="46800"/>
              <a:lstStyle/>
              <a:p>
                <a:endParaRPr lang="es-ES"/>
              </a:p>
            </p:txBody>
          </p:sp>
        </p:grpSp>
        <p:cxnSp>
          <p:nvCxnSpPr>
            <p:cNvPr id="20515" name="AutoShape 35"/>
            <p:cNvCxnSpPr>
              <a:cxnSpLocks noChangeShapeType="1"/>
              <a:endCxn id="20507" idx="0"/>
            </p:cNvCxnSpPr>
            <p:nvPr/>
          </p:nvCxnSpPr>
          <p:spPr bwMode="auto">
            <a:xfrm rot="16200000" flipH="1">
              <a:off x="519" y="2207"/>
              <a:ext cx="17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 flipH="1">
              <a:off x="602" y="2202"/>
              <a:ext cx="15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1720" y="2127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cxnSp>
          <p:nvCxnSpPr>
            <p:cNvPr id="20518" name="AutoShape 38"/>
            <p:cNvCxnSpPr>
              <a:cxnSpLocks noChangeShapeType="1"/>
            </p:cNvCxnSpPr>
            <p:nvPr/>
          </p:nvCxnSpPr>
          <p:spPr bwMode="auto">
            <a:xfrm>
              <a:off x="1771" y="3220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9" name="AutoShape 39"/>
            <p:cNvCxnSpPr>
              <a:cxnSpLocks noChangeShapeType="1"/>
            </p:cNvCxnSpPr>
            <p:nvPr/>
          </p:nvCxnSpPr>
          <p:spPr bwMode="auto">
            <a:xfrm>
              <a:off x="2394" y="3220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0" name="AutoShape 40"/>
            <p:cNvCxnSpPr>
              <a:cxnSpLocks noChangeShapeType="1"/>
            </p:cNvCxnSpPr>
            <p:nvPr/>
          </p:nvCxnSpPr>
          <p:spPr bwMode="auto">
            <a:xfrm>
              <a:off x="609" y="3218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1" name="Line 42"/>
            <p:cNvSpPr>
              <a:spLocks noChangeShapeType="1"/>
            </p:cNvSpPr>
            <p:nvPr/>
          </p:nvSpPr>
          <p:spPr bwMode="auto">
            <a:xfrm>
              <a:off x="1467" y="2896"/>
              <a:ext cx="2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0522" name="AutoShape 43"/>
            <p:cNvSpPr>
              <a:spLocks noChangeArrowheads="1"/>
            </p:cNvSpPr>
            <p:nvPr/>
          </p:nvSpPr>
          <p:spPr bwMode="auto">
            <a:xfrm>
              <a:off x="4451" y="1207"/>
              <a:ext cx="1127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D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&gt; 2, Child–Pugh C</a:t>
              </a:r>
            </a:p>
          </p:txBody>
        </p:sp>
        <p:cxnSp>
          <p:nvCxnSpPr>
            <p:cNvPr id="20523" name="AutoShape 44"/>
            <p:cNvCxnSpPr>
              <a:cxnSpLocks noChangeShapeType="1"/>
            </p:cNvCxnSpPr>
            <p:nvPr/>
          </p:nvCxnSpPr>
          <p:spPr bwMode="auto">
            <a:xfrm>
              <a:off x="3074" y="1123"/>
              <a:ext cx="1" cy="1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4" name="Freeform 46"/>
            <p:cNvSpPr>
              <a:spLocks/>
            </p:cNvSpPr>
            <p:nvPr/>
          </p:nvSpPr>
          <p:spPr bwMode="auto">
            <a:xfrm flipH="1">
              <a:off x="3409" y="970"/>
              <a:ext cx="1608" cy="279"/>
            </a:xfrm>
            <a:custGeom>
              <a:avLst/>
              <a:gdLst>
                <a:gd name="T0" fmla="*/ 1994905 w 1728"/>
                <a:gd name="T1" fmla="*/ 0 h 260"/>
                <a:gd name="T2" fmla="*/ 0 w 1728"/>
                <a:gd name="T3" fmla="*/ 0 h 260"/>
                <a:gd name="T4" fmla="*/ 0 w 1728"/>
                <a:gd name="T5" fmla="*/ 2147483647 h 260"/>
                <a:gd name="T6" fmla="*/ 0 60000 65536"/>
                <a:gd name="T7" fmla="*/ 0 60000 65536"/>
                <a:gd name="T8" fmla="*/ 0 60000 65536"/>
                <a:gd name="T9" fmla="*/ 0 w 1728"/>
                <a:gd name="T10" fmla="*/ 0 h 260"/>
                <a:gd name="T11" fmla="*/ 1728 w 172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260">
                  <a:moveTo>
                    <a:pt x="1728" y="0"/>
                  </a:moveTo>
                  <a:lnTo>
                    <a:pt x="0" y="0"/>
                  </a:lnTo>
                  <a:lnTo>
                    <a:pt x="0" y="2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25" name="Line 1074"/>
            <p:cNvSpPr>
              <a:spLocks noChangeShapeType="1"/>
            </p:cNvSpPr>
            <p:nvPr/>
          </p:nvSpPr>
          <p:spPr bwMode="auto">
            <a:xfrm>
              <a:off x="3065" y="1507"/>
              <a:ext cx="1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6" name="Line 1075"/>
            <p:cNvSpPr>
              <a:spLocks noChangeShapeType="1"/>
            </p:cNvSpPr>
            <p:nvPr/>
          </p:nvSpPr>
          <p:spPr bwMode="auto">
            <a:xfrm flipH="1">
              <a:off x="1697" y="1605"/>
              <a:ext cx="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7" name="Line 1077"/>
            <p:cNvSpPr>
              <a:spLocks noChangeShapeType="1"/>
            </p:cNvSpPr>
            <p:nvPr/>
          </p:nvSpPr>
          <p:spPr bwMode="auto">
            <a:xfrm flipV="1">
              <a:off x="1689" y="1609"/>
              <a:ext cx="238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28" name="Line 1075"/>
            <p:cNvSpPr>
              <a:spLocks noChangeShapeType="1"/>
            </p:cNvSpPr>
            <p:nvPr/>
          </p:nvSpPr>
          <p:spPr bwMode="auto">
            <a:xfrm flipH="1">
              <a:off x="4062" y="1605"/>
              <a:ext cx="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cxnSp>
          <p:nvCxnSpPr>
            <p:cNvPr id="20529" name="AutoShape 51"/>
            <p:cNvCxnSpPr>
              <a:cxnSpLocks noChangeShapeType="1"/>
              <a:stCxn id="20504" idx="2"/>
            </p:cNvCxnSpPr>
            <p:nvPr/>
          </p:nvCxnSpPr>
          <p:spPr bwMode="auto">
            <a:xfrm flipH="1">
              <a:off x="2057" y="2482"/>
              <a:ext cx="4" cy="30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0" name="AutoShape 53"/>
            <p:cNvCxnSpPr>
              <a:cxnSpLocks noChangeShapeType="1"/>
            </p:cNvCxnSpPr>
            <p:nvPr/>
          </p:nvCxnSpPr>
          <p:spPr bwMode="auto">
            <a:xfrm flipH="1">
              <a:off x="2168" y="2191"/>
              <a:ext cx="1" cy="10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1" name="AutoShape 55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>
              <a:off x="600" y="1538"/>
              <a:ext cx="0" cy="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2" name="AutoShape 56"/>
            <p:cNvCxnSpPr>
              <a:cxnSpLocks noChangeShapeType="1"/>
              <a:stCxn id="20522" idx="2"/>
              <a:endCxn id="20494" idx="0"/>
            </p:cNvCxnSpPr>
            <p:nvPr/>
          </p:nvCxnSpPr>
          <p:spPr bwMode="auto">
            <a:xfrm flipH="1">
              <a:off x="5007" y="1538"/>
              <a:ext cx="8" cy="17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33" name="AutoShape 52"/>
            <p:cNvSpPr>
              <a:spLocks noChangeArrowheads="1"/>
            </p:cNvSpPr>
            <p:nvPr/>
          </p:nvSpPr>
          <p:spPr bwMode="auto">
            <a:xfrm>
              <a:off x="2517" y="1695"/>
              <a:ext cx="954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intermedio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(B)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Multinodular,</a:t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20534" name="AutoShape 8"/>
            <p:cNvSpPr>
              <a:spLocks noChangeArrowheads="1"/>
            </p:cNvSpPr>
            <p:nvPr/>
          </p:nvSpPr>
          <p:spPr bwMode="auto">
            <a:xfrm>
              <a:off x="3604" y="1695"/>
              <a:ext cx="954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avanzado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(C) 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Invasión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portal,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N1, M1,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1–2</a:t>
              </a:r>
            </a:p>
          </p:txBody>
        </p:sp>
        <p:sp>
          <p:nvSpPr>
            <p:cNvPr id="20535" name="AutoShape 54"/>
            <p:cNvSpPr>
              <a:spLocks noChangeArrowheads="1"/>
            </p:cNvSpPr>
            <p:nvPr/>
          </p:nvSpPr>
          <p:spPr bwMode="auto">
            <a:xfrm>
              <a:off x="2460" y="1207"/>
              <a:ext cx="1495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2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2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E9B113"/>
                  </a:solidFill>
                  <a:latin typeface="Arial" charset="0"/>
                </a:rPr>
                <a:t>A–C</a:t>
              </a:r>
              <a:br>
                <a:rPr lang="en-US" altLang="es-ES" sz="12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200" dirty="0" smtClean="0">
                  <a:solidFill>
                    <a:srgbClr val="FFFFFF"/>
                  </a:solidFill>
                  <a:latin typeface="Arial" charset="0"/>
                </a:rPr>
                <a:t>PS</a:t>
              </a:r>
              <a:r>
                <a:rPr lang="en-US" altLang="es-ES" sz="10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0–2,</a:t>
              </a:r>
              <a:r>
                <a:rPr lang="en-US" altLang="es-ES" sz="10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Child–Pugh</a:t>
              </a:r>
              <a:r>
                <a:rPr lang="en-US" altLang="es-ES" sz="14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A–B</a:t>
              </a:r>
            </a:p>
          </p:txBody>
        </p:sp>
      </p:grp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601788" y="6064250"/>
            <a:ext cx="75422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bIns="0" anchor="b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/>
            <a:r>
              <a:rPr lang="en-GB" altLang="es-ES" sz="1200">
                <a:latin typeface="Arial" charset="0"/>
              </a:rPr>
              <a:t>Bruix J, Sherman M. Hepatology. 2010. Available from: http://www.aasld.org/practiceguidelines/Documents/Bookmarked%20</a:t>
            </a:r>
            <a:br>
              <a:rPr lang="en-GB" altLang="es-ES" sz="1200">
                <a:latin typeface="Arial" charset="0"/>
              </a:rPr>
            </a:br>
            <a:r>
              <a:rPr lang="en-GB" altLang="es-ES" sz="1200">
                <a:latin typeface="Arial" charset="0"/>
              </a:rPr>
              <a:t>Practice%20Guidelines/HCCUpdate2010.pdf. Last accessed November 2010.</a:t>
            </a:r>
            <a:endParaRPr lang="en-US" altLang="es-ES" sz="1200">
              <a:solidFill>
                <a:srgbClr val="FFFFFF"/>
              </a:solidFill>
              <a:latin typeface="Arial" charset="0"/>
            </a:endParaRPr>
          </a:p>
          <a:p>
            <a:pPr algn="r"/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Llovet JM, et al. J Natl Cancer Inst. 2008;100:698-711.</a:t>
            </a: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384175" y="285750"/>
            <a:ext cx="836612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s-ES" b="1" dirty="0" err="1" smtClean="0">
                <a:latin typeface="Arial" charset="0"/>
              </a:rPr>
              <a:t>Estrategia</a:t>
            </a:r>
            <a:r>
              <a:rPr lang="en-US" altLang="es-ES" b="1" dirty="0" smtClean="0">
                <a:latin typeface="Arial" charset="0"/>
              </a:rPr>
              <a:t> de </a:t>
            </a:r>
            <a:r>
              <a:rPr lang="en-US" altLang="es-ES" b="1" dirty="0" err="1" smtClean="0">
                <a:latin typeface="Arial" charset="0"/>
              </a:rPr>
              <a:t>tratamiento</a:t>
            </a:r>
            <a:r>
              <a:rPr lang="en-US" altLang="es-ES" b="1" dirty="0" smtClean="0">
                <a:latin typeface="Arial" charset="0"/>
              </a:rPr>
              <a:t> </a:t>
            </a:r>
            <a:r>
              <a:rPr lang="en-US" altLang="es-ES" b="1" dirty="0" err="1" smtClean="0">
                <a:latin typeface="Arial" charset="0"/>
              </a:rPr>
              <a:t>según</a:t>
            </a:r>
            <a:r>
              <a:rPr lang="en-US" altLang="es-ES" b="1" dirty="0" smtClean="0">
                <a:latin typeface="Arial" charset="0"/>
              </a:rPr>
              <a:t> el la </a:t>
            </a:r>
            <a:r>
              <a:rPr lang="en-US" altLang="es-ES" b="1" dirty="0" err="1" smtClean="0">
                <a:latin typeface="Arial" charset="0"/>
              </a:rPr>
              <a:t>estadificación</a:t>
            </a:r>
            <a:r>
              <a:rPr lang="en-US" altLang="es-ES" b="1" dirty="0" smtClean="0">
                <a:latin typeface="Arial" charset="0"/>
              </a:rPr>
              <a:t> Barcelona </a:t>
            </a:r>
            <a:r>
              <a:rPr lang="en-US" altLang="es-ES" b="1" dirty="0">
                <a:latin typeface="Arial" charset="0"/>
              </a:rPr>
              <a:t>Clinic Liver Cancer (BCLC</a:t>
            </a:r>
            <a:r>
              <a:rPr lang="en-US" altLang="es-ES" b="1" dirty="0" smtClean="0">
                <a:latin typeface="Arial" charset="0"/>
              </a:rPr>
              <a:t>)</a:t>
            </a:r>
            <a:endParaRPr lang="en-US" altLang="es-ES" b="1" dirty="0">
              <a:latin typeface="Arial" charset="0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0" y="6211888"/>
            <a:ext cx="4483100" cy="646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5" tIns="45717" rIns="91435" bIns="45717" anchor="b">
            <a:spAutoFit/>
          </a:bodyPr>
          <a:lstStyle/>
          <a:p>
            <a:pPr eaLnBrk="0" hangingPunct="0"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PS 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= performance 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status (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estado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general) ;</a:t>
            </a:r>
            <a:endParaRPr lang="en-US" sz="1200" dirty="0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+mn-ea"/>
              </a:rPr>
              <a:t>RFA =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ablación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con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radiofrecuencia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; </a:t>
            </a:r>
            <a:endParaRPr lang="en-US" sz="12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eaLnBrk="0" hangingPunct="0"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+mn-ea"/>
              </a:rPr>
              <a:t>TACE =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quimioembolización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transarterial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.</a:t>
            </a:r>
            <a:endParaRPr lang="en-US" sz="1200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1419224" y="5257151"/>
            <a:ext cx="1844675" cy="443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105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452438" y="1447800"/>
            <a:ext cx="825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s-ES" sz="2400" b="1" dirty="0" err="1" smtClean="0">
                <a:solidFill>
                  <a:srgbClr val="FF9933"/>
                </a:solidFill>
              </a:rPr>
              <a:t>Indicaciones</a:t>
            </a:r>
            <a:r>
              <a:rPr lang="en-GB" altLang="es-ES" sz="2400" b="1" dirty="0" smtClean="0">
                <a:solidFill>
                  <a:srgbClr val="FF9933"/>
                </a:solidFill>
              </a:rPr>
              <a:t> de </a:t>
            </a:r>
            <a:r>
              <a:rPr lang="en-GB" altLang="es-ES" sz="2400" b="1" dirty="0" err="1" smtClean="0">
                <a:solidFill>
                  <a:srgbClr val="FF9933"/>
                </a:solidFill>
              </a:rPr>
              <a:t>trasplante</a:t>
            </a:r>
            <a:endParaRPr lang="en-GB" altLang="es-ES" sz="2400" b="1" dirty="0">
              <a:solidFill>
                <a:srgbClr val="FF9933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71550" y="6211888"/>
            <a:ext cx="8172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chemeClr val="tx1"/>
                </a:solidFill>
              </a:rPr>
              <a:t>Bruix</a:t>
            </a:r>
            <a:r>
              <a:rPr lang="en-GB" sz="1200" dirty="0">
                <a:solidFill>
                  <a:schemeClr val="tx1"/>
                </a:solidFill>
              </a:rPr>
              <a:t> J, Sherman M. </a:t>
            </a:r>
            <a:r>
              <a:rPr lang="en-GB" sz="1200" dirty="0" err="1">
                <a:solidFill>
                  <a:schemeClr val="tx1"/>
                </a:solidFill>
              </a:rPr>
              <a:t>Hepatology</a:t>
            </a:r>
            <a:r>
              <a:rPr lang="en-GB" sz="1200" dirty="0">
                <a:solidFill>
                  <a:schemeClr val="tx1"/>
                </a:solidFill>
              </a:rPr>
              <a:t>. 2010. http://www.aasld.org/practiceguidelines/Documents/Bookmarked%20Practice%20Guidelines/HCCUpdate2010.pdf. Last accessed February 2011. </a:t>
            </a:r>
          </a:p>
        </p:txBody>
      </p:sp>
      <p:sp>
        <p:nvSpPr>
          <p:cNvPr id="614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s-ES" dirty="0" err="1" smtClean="0">
                <a:solidFill>
                  <a:schemeClr val="tx2"/>
                </a:solidFill>
              </a:rPr>
              <a:t>Guías</a:t>
            </a:r>
            <a:r>
              <a:rPr lang="en-GB" altLang="es-ES" dirty="0" smtClean="0">
                <a:solidFill>
                  <a:schemeClr val="tx2"/>
                </a:solidFill>
              </a:rPr>
              <a:t> AASLD</a:t>
            </a:r>
            <a:endParaRPr lang="en-GB" altLang="es-E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457200" y="1989138"/>
            <a:ext cx="8229600" cy="3284537"/>
          </a:xfrm>
          <a:prstGeom prst="rect">
            <a:avLst/>
          </a:prstGeom>
        </p:spPr>
        <p:txBody>
          <a:bodyPr/>
          <a:lstStyle/>
          <a:p>
            <a:pPr marL="174625" indent="-174625">
              <a:spcBef>
                <a:spcPct val="30000"/>
              </a:spcBef>
              <a:buFontTx/>
              <a:buNone/>
              <a:defRPr/>
            </a:pPr>
            <a:r>
              <a:rPr lang="en-GB" b="1" dirty="0" err="1" smtClean="0"/>
              <a:t>Trasplante</a:t>
            </a:r>
            <a:endParaRPr lang="en-GB" b="1" dirty="0" smtClean="0"/>
          </a:p>
          <a:p>
            <a:pPr marL="174625" indent="-174625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GB" dirty="0" err="1" smtClean="0"/>
              <a:t>Pacientes</a:t>
            </a:r>
            <a:r>
              <a:rPr lang="en-GB" dirty="0" smtClean="0"/>
              <a:t> con HCC que </a:t>
            </a:r>
            <a:r>
              <a:rPr lang="en-GB" dirty="0" err="1" smtClean="0"/>
              <a:t>cumplen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criterios</a:t>
            </a:r>
            <a:r>
              <a:rPr lang="en-GB" dirty="0" smtClean="0"/>
              <a:t> de </a:t>
            </a:r>
            <a:r>
              <a:rPr lang="en-GB" dirty="0" err="1" smtClean="0"/>
              <a:t>Milán</a:t>
            </a:r>
            <a:r>
              <a:rPr lang="en-GB" dirty="0" smtClean="0"/>
              <a:t>: </a:t>
            </a:r>
            <a:r>
              <a:rPr lang="en-GB" dirty="0" err="1" smtClean="0"/>
              <a:t>tumor</a:t>
            </a:r>
            <a:r>
              <a:rPr lang="en-GB" dirty="0" smtClean="0"/>
              <a:t> </a:t>
            </a:r>
            <a:r>
              <a:rPr lang="en-GB" dirty="0" err="1" smtClean="0"/>
              <a:t>único</a:t>
            </a:r>
            <a:r>
              <a:rPr lang="en-GB" dirty="0" smtClean="0"/>
              <a:t> de 5 cm o un </a:t>
            </a:r>
            <a:r>
              <a:rPr lang="en-GB" dirty="0" err="1" smtClean="0"/>
              <a:t>máximo</a:t>
            </a:r>
            <a:r>
              <a:rPr lang="en-GB" dirty="0" smtClean="0"/>
              <a:t> de 3 </a:t>
            </a:r>
            <a:r>
              <a:rPr lang="en-GB" dirty="0" err="1" smtClean="0"/>
              <a:t>lesiones</a:t>
            </a:r>
            <a:r>
              <a:rPr lang="en-GB" dirty="0" smtClean="0"/>
              <a:t> </a:t>
            </a:r>
            <a:r>
              <a:rPr lang="en-GB" dirty="0" err="1" smtClean="0"/>
              <a:t>tumorales</a:t>
            </a:r>
            <a:r>
              <a:rPr lang="en-GB" dirty="0" smtClean="0"/>
              <a:t> de hasta 3 cm</a:t>
            </a:r>
          </a:p>
          <a:p>
            <a:pPr marL="174625" indent="-174625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El </a:t>
            </a:r>
            <a:r>
              <a:rPr lang="en-GB" dirty="0" err="1" smtClean="0"/>
              <a:t>trasplante</a:t>
            </a:r>
            <a:r>
              <a:rPr lang="en-GB" dirty="0" smtClean="0"/>
              <a:t> de </a:t>
            </a:r>
            <a:r>
              <a:rPr lang="en-GB" dirty="0" err="1" smtClean="0"/>
              <a:t>donante</a:t>
            </a:r>
            <a:r>
              <a:rPr lang="en-GB" dirty="0" smtClean="0"/>
              <a:t> vivo se </a:t>
            </a:r>
            <a:r>
              <a:rPr lang="en-GB" dirty="0" err="1" smtClean="0"/>
              <a:t>pued</a:t>
            </a:r>
            <a:r>
              <a:rPr lang="en-GB" dirty="0" smtClean="0"/>
              <a:t> </a:t>
            </a:r>
            <a:r>
              <a:rPr lang="en-GB" dirty="0" err="1" smtClean="0"/>
              <a:t>ofrecer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el </a:t>
            </a:r>
            <a:r>
              <a:rPr lang="en-GB" dirty="0" err="1" smtClean="0"/>
              <a:t>tiempo</a:t>
            </a:r>
            <a:r>
              <a:rPr lang="en-GB" dirty="0" smtClean="0"/>
              <a:t> de </a:t>
            </a:r>
            <a:r>
              <a:rPr lang="en-GB" dirty="0" err="1" smtClean="0"/>
              <a:t>espera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largo y el </a:t>
            </a:r>
            <a:r>
              <a:rPr lang="en-GB" dirty="0" err="1" smtClean="0"/>
              <a:t>riesgo</a:t>
            </a:r>
            <a:r>
              <a:rPr lang="en-GB" dirty="0" smtClean="0"/>
              <a:t> de </a:t>
            </a:r>
            <a:r>
              <a:rPr lang="en-GB" dirty="0" err="1" smtClean="0"/>
              <a:t>progresión</a:t>
            </a:r>
            <a:r>
              <a:rPr lang="en-GB" dirty="0" smtClean="0"/>
              <a:t> </a:t>
            </a:r>
            <a:r>
              <a:rPr lang="en-GB" dirty="0" err="1" smtClean="0"/>
              <a:t>tumoral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alto</a:t>
            </a:r>
          </a:p>
          <a:p>
            <a:pPr marL="174625" indent="-174625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GB" dirty="0" err="1" smtClean="0"/>
              <a:t>Tratamiento</a:t>
            </a:r>
            <a:r>
              <a:rPr lang="en-GB" dirty="0" smtClean="0"/>
              <a:t> pre-</a:t>
            </a:r>
            <a:r>
              <a:rPr lang="en-GB" dirty="0" err="1" smtClean="0"/>
              <a:t>operatorio</a:t>
            </a:r>
            <a:r>
              <a:rPr lang="en-GB" dirty="0" smtClean="0"/>
              <a:t> se </a:t>
            </a:r>
            <a:r>
              <a:rPr lang="en-GB" dirty="0" err="1" smtClean="0"/>
              <a:t>puede</a:t>
            </a:r>
            <a:r>
              <a:rPr lang="en-GB" dirty="0" smtClean="0"/>
              <a:t> </a:t>
            </a:r>
            <a:r>
              <a:rPr lang="en-GB" dirty="0" err="1" smtClean="0"/>
              <a:t>considerar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el </a:t>
            </a:r>
            <a:r>
              <a:rPr lang="en-GB" dirty="0" err="1" smtClean="0"/>
              <a:t>tiempo</a:t>
            </a:r>
            <a:r>
              <a:rPr lang="en-GB" dirty="0" smtClean="0"/>
              <a:t> de </a:t>
            </a:r>
            <a:r>
              <a:rPr lang="en-GB" dirty="0" err="1" smtClean="0"/>
              <a:t>espera</a:t>
            </a:r>
            <a:r>
              <a:rPr lang="en-GB" dirty="0" smtClean="0"/>
              <a:t> </a:t>
            </a:r>
            <a:r>
              <a:rPr lang="en-GB" dirty="0" err="1" smtClean="0"/>
              <a:t>excede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6 </a:t>
            </a:r>
            <a:r>
              <a:rPr lang="en-GB" dirty="0" err="1" smtClean="0"/>
              <a:t>meses</a:t>
            </a:r>
            <a:r>
              <a:rPr lang="en-GB" dirty="0" smtClean="0"/>
              <a:t>  				           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6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381000" y="73025"/>
            <a:ext cx="8367713" cy="1041400"/>
          </a:xfrm>
        </p:spPr>
        <p:txBody>
          <a:bodyPr/>
          <a:lstStyle/>
          <a:p>
            <a:pPr eaLnBrk="1" hangingPunct="1"/>
            <a:r>
              <a:rPr lang="en-CA" altLang="es-ES" dirty="0" err="1" smtClean="0"/>
              <a:t>Incidencia</a:t>
            </a:r>
            <a:r>
              <a:rPr lang="en-CA" altLang="es-ES" dirty="0" smtClean="0"/>
              <a:t> global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5629275" y="6352490"/>
            <a:ext cx="3514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CA" b="0" dirty="0" err="1">
                <a:latin typeface="+mn-lt"/>
              </a:rPr>
              <a:t>Ferlay</a:t>
            </a:r>
            <a:r>
              <a:rPr lang="en-CA" b="0" dirty="0">
                <a:latin typeface="+mn-lt"/>
              </a:rPr>
              <a:t>  J, et al. </a:t>
            </a:r>
            <a:r>
              <a:rPr lang="en-CA" b="0" dirty="0" err="1">
                <a:latin typeface="+mn-lt"/>
              </a:rPr>
              <a:t>Int</a:t>
            </a:r>
            <a:r>
              <a:rPr lang="en-CA" b="0" dirty="0">
                <a:latin typeface="+mn-lt"/>
              </a:rPr>
              <a:t> J Cancer. 2010;127:2893-917.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12" y="6305550"/>
            <a:ext cx="25749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0" dirty="0">
                <a:latin typeface="+mn-lt"/>
              </a:rPr>
              <a:t>HCC </a:t>
            </a:r>
            <a:r>
              <a:rPr lang="en-GB" b="0" dirty="0" smtClean="0">
                <a:latin typeface="+mn-lt"/>
              </a:rPr>
              <a:t>= carcinoma </a:t>
            </a:r>
            <a:r>
              <a:rPr lang="en-GB" b="0" dirty="0" err="1" smtClean="0">
                <a:latin typeface="+mn-lt"/>
              </a:rPr>
              <a:t>hepatocelular</a:t>
            </a:r>
            <a:r>
              <a:rPr lang="en-GB" b="0" dirty="0" smtClean="0">
                <a:latin typeface="+mn-lt"/>
              </a:rPr>
              <a:t> </a:t>
            </a:r>
            <a:endParaRPr lang="en-GB" b="0" dirty="0">
              <a:latin typeface="+mn-lt"/>
            </a:endParaRP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 rot="-5400000">
            <a:off x="-923925" y="3117851"/>
            <a:ext cx="2846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800" b="0">
                <a:solidFill>
                  <a:srgbClr val="FFFFFF"/>
                </a:solidFill>
                <a:latin typeface="Arial" charset="0"/>
              </a:rPr>
              <a:t>Age-standardized incidence</a:t>
            </a:r>
            <a:br>
              <a:rPr lang="en-US" altLang="es-ES" sz="1800" b="0">
                <a:solidFill>
                  <a:srgbClr val="FFFFFF"/>
                </a:solidFill>
                <a:latin typeface="Arial" charset="0"/>
              </a:rPr>
            </a:br>
            <a:r>
              <a:rPr lang="en-US" altLang="es-ES" sz="1800" b="0">
                <a:solidFill>
                  <a:srgbClr val="FFFFFF"/>
                </a:solidFill>
                <a:latin typeface="Arial" charset="0"/>
              </a:rPr>
              <a:t>per 100,000</a:t>
            </a:r>
          </a:p>
        </p:txBody>
      </p:sp>
      <p:graphicFrame>
        <p:nvGraphicFramePr>
          <p:cNvPr id="5126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822325" y="1498600"/>
          <a:ext cx="7959725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r:id="rId4" imgW="7962066" imgH="4883319" progId="Excel.Chart.8">
                  <p:embed/>
                </p:oleObj>
              </mc:Choice>
              <mc:Fallback>
                <p:oleObj r:id="rId4" imgW="7962066" imgH="488331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1498600"/>
                        <a:ext cx="7959725" cy="488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9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415781" y="1259468"/>
            <a:ext cx="8394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s-ES" sz="1800" dirty="0">
                <a:solidFill>
                  <a:schemeClr val="tx1"/>
                </a:solidFill>
              </a:rPr>
              <a:t>Contour plot </a:t>
            </a:r>
            <a:r>
              <a:rPr lang="en-GB" altLang="es-ES" sz="1800" dirty="0" smtClean="0">
                <a:solidFill>
                  <a:schemeClr val="tx1"/>
                </a:solidFill>
              </a:rPr>
              <a:t>de </a:t>
            </a:r>
            <a:r>
              <a:rPr lang="en-GB" altLang="es-ES" sz="1800" dirty="0" err="1" smtClean="0">
                <a:solidFill>
                  <a:schemeClr val="tx1"/>
                </a:solidFill>
              </a:rPr>
              <a:t>supervivencia</a:t>
            </a:r>
            <a:r>
              <a:rPr lang="en-GB" altLang="es-ES" sz="1800" dirty="0" smtClean="0">
                <a:solidFill>
                  <a:schemeClr val="tx1"/>
                </a:solidFill>
              </a:rPr>
              <a:t> a 5 </a:t>
            </a:r>
            <a:r>
              <a:rPr lang="en-GB" altLang="es-ES" sz="1800" dirty="0" err="1" smtClean="0">
                <a:solidFill>
                  <a:schemeClr val="tx1"/>
                </a:solidFill>
              </a:rPr>
              <a:t>años</a:t>
            </a:r>
            <a:r>
              <a:rPr lang="en-GB" altLang="es-ES" sz="1800" dirty="0">
                <a:solidFill>
                  <a:schemeClr val="tx1"/>
                </a:solidFill>
              </a:rPr>
              <a:t> </a:t>
            </a:r>
            <a:r>
              <a:rPr lang="en-GB" altLang="es-ES" sz="1800" dirty="0" err="1" smtClean="0">
                <a:solidFill>
                  <a:schemeClr val="tx1"/>
                </a:solidFill>
              </a:rPr>
              <a:t>según</a:t>
            </a:r>
            <a:r>
              <a:rPr lang="en-GB" altLang="es-ES" sz="1800" dirty="0" smtClean="0">
                <a:solidFill>
                  <a:schemeClr val="tx1"/>
                </a:solidFill>
              </a:rPr>
              <a:t> el </a:t>
            </a:r>
            <a:r>
              <a:rPr lang="en-GB" altLang="es-ES" sz="1800" dirty="0" err="1" smtClean="0">
                <a:solidFill>
                  <a:schemeClr val="tx1"/>
                </a:solidFill>
              </a:rPr>
              <a:t>tamaño</a:t>
            </a:r>
            <a:r>
              <a:rPr lang="en-GB" altLang="es-ES" sz="1800" dirty="0" smtClean="0">
                <a:solidFill>
                  <a:schemeClr val="tx1"/>
                </a:solidFill>
              </a:rPr>
              <a:t> y el </a:t>
            </a:r>
            <a:r>
              <a:rPr lang="en-GB" altLang="es-ES" sz="1800" dirty="0" err="1" smtClean="0">
                <a:solidFill>
                  <a:schemeClr val="tx1"/>
                </a:solidFill>
              </a:rPr>
              <a:t>número</a:t>
            </a:r>
            <a:r>
              <a:rPr lang="en-GB" altLang="es-ES" sz="1800" dirty="0" smtClean="0">
                <a:solidFill>
                  <a:schemeClr val="tx1"/>
                </a:solidFill>
              </a:rPr>
              <a:t> de </a:t>
            </a:r>
            <a:r>
              <a:rPr lang="en-GB" altLang="es-ES" sz="1800" dirty="0" err="1" smtClean="0">
                <a:solidFill>
                  <a:schemeClr val="tx1"/>
                </a:solidFill>
              </a:rPr>
              <a:t>tumores</a:t>
            </a:r>
            <a:endParaRPr lang="en-US" altLang="es-ES" sz="1800" dirty="0">
              <a:solidFill>
                <a:schemeClr val="tx1"/>
              </a:solidFill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5022850" y="6597650"/>
            <a:ext cx="4121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it-IT" altLang="es-ES" sz="1200">
                <a:solidFill>
                  <a:schemeClr val="tx1"/>
                </a:solidFill>
              </a:rPr>
              <a:t>Mazzaferro V, et al. Lancet Oncology. 2009;10:35-43.</a:t>
            </a:r>
          </a:p>
        </p:txBody>
      </p:sp>
      <p:sp>
        <p:nvSpPr>
          <p:cNvPr id="8196" name="TextBox 12"/>
          <p:cNvSpPr txBox="1">
            <a:spLocks noChangeArrowheads="1"/>
          </p:cNvSpPr>
          <p:nvPr/>
        </p:nvSpPr>
        <p:spPr bwMode="auto">
          <a:xfrm>
            <a:off x="3132138" y="6264275"/>
            <a:ext cx="2668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s-ES" b="1" dirty="0" err="1" smtClean="0">
                <a:solidFill>
                  <a:schemeClr val="tx1"/>
                </a:solidFill>
              </a:rPr>
              <a:t>Tamaño</a:t>
            </a:r>
            <a:r>
              <a:rPr lang="en-GB" altLang="es-ES" b="1" dirty="0" smtClean="0">
                <a:solidFill>
                  <a:schemeClr val="tx1"/>
                </a:solidFill>
              </a:rPr>
              <a:t> del </a:t>
            </a:r>
            <a:r>
              <a:rPr lang="en-GB" altLang="es-ES" b="1" dirty="0" err="1" smtClean="0">
                <a:solidFill>
                  <a:schemeClr val="tx1"/>
                </a:solidFill>
              </a:rPr>
              <a:t>tumor</a:t>
            </a:r>
            <a:r>
              <a:rPr lang="en-GB" altLang="es-ES" b="1" dirty="0" smtClean="0">
                <a:solidFill>
                  <a:schemeClr val="tx1"/>
                </a:solidFill>
              </a:rPr>
              <a:t> </a:t>
            </a:r>
            <a:r>
              <a:rPr lang="en-GB" altLang="es-ES" b="1" dirty="0" err="1" smtClean="0">
                <a:solidFill>
                  <a:schemeClr val="tx1"/>
                </a:solidFill>
              </a:rPr>
              <a:t>en</a:t>
            </a:r>
            <a:r>
              <a:rPr lang="en-GB" altLang="es-ES" b="1" dirty="0" smtClean="0">
                <a:solidFill>
                  <a:schemeClr val="tx1"/>
                </a:solidFill>
              </a:rPr>
              <a:t> </a:t>
            </a:r>
            <a:r>
              <a:rPr lang="en-GB" altLang="es-ES" b="1" dirty="0">
                <a:solidFill>
                  <a:schemeClr val="tx1"/>
                </a:solidFill>
              </a:rPr>
              <a:t>mm</a:t>
            </a:r>
            <a:endParaRPr lang="en-US" altLang="es-ES" b="1" dirty="0">
              <a:solidFill>
                <a:schemeClr val="tx1"/>
              </a:solidFill>
            </a:endParaRPr>
          </a:p>
        </p:txBody>
      </p:sp>
      <p:sp>
        <p:nvSpPr>
          <p:cNvPr id="8197" name="TextBox 13"/>
          <p:cNvSpPr txBox="1">
            <a:spLocks noChangeArrowheads="1"/>
          </p:cNvSpPr>
          <p:nvPr/>
        </p:nvSpPr>
        <p:spPr bwMode="auto">
          <a:xfrm>
            <a:off x="0" y="6572250"/>
            <a:ext cx="3464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s-ES" sz="1200" dirty="0">
                <a:solidFill>
                  <a:schemeClr val="tx1"/>
                </a:solidFill>
              </a:rPr>
              <a:t>*</a:t>
            </a:r>
            <a:r>
              <a:rPr lang="en-GB" altLang="es-ES" sz="1200" dirty="0" smtClean="0">
                <a:solidFill>
                  <a:schemeClr val="tx1"/>
                </a:solidFill>
              </a:rPr>
              <a:t>1.112 </a:t>
            </a:r>
            <a:r>
              <a:rPr lang="en-GB" altLang="es-ES" sz="1200" dirty="0" err="1" smtClean="0">
                <a:solidFill>
                  <a:schemeClr val="tx1"/>
                </a:solidFill>
              </a:rPr>
              <a:t>pacientes</a:t>
            </a:r>
            <a:r>
              <a:rPr lang="en-GB" altLang="es-ES" sz="1200" dirty="0" smtClean="0">
                <a:solidFill>
                  <a:schemeClr val="tx1"/>
                </a:solidFill>
              </a:rPr>
              <a:t> </a:t>
            </a:r>
            <a:r>
              <a:rPr lang="en-GB" altLang="es-ES" sz="1200" dirty="0" err="1" smtClean="0">
                <a:solidFill>
                  <a:schemeClr val="tx1"/>
                </a:solidFill>
              </a:rPr>
              <a:t>excedían</a:t>
            </a:r>
            <a:r>
              <a:rPr lang="en-GB" altLang="es-ES" sz="1200" dirty="0" smtClean="0">
                <a:solidFill>
                  <a:schemeClr val="tx1"/>
                </a:solidFill>
              </a:rPr>
              <a:t> </a:t>
            </a:r>
            <a:r>
              <a:rPr lang="en-GB" altLang="es-ES" sz="1200" dirty="0" err="1" smtClean="0">
                <a:solidFill>
                  <a:schemeClr val="tx1"/>
                </a:solidFill>
              </a:rPr>
              <a:t>los</a:t>
            </a:r>
            <a:r>
              <a:rPr lang="en-GB" altLang="es-ES" sz="1200" dirty="0" smtClean="0">
                <a:solidFill>
                  <a:schemeClr val="tx1"/>
                </a:solidFill>
              </a:rPr>
              <a:t> </a:t>
            </a:r>
            <a:r>
              <a:rPr lang="en-GB" altLang="es-ES" sz="1200" dirty="0" err="1" smtClean="0">
                <a:solidFill>
                  <a:schemeClr val="tx1"/>
                </a:solidFill>
              </a:rPr>
              <a:t>criterios</a:t>
            </a:r>
            <a:r>
              <a:rPr lang="en-GB" altLang="es-ES" sz="1200" dirty="0" smtClean="0">
                <a:solidFill>
                  <a:schemeClr val="tx1"/>
                </a:solidFill>
              </a:rPr>
              <a:t> de </a:t>
            </a:r>
            <a:r>
              <a:rPr lang="en-GB" altLang="es-ES" sz="1200" dirty="0" err="1" smtClean="0">
                <a:solidFill>
                  <a:schemeClr val="tx1"/>
                </a:solidFill>
              </a:rPr>
              <a:t>Milán</a:t>
            </a:r>
            <a:r>
              <a:rPr lang="en-GB" altLang="es-ES" sz="1200" dirty="0" smtClean="0">
                <a:solidFill>
                  <a:schemeClr val="tx1"/>
                </a:solidFill>
              </a:rPr>
              <a:t>.</a:t>
            </a:r>
            <a:endParaRPr lang="en-US" altLang="es-ES" sz="1200" dirty="0">
              <a:solidFill>
                <a:schemeClr val="tx1"/>
              </a:solidFill>
            </a:endParaRPr>
          </a:p>
        </p:txBody>
      </p:sp>
      <p:sp>
        <p:nvSpPr>
          <p:cNvPr id="8198" name="Title 13"/>
          <p:cNvSpPr>
            <a:spLocks noGrp="1"/>
          </p:cNvSpPr>
          <p:nvPr>
            <p:ph type="title"/>
          </p:nvPr>
        </p:nvSpPr>
        <p:spPr>
          <a:xfrm>
            <a:off x="381000" y="282575"/>
            <a:ext cx="8367713" cy="1041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dirty="0" err="1" smtClean="0"/>
              <a:t>Trasplante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hepático</a:t>
            </a:r>
            <a:r>
              <a:rPr lang="en-GB" altLang="es-ES" dirty="0" smtClean="0"/>
              <a:t>: </a:t>
            </a:r>
            <a:r>
              <a:rPr lang="en-GB" altLang="es-ES" dirty="0" err="1" smtClean="0"/>
              <a:t>supervivencia</a:t>
            </a:r>
            <a:r>
              <a:rPr lang="en-GB" altLang="es-ES" dirty="0" smtClean="0"/>
              <a:t> a 5 </a:t>
            </a:r>
            <a:r>
              <a:rPr lang="en-GB" altLang="es-ES" dirty="0" err="1" smtClean="0"/>
              <a:t>años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en</a:t>
            </a:r>
            <a:r>
              <a:rPr lang="en-GB" altLang="es-ES" dirty="0" smtClean="0"/>
              <a:t> 1556 </a:t>
            </a:r>
            <a:r>
              <a:rPr lang="en-GB" altLang="es-ES" dirty="0" err="1" smtClean="0"/>
              <a:t>pacientes</a:t>
            </a:r>
            <a:r>
              <a:rPr lang="en-GB" altLang="es-ES" dirty="0" smtClean="0"/>
              <a:t> con HCC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341530" y="2793002"/>
            <a:ext cx="461665" cy="20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GB" b="1" dirty="0" err="1" smtClean="0">
                <a:solidFill>
                  <a:schemeClr val="tx1"/>
                </a:solidFill>
              </a:rPr>
              <a:t>Número</a:t>
            </a:r>
            <a:r>
              <a:rPr lang="en-GB" b="1" dirty="0" smtClean="0">
                <a:solidFill>
                  <a:schemeClr val="tx1"/>
                </a:solidFill>
              </a:rPr>
              <a:t> de </a:t>
            </a:r>
            <a:r>
              <a:rPr lang="en-GB" b="1" dirty="0" err="1" smtClean="0">
                <a:solidFill>
                  <a:schemeClr val="tx1"/>
                </a:solidFill>
              </a:rPr>
              <a:t>lesiones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8200" name="Group 29"/>
          <p:cNvGrpSpPr>
            <a:grpSpLocks/>
          </p:cNvGrpSpPr>
          <p:nvPr/>
        </p:nvGrpSpPr>
        <p:grpSpPr bwMode="auto">
          <a:xfrm>
            <a:off x="495300" y="1719263"/>
            <a:ext cx="8099425" cy="4572000"/>
            <a:chOff x="495300" y="1718810"/>
            <a:chExt cx="8100000" cy="4572480"/>
          </a:xfrm>
        </p:grpSpPr>
        <p:grpSp>
          <p:nvGrpSpPr>
            <p:cNvPr id="8201" name="Group 28"/>
            <p:cNvGrpSpPr>
              <a:grpSpLocks/>
            </p:cNvGrpSpPr>
            <p:nvPr/>
          </p:nvGrpSpPr>
          <p:grpSpPr bwMode="auto">
            <a:xfrm>
              <a:off x="495300" y="1718810"/>
              <a:ext cx="8100000" cy="4572000"/>
              <a:chOff x="495300" y="1944409"/>
              <a:chExt cx="8100000" cy="4364931"/>
            </a:xfrm>
          </p:grpSpPr>
          <p:pic>
            <p:nvPicPr>
              <p:cNvPr id="8204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300" y="6061755"/>
                <a:ext cx="6952500" cy="247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05" name="Group 8"/>
              <p:cNvGrpSpPr>
                <a:grpSpLocks/>
              </p:cNvGrpSpPr>
              <p:nvPr/>
            </p:nvGrpSpPr>
            <p:grpSpPr bwMode="auto">
              <a:xfrm>
                <a:off x="495300" y="1944409"/>
                <a:ext cx="8100000" cy="4350620"/>
                <a:chOff x="382" y="926"/>
                <a:chExt cx="5761" cy="3040"/>
              </a:xfrm>
            </p:grpSpPr>
            <p:pic>
              <p:nvPicPr>
                <p:cNvPr id="8206" name="Picture 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04" t="6264"/>
                <a:stretch>
                  <a:fillRect/>
                </a:stretch>
              </p:blipFill>
              <p:spPr bwMode="auto">
                <a:xfrm>
                  <a:off x="561" y="926"/>
                  <a:ext cx="5582" cy="2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07" name="Rectangle 10"/>
                <p:cNvSpPr>
                  <a:spLocks noChangeArrowheads="1"/>
                </p:cNvSpPr>
                <p:nvPr/>
              </p:nvSpPr>
              <p:spPr bwMode="auto">
                <a:xfrm>
                  <a:off x="5644" y="3830"/>
                  <a:ext cx="499" cy="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it-IT" altLang="es-E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08" name="Rectangle 11"/>
                <p:cNvSpPr>
                  <a:spLocks noChangeArrowheads="1"/>
                </p:cNvSpPr>
                <p:nvPr/>
              </p:nvSpPr>
              <p:spPr bwMode="auto">
                <a:xfrm>
                  <a:off x="382" y="3830"/>
                  <a:ext cx="318" cy="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C0FEF9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it-IT" altLang="es-E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7802631" y="6039290"/>
              <a:ext cx="792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it-IT" altLang="es-ES">
                <a:solidFill>
                  <a:srgbClr val="000000"/>
                </a:solidFill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748061" y="6039290"/>
              <a:ext cx="216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it-IT" altLang="es-E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7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9"/>
          <p:cNvSpPr>
            <a:spLocks noChangeArrowheads="1"/>
          </p:cNvSpPr>
          <p:nvPr/>
        </p:nvSpPr>
        <p:spPr bwMode="auto">
          <a:xfrm>
            <a:off x="5921375" y="6572250"/>
            <a:ext cx="3222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it-IT" altLang="es-ES" sz="1200">
                <a:solidFill>
                  <a:srgbClr val="FFFFFF"/>
                </a:solidFill>
              </a:rPr>
              <a:t>Klintmalm GB. Ann Surg. 1998;228:479-88.</a:t>
            </a:r>
          </a:p>
        </p:txBody>
      </p:sp>
      <p:sp>
        <p:nvSpPr>
          <p:cNvPr id="11267" name="Title 11"/>
          <p:cNvSpPr>
            <a:spLocks noGrp="1"/>
          </p:cNvSpPr>
          <p:nvPr>
            <p:ph type="title"/>
          </p:nvPr>
        </p:nvSpPr>
        <p:spPr>
          <a:xfrm>
            <a:off x="388938" y="282575"/>
            <a:ext cx="8366125" cy="1041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dirty="0" err="1" smtClean="0">
                <a:solidFill>
                  <a:schemeClr val="tx2"/>
                </a:solidFill>
              </a:rPr>
              <a:t>Resultados</a:t>
            </a:r>
            <a:r>
              <a:rPr lang="en-GB" altLang="es-ES" dirty="0" smtClean="0">
                <a:solidFill>
                  <a:schemeClr val="tx2"/>
                </a:solidFill>
              </a:rPr>
              <a:t> del </a:t>
            </a:r>
            <a:r>
              <a:rPr lang="en-GB" altLang="es-ES" dirty="0" err="1" smtClean="0">
                <a:solidFill>
                  <a:schemeClr val="tx2"/>
                </a:solidFill>
              </a:rPr>
              <a:t>trasplante</a:t>
            </a:r>
            <a:r>
              <a:rPr lang="en-GB" altLang="es-ES" dirty="0" smtClean="0">
                <a:solidFill>
                  <a:schemeClr val="tx2"/>
                </a:solidFill>
              </a:rPr>
              <a:t> </a:t>
            </a:r>
            <a:r>
              <a:rPr lang="en-GB" altLang="es-ES" dirty="0" err="1" smtClean="0">
                <a:solidFill>
                  <a:schemeClr val="tx2"/>
                </a:solidFill>
              </a:rPr>
              <a:t>hepático</a:t>
            </a:r>
            <a:r>
              <a:rPr lang="en-GB" altLang="es-ES" dirty="0" smtClean="0">
                <a:solidFill>
                  <a:schemeClr val="tx2"/>
                </a:solidFill>
              </a:rPr>
              <a:t> </a:t>
            </a:r>
            <a:r>
              <a:rPr lang="en-GB" altLang="es-ES" dirty="0" err="1" smtClean="0">
                <a:solidFill>
                  <a:schemeClr val="tx2"/>
                </a:solidFill>
              </a:rPr>
              <a:t>por</a:t>
            </a:r>
            <a:r>
              <a:rPr lang="en-GB" altLang="es-ES" dirty="0" smtClean="0">
                <a:solidFill>
                  <a:schemeClr val="tx2"/>
                </a:solidFill>
              </a:rPr>
              <a:t> HCC</a:t>
            </a:r>
            <a:endParaRPr lang="en-GB" altLang="es-E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0513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err="1" smtClean="0">
                <a:solidFill>
                  <a:srgbClr val="FFFFFF"/>
                </a:solidFill>
              </a:rPr>
              <a:t>Cuatro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factores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afectan</a:t>
            </a:r>
            <a:r>
              <a:rPr lang="en-GB" dirty="0" smtClean="0">
                <a:solidFill>
                  <a:srgbClr val="FFFFFF"/>
                </a:solidFill>
              </a:rPr>
              <a:t> a la </a:t>
            </a:r>
            <a:r>
              <a:rPr lang="en-GB" dirty="0" err="1" smtClean="0">
                <a:solidFill>
                  <a:srgbClr val="FFFFFF"/>
                </a:solidFill>
              </a:rPr>
              <a:t>supervivencia</a:t>
            </a:r>
            <a:r>
              <a:rPr lang="en-GB" dirty="0" smtClean="0">
                <a:solidFill>
                  <a:srgbClr val="FFFFFF"/>
                </a:solidFill>
              </a:rPr>
              <a:t> de </a:t>
            </a:r>
            <a:r>
              <a:rPr lang="en-GB" dirty="0" err="1" smtClean="0">
                <a:solidFill>
                  <a:srgbClr val="FFFFFF"/>
                </a:solidFill>
              </a:rPr>
              <a:t>los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pacientes</a:t>
            </a:r>
            <a:r>
              <a:rPr lang="en-GB" sz="1800" dirty="0" smtClean="0">
                <a:solidFill>
                  <a:srgbClr val="FFFFFF"/>
                </a:solidFill>
              </a:rPr>
              <a:t>:</a:t>
            </a:r>
          </a:p>
          <a:p>
            <a:pPr marL="460375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solidFill>
                  <a:srgbClr val="FFFFFF"/>
                </a:solidFill>
              </a:rPr>
              <a:t>Tamaño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</a:rPr>
              <a:t>tumoral</a:t>
            </a:r>
            <a:r>
              <a:rPr lang="en-GB" sz="1600" dirty="0" smtClean="0">
                <a:solidFill>
                  <a:srgbClr val="FFFFFF"/>
                </a:solidFill>
              </a:rPr>
              <a:t> &gt; 5 cm (p = 0.0221)</a:t>
            </a:r>
          </a:p>
          <a:p>
            <a:pPr marL="460375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solidFill>
                  <a:srgbClr val="FFFFFF"/>
                </a:solidFill>
              </a:rPr>
              <a:t>Invasión</a:t>
            </a:r>
            <a:r>
              <a:rPr lang="en-GB" sz="1600" dirty="0" smtClean="0">
                <a:solidFill>
                  <a:srgbClr val="FFFFFF"/>
                </a:solidFill>
              </a:rPr>
              <a:t> vascular (p = 0.0005)</a:t>
            </a:r>
          </a:p>
          <a:p>
            <a:pPr marL="460375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solidFill>
                  <a:srgbClr val="FFFFFF"/>
                </a:solidFill>
              </a:rPr>
              <a:t>Ganglios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</a:rPr>
              <a:t>positivos</a:t>
            </a:r>
            <a:r>
              <a:rPr lang="en-GB" sz="1600" dirty="0" smtClean="0">
                <a:solidFill>
                  <a:srgbClr val="FFFFFF"/>
                </a:solidFill>
              </a:rPr>
              <a:t> (p = 0.0014)</a:t>
            </a:r>
          </a:p>
          <a:p>
            <a:pPr marL="460375" indent="-285750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solidFill>
                  <a:srgbClr val="FFFFFF"/>
                </a:solidFill>
              </a:rPr>
              <a:t>Grado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</a:rPr>
              <a:t>histológico</a:t>
            </a:r>
            <a:r>
              <a:rPr lang="en-GB" sz="1600" dirty="0" smtClean="0">
                <a:solidFill>
                  <a:srgbClr val="FFFFFF"/>
                </a:solidFill>
              </a:rPr>
              <a:t> (p = 0.0001)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Sólo</a:t>
            </a:r>
            <a:r>
              <a:rPr lang="en-GB" sz="1800" dirty="0" smtClean="0">
                <a:solidFill>
                  <a:srgbClr val="FFFFFF"/>
                </a:solidFill>
              </a:rPr>
              <a:t> el </a:t>
            </a:r>
            <a:r>
              <a:rPr lang="en-GB" sz="1800" dirty="0" err="1" smtClean="0">
                <a:solidFill>
                  <a:srgbClr val="FFFFFF"/>
                </a:solidFill>
              </a:rPr>
              <a:t>grado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histológico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tumoral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impactó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negativamente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en</a:t>
            </a:r>
            <a:r>
              <a:rPr lang="en-GB" sz="1800" dirty="0" smtClean="0">
                <a:solidFill>
                  <a:srgbClr val="FFFFFF"/>
                </a:solidFill>
              </a:rPr>
              <a:t> la </a:t>
            </a:r>
            <a:r>
              <a:rPr lang="en-GB" sz="1800" dirty="0" err="1" smtClean="0">
                <a:solidFill>
                  <a:srgbClr val="FFFFFF"/>
                </a:solidFill>
              </a:rPr>
              <a:t>supervivencia</a:t>
            </a:r>
            <a:r>
              <a:rPr lang="en-GB" sz="1800" dirty="0" smtClean="0">
                <a:solidFill>
                  <a:srgbClr val="FFFFFF"/>
                </a:solidFill>
              </a:rPr>
              <a:t> global de </a:t>
            </a:r>
            <a:r>
              <a:rPr lang="en-GB" sz="1800" dirty="0" err="1" smtClean="0">
                <a:solidFill>
                  <a:srgbClr val="FFFFFF"/>
                </a:solidFill>
              </a:rPr>
              <a:t>los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pacientes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sz="1800" dirty="0" smtClean="0">
                <a:solidFill>
                  <a:srgbClr val="FFFFFF"/>
                </a:solidFill>
              </a:rPr>
              <a:t>(p = 0.0009)</a:t>
            </a:r>
          </a:p>
          <a:p>
            <a:pPr marL="285750" indent="-28575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 err="1" smtClean="0">
                <a:solidFill>
                  <a:srgbClr val="FFFFFF"/>
                </a:solidFill>
              </a:rPr>
              <a:t>Grado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tumoral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histolológic</a:t>
            </a:r>
            <a:r>
              <a:rPr lang="en-GB" dirty="0" err="1" smtClean="0">
                <a:solidFill>
                  <a:srgbClr val="FFFFFF"/>
                </a:solidFill>
              </a:rPr>
              <a:t>o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sz="1800" dirty="0" smtClean="0">
                <a:solidFill>
                  <a:srgbClr val="FFFFFF"/>
                </a:solidFill>
              </a:rPr>
              <a:t>(p = 0.0134) </a:t>
            </a:r>
            <a:r>
              <a:rPr lang="en-GB" dirty="0" smtClean="0">
                <a:solidFill>
                  <a:srgbClr val="FFFFFF"/>
                </a:solidFill>
              </a:rPr>
              <a:t>y </a:t>
            </a:r>
            <a:r>
              <a:rPr lang="en-GB" dirty="0" err="1" smtClean="0">
                <a:solidFill>
                  <a:srgbClr val="FFFFFF"/>
                </a:solidFill>
              </a:rPr>
              <a:t>tamaño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tumoral</a:t>
            </a:r>
            <a:r>
              <a:rPr lang="en-GB" sz="1800" dirty="0" smtClean="0">
                <a:solidFill>
                  <a:srgbClr val="FFFFFF"/>
                </a:solidFill>
              </a:rPr>
              <a:t> &gt; 5 cm (p = 0.0133) se </a:t>
            </a:r>
            <a:r>
              <a:rPr lang="en-GB" sz="1800" dirty="0" err="1" smtClean="0">
                <a:solidFill>
                  <a:srgbClr val="FFFFFF"/>
                </a:solidFill>
              </a:rPr>
              <a:t>asocian</a:t>
            </a:r>
            <a:r>
              <a:rPr lang="en-GB" sz="1800" dirty="0" smtClean="0">
                <a:solidFill>
                  <a:srgbClr val="FFFFFF"/>
                </a:solidFill>
              </a:rPr>
              <a:t> a </a:t>
            </a:r>
            <a:r>
              <a:rPr lang="en-GB" sz="1800" dirty="0" err="1" smtClean="0">
                <a:solidFill>
                  <a:srgbClr val="FFFFFF"/>
                </a:solidFill>
              </a:rPr>
              <a:t>supervivencia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libre</a:t>
            </a:r>
            <a:r>
              <a:rPr lang="en-GB" sz="1800" dirty="0" smtClean="0">
                <a:solidFill>
                  <a:srgbClr val="FFFFFF"/>
                </a:solidFill>
              </a:rPr>
              <a:t> de </a:t>
            </a:r>
            <a:r>
              <a:rPr lang="en-GB" sz="1800" dirty="0" err="1" smtClean="0">
                <a:solidFill>
                  <a:srgbClr val="FFFFFF"/>
                </a:solidFill>
              </a:rPr>
              <a:t>recurrencia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en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pacientes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con </a:t>
            </a:r>
            <a:r>
              <a:rPr lang="en-GB" dirty="0" err="1" smtClean="0">
                <a:solidFill>
                  <a:srgbClr val="FFFFFF"/>
                </a:solidFill>
              </a:rPr>
              <a:t>tumores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incidentales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</a:p>
          <a:p>
            <a:pPr marL="285750" indent="-28575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FFFFFF"/>
                </a:solidFill>
              </a:rPr>
              <a:t>El </a:t>
            </a:r>
            <a:r>
              <a:rPr lang="en-GB" sz="1800" dirty="0" err="1" smtClean="0">
                <a:solidFill>
                  <a:srgbClr val="FFFFFF"/>
                </a:solidFill>
              </a:rPr>
              <a:t>tamaño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tumoral</a:t>
            </a:r>
            <a:r>
              <a:rPr lang="en-GB" sz="1800" dirty="0" smtClean="0">
                <a:solidFill>
                  <a:srgbClr val="FFFFFF"/>
                </a:solidFill>
              </a:rPr>
              <a:t> &gt; 5 cm, la </a:t>
            </a:r>
            <a:r>
              <a:rPr lang="en-GB" sz="1800" dirty="0" err="1" smtClean="0">
                <a:solidFill>
                  <a:srgbClr val="FFFFFF"/>
                </a:solidFill>
              </a:rPr>
              <a:t>presencia</a:t>
            </a:r>
            <a:r>
              <a:rPr lang="en-GB" sz="1800" dirty="0" smtClean="0">
                <a:solidFill>
                  <a:srgbClr val="FFFFFF"/>
                </a:solidFill>
              </a:rPr>
              <a:t> de </a:t>
            </a:r>
            <a:r>
              <a:rPr lang="en-GB" sz="1800" dirty="0" err="1" smtClean="0">
                <a:solidFill>
                  <a:srgbClr val="FFFFFF"/>
                </a:solidFill>
              </a:rPr>
              <a:t>invasión</a:t>
            </a:r>
            <a:r>
              <a:rPr lang="en-GB" sz="1800" dirty="0" smtClean="0">
                <a:solidFill>
                  <a:srgbClr val="FFFFFF"/>
                </a:solidFill>
              </a:rPr>
              <a:t> vascular, y HCC </a:t>
            </a:r>
            <a:r>
              <a:rPr lang="en-GB" sz="1800" dirty="0" err="1" smtClean="0">
                <a:solidFill>
                  <a:srgbClr val="FFFFFF"/>
                </a:solidFill>
              </a:rPr>
              <a:t>pobremente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diferenciados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pueden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contraindicar</a:t>
            </a:r>
            <a:r>
              <a:rPr lang="en-GB" sz="1800" dirty="0" smtClean="0">
                <a:solidFill>
                  <a:srgbClr val="FFFFFF"/>
                </a:solidFill>
              </a:rPr>
              <a:t> el </a:t>
            </a:r>
            <a:r>
              <a:rPr lang="en-GB" sz="1800" dirty="0" err="1" smtClean="0">
                <a:solidFill>
                  <a:srgbClr val="FFFFFF"/>
                </a:solidFill>
              </a:rPr>
              <a:t>trasplante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hepático</a:t>
            </a:r>
            <a:endParaRPr lang="en-GB" sz="1800" dirty="0" smtClean="0">
              <a:solidFill>
                <a:srgbClr val="FFFFFF"/>
              </a:solidFill>
            </a:endParaRPr>
          </a:p>
          <a:p>
            <a:pPr marL="444500" indent="-269875">
              <a:spcBef>
                <a:spcPct val="30000"/>
              </a:spcBef>
              <a:buClr>
                <a:schemeClr val="tx1"/>
              </a:buClr>
              <a:buFontTx/>
              <a:buNone/>
              <a:defRPr/>
            </a:pPr>
            <a:r>
              <a:rPr lang="en-GB" dirty="0" smtClean="0">
                <a:solidFill>
                  <a:srgbClr val="FFFFFF"/>
                </a:solidFill>
              </a:rPr>
              <a:t>		           </a:t>
            </a:r>
            <a:endParaRPr lang="en-GB" dirty="0"/>
          </a:p>
        </p:txBody>
      </p:sp>
      <p:sp>
        <p:nvSpPr>
          <p:cNvPr id="11269" name="Rectangle 82"/>
          <p:cNvSpPr>
            <a:spLocks noChangeArrowheads="1"/>
          </p:cNvSpPr>
          <p:nvPr/>
        </p:nvSpPr>
        <p:spPr bwMode="auto">
          <a:xfrm>
            <a:off x="5111750" y="1447800"/>
            <a:ext cx="39878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endParaRPr lang="en-GB" altLang="es-E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6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82575"/>
            <a:ext cx="8367713" cy="1041400"/>
          </a:xfrm>
        </p:spPr>
        <p:txBody>
          <a:bodyPr>
            <a:normAutofit fontScale="90000"/>
          </a:bodyPr>
          <a:lstStyle/>
          <a:p>
            <a:r>
              <a:rPr lang="en-GB" altLang="es-ES" dirty="0" err="1" smtClean="0">
                <a:cs typeface="Arial" charset="0"/>
              </a:rPr>
              <a:t>Definiciones</a:t>
            </a:r>
            <a:r>
              <a:rPr lang="en-GB" altLang="es-ES" dirty="0" smtClean="0">
                <a:cs typeface="Arial" charset="0"/>
              </a:rPr>
              <a:t> de </a:t>
            </a:r>
            <a:r>
              <a:rPr lang="en-GB" altLang="es-ES" dirty="0" err="1" smtClean="0">
                <a:cs typeface="Arial" charset="0"/>
              </a:rPr>
              <a:t>reducción</a:t>
            </a:r>
            <a:r>
              <a:rPr lang="en-GB" altLang="es-ES" dirty="0" smtClean="0">
                <a:cs typeface="Arial" charset="0"/>
              </a:rPr>
              <a:t> del </a:t>
            </a:r>
            <a:r>
              <a:rPr lang="en-GB" altLang="es-ES" dirty="0" err="1" smtClean="0">
                <a:cs typeface="Arial" charset="0"/>
              </a:rPr>
              <a:t>estadio</a:t>
            </a:r>
            <a:r>
              <a:rPr lang="en-GB" altLang="es-ES" dirty="0" smtClean="0">
                <a:cs typeface="Arial" charset="0"/>
              </a:rPr>
              <a:t> </a:t>
            </a:r>
            <a:r>
              <a:rPr lang="en-GB" altLang="es-ES" dirty="0" err="1" smtClean="0">
                <a:cs typeface="Arial" charset="0"/>
              </a:rPr>
              <a:t>tumoral</a:t>
            </a:r>
            <a:r>
              <a:rPr lang="en-GB" altLang="es-ES" dirty="0" smtClean="0">
                <a:cs typeface="Arial" charset="0"/>
              </a:rPr>
              <a:t> antes del </a:t>
            </a:r>
            <a:r>
              <a:rPr lang="en-GB" altLang="es-ES" dirty="0" err="1" smtClean="0">
                <a:cs typeface="Arial" charset="0"/>
              </a:rPr>
              <a:t>trasplante</a:t>
            </a:r>
            <a:endParaRPr lang="en-US" altLang="es-ES" dirty="0" smtClean="0">
              <a:cs typeface="Arial" charset="0"/>
            </a:endParaRPr>
          </a:p>
        </p:txBody>
      </p:sp>
      <p:sp>
        <p:nvSpPr>
          <p:cNvPr id="18435" name="CasellaDiTesto 4"/>
          <p:cNvSpPr txBox="1">
            <a:spLocks noChangeArrowheads="1"/>
          </p:cNvSpPr>
          <p:nvPr/>
        </p:nvSpPr>
        <p:spPr bwMode="auto">
          <a:xfrm>
            <a:off x="5576888" y="6572250"/>
            <a:ext cx="35671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it-IT" altLang="es-ES" sz="1200">
                <a:solidFill>
                  <a:schemeClr val="tx1"/>
                </a:solidFill>
              </a:rPr>
              <a:t>Toso C, et al. J Hepatology. 2010;52:930-6.</a:t>
            </a:r>
          </a:p>
        </p:txBody>
      </p:sp>
      <p:grpSp>
        <p:nvGrpSpPr>
          <p:cNvPr id="18436" name="Group 26"/>
          <p:cNvGrpSpPr>
            <a:grpSpLocks/>
          </p:cNvGrpSpPr>
          <p:nvPr/>
        </p:nvGrpSpPr>
        <p:grpSpPr bwMode="auto">
          <a:xfrm>
            <a:off x="811213" y="1530350"/>
            <a:ext cx="7383451" cy="4960938"/>
            <a:chOff x="763" y="840"/>
            <a:chExt cx="4651" cy="3125"/>
          </a:xfrm>
        </p:grpSpPr>
        <p:sp>
          <p:nvSpPr>
            <p:cNvPr id="18437" name="AutoShape 11"/>
            <p:cNvSpPr>
              <a:spLocks noChangeArrowheads="1"/>
            </p:cNvSpPr>
            <p:nvPr/>
          </p:nvSpPr>
          <p:spPr bwMode="auto">
            <a:xfrm>
              <a:off x="763" y="840"/>
              <a:ext cx="4651" cy="3125"/>
            </a:xfrm>
            <a:prstGeom prst="roundRect">
              <a:avLst>
                <a:gd name="adj" fmla="val 519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es-E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902" y="890"/>
              <a:ext cx="172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0" tIns="0" rIns="0">
              <a:spAutoFit/>
            </a:bodyPr>
            <a:lstStyle/>
            <a:p>
              <a:pPr algn="ctr">
                <a:defRPr/>
              </a:pP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Tratamiento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neoadyuvante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635" y="981"/>
              <a:ext cx="121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Reducción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tumoral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889" y="1679"/>
              <a:ext cx="2278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Para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reducir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la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progresión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tumoral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25000"/>
                </a:lnSpc>
                <a:defRPr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durante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la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lista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espera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894" y="2631"/>
              <a:ext cx="1818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Para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mejorar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resultados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>
                <a:lnSpc>
                  <a:spcPct val="125000"/>
                </a:lnSpc>
                <a:defRPr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a largo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plazo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396" y="1956"/>
              <a:ext cx="1969" cy="1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Para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seleccionar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a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pacientes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buenos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resultados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a largo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plazo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Respuesta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a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tratamiento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y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tiempo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observación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se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han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utilizado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como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marcadores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subrogados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una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biología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más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favorable) </a:t>
              </a:r>
              <a:endPara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450" y="1410"/>
              <a:ext cx="1640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Para que se </a:t>
              </a:r>
              <a:r>
                <a:rPr lang="en-US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cumplan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>
                <a:lnSpc>
                  <a:spcPct val="125000"/>
                </a:lnSpc>
                <a:defRPr/>
              </a:pPr>
              <a:r>
                <a:rPr lang="en-US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criterios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trasplante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>
                <a:lnSpc>
                  <a:spcPct val="125000"/>
                </a:lnSpc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4" name="Rectangle 22"/>
            <p:cNvSpPr>
              <a:spLocks noChangeArrowheads="1"/>
            </p:cNvSpPr>
            <p:nvPr/>
          </p:nvSpPr>
          <p:spPr bwMode="auto">
            <a:xfrm>
              <a:off x="898" y="874"/>
              <a:ext cx="1732" cy="3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es-ES"/>
            </a:p>
          </p:txBody>
        </p:sp>
        <p:sp>
          <p:nvSpPr>
            <p:cNvPr id="18445" name="Rectangle 23"/>
            <p:cNvSpPr>
              <a:spLocks noChangeArrowheads="1"/>
            </p:cNvSpPr>
            <p:nvPr/>
          </p:nvSpPr>
          <p:spPr bwMode="auto">
            <a:xfrm>
              <a:off x="3375" y="874"/>
              <a:ext cx="1733" cy="3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es-ES"/>
            </a:p>
          </p:txBody>
        </p:sp>
        <p:sp>
          <p:nvSpPr>
            <p:cNvPr id="18446" name="Rectangle 24"/>
            <p:cNvSpPr>
              <a:spLocks noChangeArrowheads="1"/>
            </p:cNvSpPr>
            <p:nvPr/>
          </p:nvSpPr>
          <p:spPr bwMode="auto">
            <a:xfrm>
              <a:off x="894" y="1410"/>
              <a:ext cx="1650" cy="20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s-ES" dirty="0" smtClean="0">
                  <a:solidFill>
                    <a:schemeClr val="tx1"/>
                  </a:solidFill>
                </a:rPr>
                <a:t>Antes del </a:t>
              </a:r>
              <a:r>
                <a:rPr lang="en-GB" altLang="es-ES" dirty="0" err="1" smtClean="0">
                  <a:solidFill>
                    <a:schemeClr val="tx1"/>
                  </a:solidFill>
                </a:rPr>
                <a:t>trasplante</a:t>
              </a:r>
              <a:endParaRPr lang="en-GB" altLang="es-ES" dirty="0">
                <a:solidFill>
                  <a:schemeClr val="tx1"/>
                </a:solidFill>
              </a:endParaRPr>
            </a:p>
          </p:txBody>
        </p:sp>
        <p:sp>
          <p:nvSpPr>
            <p:cNvPr id="18447" name="Line 25"/>
            <p:cNvSpPr>
              <a:spLocks noChangeShapeType="1"/>
            </p:cNvSpPr>
            <p:nvPr/>
          </p:nvSpPr>
          <p:spPr bwMode="auto">
            <a:xfrm>
              <a:off x="3132" y="1282"/>
              <a:ext cx="0" cy="2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30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273050"/>
            <a:ext cx="8367713" cy="1041400"/>
          </a:xfrm>
        </p:spPr>
        <p:txBody>
          <a:bodyPr>
            <a:noAutofit/>
          </a:bodyPr>
          <a:lstStyle/>
          <a:p>
            <a:r>
              <a:rPr lang="en-GB" altLang="es-ES" sz="2800" dirty="0" err="1" smtClean="0">
                <a:cs typeface="Arial" charset="0"/>
              </a:rPr>
              <a:t>Beneficios</a:t>
            </a:r>
            <a:r>
              <a:rPr lang="en-GB" altLang="es-ES" sz="2800" dirty="0" smtClean="0">
                <a:cs typeface="Arial" charset="0"/>
              </a:rPr>
              <a:t> y </a:t>
            </a:r>
            <a:r>
              <a:rPr lang="en-GB" altLang="es-ES" sz="2800" dirty="0" err="1" smtClean="0">
                <a:cs typeface="Arial" charset="0"/>
              </a:rPr>
              <a:t>limitaciones</a:t>
            </a:r>
            <a:r>
              <a:rPr lang="en-GB" altLang="es-ES" sz="2800" dirty="0" smtClean="0">
                <a:cs typeface="Arial" charset="0"/>
              </a:rPr>
              <a:t> de </a:t>
            </a:r>
            <a:r>
              <a:rPr lang="en-GB" altLang="es-ES" sz="2800" dirty="0" err="1" smtClean="0">
                <a:cs typeface="Arial" charset="0"/>
              </a:rPr>
              <a:t>los</a:t>
            </a:r>
            <a:r>
              <a:rPr lang="en-GB" altLang="es-ES" sz="2800" dirty="0" smtClean="0">
                <a:cs typeface="Arial" charset="0"/>
              </a:rPr>
              <a:t> </a:t>
            </a:r>
            <a:r>
              <a:rPr lang="en-GB" altLang="es-ES" sz="2800" dirty="0" err="1" smtClean="0">
                <a:cs typeface="Arial" charset="0"/>
              </a:rPr>
              <a:t>tratamientos</a:t>
            </a:r>
            <a:r>
              <a:rPr lang="en-GB" altLang="es-ES" sz="2800" dirty="0" smtClean="0">
                <a:cs typeface="Arial" charset="0"/>
              </a:rPr>
              <a:t> locales del HCC para </a:t>
            </a:r>
            <a:r>
              <a:rPr lang="en-GB" altLang="es-ES" sz="2800" dirty="0" err="1" smtClean="0">
                <a:cs typeface="Arial" charset="0"/>
              </a:rPr>
              <a:t>reducción</a:t>
            </a:r>
            <a:r>
              <a:rPr lang="en-GB" altLang="es-ES" sz="2800" dirty="0" smtClean="0">
                <a:cs typeface="Arial" charset="0"/>
              </a:rPr>
              <a:t> </a:t>
            </a:r>
            <a:r>
              <a:rPr lang="en-GB" altLang="es-ES" sz="2800" dirty="0" err="1" smtClean="0">
                <a:cs typeface="Arial" charset="0"/>
              </a:rPr>
              <a:t>tumoral</a:t>
            </a:r>
            <a:r>
              <a:rPr lang="en-GB" altLang="es-ES" sz="2800" dirty="0" smtClean="0">
                <a:cs typeface="Arial" charset="0"/>
              </a:rPr>
              <a:t> pre-</a:t>
            </a:r>
            <a:r>
              <a:rPr lang="en-GB" altLang="es-ES" sz="2800" dirty="0" err="1" smtClean="0">
                <a:cs typeface="Arial" charset="0"/>
              </a:rPr>
              <a:t>trasplante</a:t>
            </a:r>
            <a:endParaRPr lang="en-US" altLang="es-ES" sz="2800" dirty="0" smtClean="0">
              <a:cs typeface="Arial" charset="0"/>
            </a:endParaRPr>
          </a:p>
        </p:txBody>
      </p:sp>
      <p:sp>
        <p:nvSpPr>
          <p:cNvPr id="21507" name="CasellaDiTesto 4"/>
          <p:cNvSpPr txBox="1">
            <a:spLocks noChangeArrowheads="1"/>
          </p:cNvSpPr>
          <p:nvPr/>
        </p:nvSpPr>
        <p:spPr bwMode="auto">
          <a:xfrm>
            <a:off x="5576888" y="6572250"/>
            <a:ext cx="35671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it-IT" altLang="es-ES" sz="1200">
                <a:solidFill>
                  <a:schemeClr val="tx1"/>
                </a:solidFill>
              </a:rPr>
              <a:t>Toso C, et al. J Hepatology. 2010;52:930-6.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296863" y="1314450"/>
          <a:ext cx="8686800" cy="4860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190"/>
                <a:gridCol w="2610290"/>
                <a:gridCol w="1845205"/>
                <a:gridCol w="2521115"/>
              </a:tblGrid>
              <a:tr h="8640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Locoregional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therapy</a:t>
                      </a:r>
                    </a:p>
                  </a:txBody>
                  <a:tcPr marT="45725" marB="4572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Indications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Risks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Benefits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23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Radiofrequency ablation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Small HCC (usually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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 cm), away from the liver surface, away from major vessels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HCC seeding 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(1–2%) liver rupture (small)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 even in case of decreased liver function</a:t>
                      </a: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Only one session usually required</a:t>
                      </a: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 necrosis in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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of cases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98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Transarterial chemoembolization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Any HCC size preserved liver function (Child–Pugh A-B) uptake of contrast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Liver failure arterial injury (2%)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 even for large HCCs</a:t>
                      </a: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3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Transarterial radioembolization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Any HCC preserved liver function (Child–Pugh A-B), absence of intra-hepatic shunt, uptake of contrast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Off-target embolization arterial injury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 even for large HCCs (up to 10 cm?)</a:t>
                      </a: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 even in case of portal vein thrombosis more efficient than TACE (to be confirmed)</a:t>
                      </a: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Shorter time to response (to be confirmed)</a:t>
                      </a:r>
                    </a:p>
                  </a:txBody>
                  <a:tcPr marT="45725" marB="4572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0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16"/>
          <p:cNvSpPr txBox="1">
            <a:spLocks noChangeArrowheads="1"/>
          </p:cNvSpPr>
          <p:nvPr/>
        </p:nvSpPr>
        <p:spPr bwMode="auto">
          <a:xfrm>
            <a:off x="347663" y="5733256"/>
            <a:ext cx="8528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i="1" dirty="0" smtClean="0">
                <a:solidFill>
                  <a:srgbClr val="FFFF00"/>
                </a:solidFill>
                <a:cs typeface="+mn-cs"/>
              </a:rPr>
              <a:t>La respuesta al tratamiento es una herramienta potencialmente efectiva para priorizar a los pacientes con HCC para trasplante hepático</a:t>
            </a:r>
            <a:endParaRPr lang="it-IT" sz="2000" i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22531" name="CasellaDiTesto 4"/>
          <p:cNvSpPr txBox="1">
            <a:spLocks noChangeArrowheads="1"/>
          </p:cNvSpPr>
          <p:nvPr/>
        </p:nvSpPr>
        <p:spPr bwMode="auto">
          <a:xfrm>
            <a:off x="2457450" y="6399213"/>
            <a:ext cx="66865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it-IT" altLang="es-ES" sz="1200">
                <a:solidFill>
                  <a:schemeClr val="tx1"/>
                </a:solidFill>
              </a:rPr>
              <a:t>Vitale A, et al. Ann Surg Oncol. 2010;17:2290-302.</a:t>
            </a:r>
            <a:br>
              <a:rPr lang="it-IT" altLang="es-ES" sz="1200">
                <a:solidFill>
                  <a:schemeClr val="tx1"/>
                </a:solidFill>
              </a:rPr>
            </a:br>
            <a:r>
              <a:rPr lang="it-IT" altLang="es-ES" sz="1200">
                <a:solidFill>
                  <a:schemeClr val="tx1"/>
                </a:solidFill>
              </a:rPr>
              <a:t>Siegel AB, et al. Hepatology. 2010;52:360-9.</a:t>
            </a:r>
          </a:p>
        </p:txBody>
      </p:sp>
      <p:sp>
        <p:nvSpPr>
          <p:cNvPr id="22532" name="Title 10"/>
          <p:cNvSpPr>
            <a:spLocks noGrp="1"/>
          </p:cNvSpPr>
          <p:nvPr>
            <p:ph type="title"/>
          </p:nvPr>
        </p:nvSpPr>
        <p:spPr>
          <a:xfrm>
            <a:off x="85725" y="263525"/>
            <a:ext cx="8972550" cy="1041400"/>
          </a:xfrm>
        </p:spPr>
        <p:txBody>
          <a:bodyPr>
            <a:normAutofit/>
          </a:bodyPr>
          <a:lstStyle/>
          <a:p>
            <a:pPr algn="just"/>
            <a:r>
              <a:rPr lang="it-IT" altLang="es-ES" sz="2600" dirty="0" smtClean="0"/>
              <a:t>Respuesta al tratamiento como criterio para priorizar a los pacientes esperando para trasplante hepático</a:t>
            </a:r>
            <a:endParaRPr lang="en-GB" altLang="es-ES" sz="2600" dirty="0" smtClean="0"/>
          </a:p>
        </p:txBody>
      </p:sp>
      <p:grpSp>
        <p:nvGrpSpPr>
          <p:cNvPr id="22533" name="Group 7"/>
          <p:cNvGrpSpPr>
            <a:grpSpLocks/>
          </p:cNvGrpSpPr>
          <p:nvPr/>
        </p:nvGrpSpPr>
        <p:grpSpPr bwMode="auto">
          <a:xfrm>
            <a:off x="1844675" y="1470025"/>
            <a:ext cx="5289550" cy="4254500"/>
            <a:chOff x="1845146" y="1447800"/>
            <a:chExt cx="5289079" cy="4254969"/>
          </a:xfrm>
        </p:grpSpPr>
        <p:sp>
          <p:nvSpPr>
            <p:cNvPr id="22534" name="TextBox 16"/>
            <p:cNvSpPr txBox="1">
              <a:spLocks noChangeArrowheads="1"/>
            </p:cNvSpPr>
            <p:nvPr/>
          </p:nvSpPr>
          <p:spPr bwMode="auto">
            <a:xfrm>
              <a:off x="3314700" y="5364215"/>
              <a:ext cx="34371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s-ES" b="1">
                  <a:solidFill>
                    <a:schemeClr val="tx1"/>
                  </a:solidFill>
                </a:rPr>
                <a:t>Months post-liver transplantation</a:t>
              </a:r>
              <a:endParaRPr lang="en-US" altLang="es-ES" b="1">
                <a:solidFill>
                  <a:schemeClr val="tx1"/>
                </a:solidFill>
              </a:endParaRPr>
            </a:p>
          </p:txBody>
        </p:sp>
        <p:grpSp>
          <p:nvGrpSpPr>
            <p:cNvPr id="22535" name="Group 21"/>
            <p:cNvGrpSpPr>
              <a:grpSpLocks/>
            </p:cNvGrpSpPr>
            <p:nvPr/>
          </p:nvGrpSpPr>
          <p:grpSpPr bwMode="auto">
            <a:xfrm>
              <a:off x="2328863" y="1900239"/>
              <a:ext cx="4805362" cy="2903538"/>
              <a:chOff x="2328863" y="1628775"/>
              <a:chExt cx="4805362" cy="2903538"/>
            </a:xfrm>
          </p:grpSpPr>
          <p:cxnSp>
            <p:nvCxnSpPr>
              <p:cNvPr id="22557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2328863" y="1628775"/>
                <a:ext cx="4805362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58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2328863" y="2214563"/>
                <a:ext cx="4805362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59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2328863" y="2786063"/>
                <a:ext cx="4805362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0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2328863" y="3367088"/>
                <a:ext cx="4805362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1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2328863" y="3948113"/>
                <a:ext cx="4805362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2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2328863" y="4529138"/>
                <a:ext cx="4805362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3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2988469" y="4476750"/>
                <a:ext cx="10953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4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3740944" y="4476750"/>
                <a:ext cx="10953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5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4507707" y="4476750"/>
                <a:ext cx="10953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6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5250657" y="4476750"/>
                <a:ext cx="10953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7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6007894" y="4476750"/>
                <a:ext cx="10953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8" name="Straight Connector 42"/>
              <p:cNvCxnSpPr>
                <a:cxnSpLocks noChangeShapeType="1"/>
              </p:cNvCxnSpPr>
              <p:nvPr/>
            </p:nvCxnSpPr>
            <p:spPr bwMode="auto">
              <a:xfrm rot="5400000">
                <a:off x="6760369" y="4476750"/>
                <a:ext cx="10953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3032490" y="1900288"/>
              <a:ext cx="3784263" cy="981183"/>
            </a:xfrm>
            <a:custGeom>
              <a:avLst/>
              <a:gdLst>
                <a:gd name="T0" fmla="*/ 0 w 3784600"/>
                <a:gd name="T1" fmla="*/ 6350 h 981075"/>
                <a:gd name="T2" fmla="*/ 238125 w 3784600"/>
                <a:gd name="T3" fmla="*/ 0 h 981075"/>
                <a:gd name="T4" fmla="*/ 241300 w 3784600"/>
                <a:gd name="T5" fmla="*/ 28575 h 981075"/>
                <a:gd name="T6" fmla="*/ 339725 w 3784600"/>
                <a:gd name="T7" fmla="*/ 28575 h 981075"/>
                <a:gd name="T8" fmla="*/ 339725 w 3784600"/>
                <a:gd name="T9" fmla="*/ 85725 h 981075"/>
                <a:gd name="T10" fmla="*/ 403225 w 3784600"/>
                <a:gd name="T11" fmla="*/ 82550 h 981075"/>
                <a:gd name="T12" fmla="*/ 403225 w 3784600"/>
                <a:gd name="T13" fmla="*/ 171450 h 981075"/>
                <a:gd name="T14" fmla="*/ 447675 w 3784600"/>
                <a:gd name="T15" fmla="*/ 168275 h 981075"/>
                <a:gd name="T16" fmla="*/ 450850 w 3784600"/>
                <a:gd name="T17" fmla="*/ 225425 h 981075"/>
                <a:gd name="T18" fmla="*/ 469900 w 3784600"/>
                <a:gd name="T19" fmla="*/ 225425 h 981075"/>
                <a:gd name="T20" fmla="*/ 469900 w 3784600"/>
                <a:gd name="T21" fmla="*/ 269875 h 981075"/>
                <a:gd name="T22" fmla="*/ 536575 w 3784600"/>
                <a:gd name="T23" fmla="*/ 269875 h 981075"/>
                <a:gd name="T24" fmla="*/ 539750 w 3784600"/>
                <a:gd name="T25" fmla="*/ 349250 h 981075"/>
                <a:gd name="T26" fmla="*/ 558800 w 3784600"/>
                <a:gd name="T27" fmla="*/ 349250 h 981075"/>
                <a:gd name="T28" fmla="*/ 558800 w 3784600"/>
                <a:gd name="T29" fmla="*/ 463550 h 981075"/>
                <a:gd name="T30" fmla="*/ 711200 w 3784600"/>
                <a:gd name="T31" fmla="*/ 463550 h 981075"/>
                <a:gd name="T32" fmla="*/ 711200 w 3784600"/>
                <a:gd name="T33" fmla="*/ 504825 h 981075"/>
                <a:gd name="T34" fmla="*/ 736600 w 3784600"/>
                <a:gd name="T35" fmla="*/ 504825 h 981075"/>
                <a:gd name="T36" fmla="*/ 736600 w 3784600"/>
                <a:gd name="T37" fmla="*/ 542925 h 981075"/>
                <a:gd name="T38" fmla="*/ 860425 w 3784600"/>
                <a:gd name="T39" fmla="*/ 546100 h 981075"/>
                <a:gd name="T40" fmla="*/ 857250 w 3784600"/>
                <a:gd name="T41" fmla="*/ 590550 h 981075"/>
                <a:gd name="T42" fmla="*/ 869950 w 3784600"/>
                <a:gd name="T43" fmla="*/ 590550 h 981075"/>
                <a:gd name="T44" fmla="*/ 869950 w 3784600"/>
                <a:gd name="T45" fmla="*/ 644525 h 981075"/>
                <a:gd name="T46" fmla="*/ 1025525 w 3784600"/>
                <a:gd name="T47" fmla="*/ 641350 h 981075"/>
                <a:gd name="T48" fmla="*/ 1025525 w 3784600"/>
                <a:gd name="T49" fmla="*/ 692150 h 981075"/>
                <a:gd name="T50" fmla="*/ 1050925 w 3784600"/>
                <a:gd name="T51" fmla="*/ 692150 h 981075"/>
                <a:gd name="T52" fmla="*/ 1050925 w 3784600"/>
                <a:gd name="T53" fmla="*/ 733425 h 981075"/>
                <a:gd name="T54" fmla="*/ 1146175 w 3784600"/>
                <a:gd name="T55" fmla="*/ 730250 h 981075"/>
                <a:gd name="T56" fmla="*/ 1143000 w 3784600"/>
                <a:gd name="T57" fmla="*/ 806450 h 981075"/>
                <a:gd name="T58" fmla="*/ 1212850 w 3784600"/>
                <a:gd name="T59" fmla="*/ 809625 h 981075"/>
                <a:gd name="T60" fmla="*/ 1212850 w 3784600"/>
                <a:gd name="T61" fmla="*/ 854075 h 981075"/>
                <a:gd name="T62" fmla="*/ 1314450 w 3784600"/>
                <a:gd name="T63" fmla="*/ 854075 h 981075"/>
                <a:gd name="T64" fmla="*/ 1314450 w 3784600"/>
                <a:gd name="T65" fmla="*/ 895350 h 981075"/>
                <a:gd name="T66" fmla="*/ 2419350 w 3784600"/>
                <a:gd name="T67" fmla="*/ 904875 h 981075"/>
                <a:gd name="T68" fmla="*/ 2419350 w 3784600"/>
                <a:gd name="T69" fmla="*/ 981075 h 981075"/>
                <a:gd name="T70" fmla="*/ 3784600 w 3784600"/>
                <a:gd name="T71" fmla="*/ 977900 h 9810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84600"/>
                <a:gd name="T109" fmla="*/ 0 h 981075"/>
                <a:gd name="T110" fmla="*/ 3784600 w 3784600"/>
                <a:gd name="T111" fmla="*/ 981075 h 9810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84600" h="981075">
                  <a:moveTo>
                    <a:pt x="0" y="6350"/>
                  </a:moveTo>
                  <a:lnTo>
                    <a:pt x="238125" y="0"/>
                  </a:lnTo>
                  <a:lnTo>
                    <a:pt x="241300" y="28575"/>
                  </a:lnTo>
                  <a:lnTo>
                    <a:pt x="339725" y="28575"/>
                  </a:lnTo>
                  <a:lnTo>
                    <a:pt x="339725" y="85725"/>
                  </a:lnTo>
                  <a:lnTo>
                    <a:pt x="403225" y="82550"/>
                  </a:lnTo>
                  <a:lnTo>
                    <a:pt x="403225" y="171450"/>
                  </a:lnTo>
                  <a:lnTo>
                    <a:pt x="447675" y="168275"/>
                  </a:lnTo>
                  <a:lnTo>
                    <a:pt x="450850" y="225425"/>
                  </a:lnTo>
                  <a:lnTo>
                    <a:pt x="469900" y="225425"/>
                  </a:lnTo>
                  <a:lnTo>
                    <a:pt x="469900" y="269875"/>
                  </a:lnTo>
                  <a:lnTo>
                    <a:pt x="536575" y="269875"/>
                  </a:lnTo>
                  <a:lnTo>
                    <a:pt x="539750" y="349250"/>
                  </a:lnTo>
                  <a:lnTo>
                    <a:pt x="558800" y="349250"/>
                  </a:lnTo>
                  <a:lnTo>
                    <a:pt x="558800" y="463550"/>
                  </a:lnTo>
                  <a:lnTo>
                    <a:pt x="711200" y="463550"/>
                  </a:lnTo>
                  <a:lnTo>
                    <a:pt x="711200" y="504825"/>
                  </a:lnTo>
                  <a:lnTo>
                    <a:pt x="736600" y="504825"/>
                  </a:lnTo>
                  <a:lnTo>
                    <a:pt x="736600" y="542925"/>
                  </a:lnTo>
                  <a:lnTo>
                    <a:pt x="860425" y="546100"/>
                  </a:lnTo>
                  <a:lnTo>
                    <a:pt x="857250" y="590550"/>
                  </a:lnTo>
                  <a:lnTo>
                    <a:pt x="869950" y="590550"/>
                  </a:lnTo>
                  <a:lnTo>
                    <a:pt x="869950" y="644525"/>
                  </a:lnTo>
                  <a:lnTo>
                    <a:pt x="1025525" y="641350"/>
                  </a:lnTo>
                  <a:lnTo>
                    <a:pt x="1025525" y="692150"/>
                  </a:lnTo>
                  <a:lnTo>
                    <a:pt x="1050925" y="692150"/>
                  </a:lnTo>
                  <a:lnTo>
                    <a:pt x="1050925" y="733425"/>
                  </a:lnTo>
                  <a:lnTo>
                    <a:pt x="1146175" y="730250"/>
                  </a:lnTo>
                  <a:lnTo>
                    <a:pt x="1143000" y="806450"/>
                  </a:lnTo>
                  <a:lnTo>
                    <a:pt x="1212850" y="809625"/>
                  </a:lnTo>
                  <a:lnTo>
                    <a:pt x="1212850" y="854075"/>
                  </a:lnTo>
                  <a:lnTo>
                    <a:pt x="1314450" y="854075"/>
                  </a:lnTo>
                  <a:lnTo>
                    <a:pt x="1314450" y="895350"/>
                  </a:lnTo>
                  <a:lnTo>
                    <a:pt x="2419350" y="904875"/>
                  </a:lnTo>
                  <a:lnTo>
                    <a:pt x="2419350" y="981075"/>
                  </a:lnTo>
                  <a:lnTo>
                    <a:pt x="3784600" y="977900"/>
                  </a:lnTo>
                </a:path>
              </a:pathLst>
            </a:cu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3026141" y="1903463"/>
              <a:ext cx="3787438" cy="476302"/>
            </a:xfrm>
            <a:custGeom>
              <a:avLst/>
              <a:gdLst>
                <a:gd name="T0" fmla="*/ 0 w 3787775"/>
                <a:gd name="T1" fmla="*/ 3175 h 476250"/>
                <a:gd name="T2" fmla="*/ 263525 w 3787775"/>
                <a:gd name="T3" fmla="*/ 0 h 476250"/>
                <a:gd name="T4" fmla="*/ 266700 w 3787775"/>
                <a:gd name="T5" fmla="*/ 31750 h 476250"/>
                <a:gd name="T6" fmla="*/ 298450 w 3787775"/>
                <a:gd name="T7" fmla="*/ 31750 h 476250"/>
                <a:gd name="T8" fmla="*/ 295275 w 3787775"/>
                <a:gd name="T9" fmla="*/ 69850 h 476250"/>
                <a:gd name="T10" fmla="*/ 371475 w 3787775"/>
                <a:gd name="T11" fmla="*/ 69850 h 476250"/>
                <a:gd name="T12" fmla="*/ 365125 w 3787775"/>
                <a:gd name="T13" fmla="*/ 107950 h 476250"/>
                <a:gd name="T14" fmla="*/ 403225 w 3787775"/>
                <a:gd name="T15" fmla="*/ 101600 h 476250"/>
                <a:gd name="T16" fmla="*/ 403225 w 3787775"/>
                <a:gd name="T17" fmla="*/ 133350 h 476250"/>
                <a:gd name="T18" fmla="*/ 730250 w 3787775"/>
                <a:gd name="T19" fmla="*/ 130175 h 476250"/>
                <a:gd name="T20" fmla="*/ 730250 w 3787775"/>
                <a:gd name="T21" fmla="*/ 168275 h 476250"/>
                <a:gd name="T22" fmla="*/ 1193801 w 3787775"/>
                <a:gd name="T23" fmla="*/ 161925 h 476250"/>
                <a:gd name="T24" fmla="*/ 1196976 w 3787775"/>
                <a:gd name="T25" fmla="*/ 244475 h 476250"/>
                <a:gd name="T26" fmla="*/ 1508126 w 3787775"/>
                <a:gd name="T27" fmla="*/ 238125 h 476250"/>
                <a:gd name="T28" fmla="*/ 1511301 w 3787775"/>
                <a:gd name="T29" fmla="*/ 295275 h 476250"/>
                <a:gd name="T30" fmla="*/ 2124075 w 3787775"/>
                <a:gd name="T31" fmla="*/ 292100 h 476250"/>
                <a:gd name="T32" fmla="*/ 2124075 w 3787775"/>
                <a:gd name="T33" fmla="*/ 336550 h 476250"/>
                <a:gd name="T34" fmla="*/ 2571751 w 3787775"/>
                <a:gd name="T35" fmla="*/ 336550 h 476250"/>
                <a:gd name="T36" fmla="*/ 2574925 w 3787775"/>
                <a:gd name="T37" fmla="*/ 403225 h 476250"/>
                <a:gd name="T38" fmla="*/ 2673351 w 3787775"/>
                <a:gd name="T39" fmla="*/ 400050 h 476250"/>
                <a:gd name="T40" fmla="*/ 2676525 w 3787775"/>
                <a:gd name="T41" fmla="*/ 476250 h 476250"/>
                <a:gd name="T42" fmla="*/ 3787775 w 3787775"/>
                <a:gd name="T43" fmla="*/ 476250 h 4762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87775"/>
                <a:gd name="T67" fmla="*/ 0 h 476250"/>
                <a:gd name="T68" fmla="*/ 3787775 w 3787775"/>
                <a:gd name="T69" fmla="*/ 476250 h 4762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87775" h="476250">
                  <a:moveTo>
                    <a:pt x="0" y="3175"/>
                  </a:moveTo>
                  <a:lnTo>
                    <a:pt x="263525" y="0"/>
                  </a:lnTo>
                  <a:lnTo>
                    <a:pt x="266700" y="31750"/>
                  </a:lnTo>
                  <a:lnTo>
                    <a:pt x="298450" y="31750"/>
                  </a:lnTo>
                  <a:lnTo>
                    <a:pt x="295275" y="69850"/>
                  </a:lnTo>
                  <a:lnTo>
                    <a:pt x="371475" y="69850"/>
                  </a:lnTo>
                  <a:lnTo>
                    <a:pt x="365125" y="107950"/>
                  </a:lnTo>
                  <a:lnTo>
                    <a:pt x="403225" y="101600"/>
                  </a:lnTo>
                  <a:lnTo>
                    <a:pt x="403225" y="133350"/>
                  </a:lnTo>
                  <a:lnTo>
                    <a:pt x="730250" y="130175"/>
                  </a:lnTo>
                  <a:lnTo>
                    <a:pt x="730250" y="168275"/>
                  </a:lnTo>
                  <a:lnTo>
                    <a:pt x="1193800" y="161925"/>
                  </a:lnTo>
                  <a:lnTo>
                    <a:pt x="1196975" y="244475"/>
                  </a:lnTo>
                  <a:lnTo>
                    <a:pt x="1508125" y="238125"/>
                  </a:lnTo>
                  <a:lnTo>
                    <a:pt x="1511300" y="295275"/>
                  </a:lnTo>
                  <a:lnTo>
                    <a:pt x="2124075" y="292100"/>
                  </a:lnTo>
                  <a:lnTo>
                    <a:pt x="2124075" y="336550"/>
                  </a:lnTo>
                  <a:lnTo>
                    <a:pt x="2571750" y="336550"/>
                  </a:lnTo>
                  <a:lnTo>
                    <a:pt x="2574925" y="403225"/>
                  </a:lnTo>
                  <a:lnTo>
                    <a:pt x="2673350" y="400050"/>
                  </a:lnTo>
                  <a:lnTo>
                    <a:pt x="2676525" y="476250"/>
                  </a:lnTo>
                  <a:lnTo>
                    <a:pt x="3787775" y="476250"/>
                  </a:lnTo>
                </a:path>
              </a:pathLst>
            </a:custGeom>
            <a:noFill/>
            <a:ln w="2857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2538" name="Text Box 1850"/>
            <p:cNvSpPr txBox="1">
              <a:spLocks noChangeArrowheads="1"/>
            </p:cNvSpPr>
            <p:nvPr/>
          </p:nvSpPr>
          <p:spPr bwMode="auto">
            <a:xfrm>
              <a:off x="2336799" y="1447800"/>
              <a:ext cx="2653489" cy="21544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s-ES" sz="1400">
                  <a:solidFill>
                    <a:schemeClr val="tx1"/>
                  </a:solidFill>
                </a:rPr>
                <a:t>Intention-to-treat survival</a:t>
              </a:r>
            </a:p>
          </p:txBody>
        </p:sp>
        <p:sp>
          <p:nvSpPr>
            <p:cNvPr id="22539" name="Text Box 1850"/>
            <p:cNvSpPr txBox="1">
              <a:spLocks noChangeArrowheads="1"/>
            </p:cNvSpPr>
            <p:nvPr/>
          </p:nvSpPr>
          <p:spPr bwMode="auto">
            <a:xfrm>
              <a:off x="2328863" y="2005013"/>
              <a:ext cx="246062" cy="19208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r>
                <a:rPr lang="en-US" altLang="es-ES" sz="1400">
                  <a:solidFill>
                    <a:schemeClr val="tx1"/>
                  </a:solidFill>
                </a:rPr>
                <a:t>1.0</a:t>
              </a:r>
            </a:p>
          </p:txBody>
        </p:sp>
        <p:sp>
          <p:nvSpPr>
            <p:cNvPr id="22540" name="Text Box 1850"/>
            <p:cNvSpPr txBox="1">
              <a:spLocks noChangeArrowheads="1"/>
            </p:cNvSpPr>
            <p:nvPr/>
          </p:nvSpPr>
          <p:spPr bwMode="auto">
            <a:xfrm>
              <a:off x="2328863" y="2592388"/>
              <a:ext cx="246062" cy="19208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r>
                <a:rPr lang="en-US" altLang="es-ES" sz="1400">
                  <a:solidFill>
                    <a:schemeClr val="tx1"/>
                  </a:solidFill>
                </a:rPr>
                <a:t>0.8</a:t>
              </a:r>
            </a:p>
          </p:txBody>
        </p:sp>
        <p:sp>
          <p:nvSpPr>
            <p:cNvPr id="22541" name="Text Box 1850"/>
            <p:cNvSpPr txBox="1">
              <a:spLocks noChangeArrowheads="1"/>
            </p:cNvSpPr>
            <p:nvPr/>
          </p:nvSpPr>
          <p:spPr bwMode="auto">
            <a:xfrm>
              <a:off x="2328863" y="3159125"/>
              <a:ext cx="246062" cy="19208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r>
                <a:rPr lang="en-US" altLang="es-ES" sz="1400">
                  <a:solidFill>
                    <a:schemeClr val="tx1"/>
                  </a:solidFill>
                </a:rPr>
                <a:t>0.6</a:t>
              </a:r>
            </a:p>
          </p:txBody>
        </p:sp>
        <p:sp>
          <p:nvSpPr>
            <p:cNvPr id="22542" name="Text Box 1850"/>
            <p:cNvSpPr txBox="1">
              <a:spLocks noChangeArrowheads="1"/>
            </p:cNvSpPr>
            <p:nvPr/>
          </p:nvSpPr>
          <p:spPr bwMode="auto">
            <a:xfrm>
              <a:off x="2328863" y="3735388"/>
              <a:ext cx="246062" cy="19208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r>
                <a:rPr lang="en-US" altLang="es-ES" sz="1400">
                  <a:solidFill>
                    <a:schemeClr val="tx1"/>
                  </a:solidFill>
                </a:rPr>
                <a:t>0.4</a:t>
              </a:r>
            </a:p>
          </p:txBody>
        </p:sp>
        <p:sp>
          <p:nvSpPr>
            <p:cNvPr id="22543" name="Text Box 1850"/>
            <p:cNvSpPr txBox="1">
              <a:spLocks noChangeArrowheads="1"/>
            </p:cNvSpPr>
            <p:nvPr/>
          </p:nvSpPr>
          <p:spPr bwMode="auto">
            <a:xfrm>
              <a:off x="2328863" y="4321175"/>
              <a:ext cx="246062" cy="19208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r>
                <a:rPr lang="en-US" altLang="es-ES" sz="1400">
                  <a:solidFill>
                    <a:schemeClr val="tx1"/>
                  </a:solidFill>
                </a:rPr>
                <a:t>0.2</a:t>
              </a:r>
            </a:p>
          </p:txBody>
        </p:sp>
        <p:sp>
          <p:nvSpPr>
            <p:cNvPr id="22544" name="Text Box 1850"/>
            <p:cNvSpPr txBox="1">
              <a:spLocks noChangeArrowheads="1"/>
            </p:cNvSpPr>
            <p:nvPr/>
          </p:nvSpPr>
          <p:spPr bwMode="auto">
            <a:xfrm>
              <a:off x="2987675" y="4900613"/>
              <a:ext cx="98425" cy="19208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s-ES" sz="14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545" name="Text Box 1850"/>
            <p:cNvSpPr txBox="1">
              <a:spLocks noChangeArrowheads="1"/>
            </p:cNvSpPr>
            <p:nvPr/>
          </p:nvSpPr>
          <p:spPr bwMode="auto">
            <a:xfrm>
              <a:off x="3700463" y="4900613"/>
              <a:ext cx="196850" cy="19208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s-ES" sz="140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2546" name="Text Box 1850"/>
            <p:cNvSpPr txBox="1">
              <a:spLocks noChangeArrowheads="1"/>
            </p:cNvSpPr>
            <p:nvPr/>
          </p:nvSpPr>
          <p:spPr bwMode="auto">
            <a:xfrm>
              <a:off x="4468813" y="4900613"/>
              <a:ext cx="196850" cy="19208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s-ES" sz="140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22547" name="Text Box 1850"/>
            <p:cNvSpPr txBox="1">
              <a:spLocks noChangeArrowheads="1"/>
            </p:cNvSpPr>
            <p:nvPr/>
          </p:nvSpPr>
          <p:spPr bwMode="auto">
            <a:xfrm>
              <a:off x="5207000" y="4900613"/>
              <a:ext cx="196850" cy="19208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s-ES" sz="1400">
                  <a:solidFill>
                    <a:schemeClr val="tx1"/>
                  </a:solidFill>
                </a:rPr>
                <a:t>36</a:t>
              </a:r>
            </a:p>
          </p:txBody>
        </p:sp>
        <p:sp>
          <p:nvSpPr>
            <p:cNvPr id="22548" name="Text Box 1850"/>
            <p:cNvSpPr txBox="1">
              <a:spLocks noChangeArrowheads="1"/>
            </p:cNvSpPr>
            <p:nvPr/>
          </p:nvSpPr>
          <p:spPr bwMode="auto">
            <a:xfrm>
              <a:off x="5978525" y="4900613"/>
              <a:ext cx="196850" cy="19208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s-ES" sz="1400">
                  <a:solidFill>
                    <a:schemeClr val="tx1"/>
                  </a:solidFill>
                </a:rPr>
                <a:t>48</a:t>
              </a:r>
            </a:p>
          </p:txBody>
        </p:sp>
        <p:sp>
          <p:nvSpPr>
            <p:cNvPr id="22549" name="Text Box 1850"/>
            <p:cNvSpPr txBox="1">
              <a:spLocks noChangeArrowheads="1"/>
            </p:cNvSpPr>
            <p:nvPr/>
          </p:nvSpPr>
          <p:spPr bwMode="auto">
            <a:xfrm>
              <a:off x="6726238" y="4900613"/>
              <a:ext cx="196850" cy="19208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s-ES" sz="14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5" name="Text Box 1850"/>
            <p:cNvSpPr txBox="1">
              <a:spLocks noChangeArrowheads="1"/>
            </p:cNvSpPr>
            <p:nvPr/>
          </p:nvSpPr>
          <p:spPr bwMode="auto">
            <a:xfrm>
              <a:off x="5078596" y="3697536"/>
              <a:ext cx="1530214" cy="21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</a:rPr>
                <a:t>Responder (n = 85)</a:t>
              </a:r>
            </a:p>
          </p:txBody>
        </p:sp>
        <p:sp>
          <p:nvSpPr>
            <p:cNvPr id="26" name="Text Box 1850"/>
            <p:cNvSpPr txBox="1">
              <a:spLocks noChangeArrowheads="1"/>
            </p:cNvSpPr>
            <p:nvPr/>
          </p:nvSpPr>
          <p:spPr bwMode="auto">
            <a:xfrm>
              <a:off x="5078596" y="3953151"/>
              <a:ext cx="1844511" cy="21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</a:rPr>
                <a:t>Non-responder (n = 62)</a:t>
              </a:r>
            </a:p>
          </p:txBody>
        </p:sp>
        <p:sp>
          <p:nvSpPr>
            <p:cNvPr id="27" name="Text Box 1850"/>
            <p:cNvSpPr txBox="1">
              <a:spLocks noChangeArrowheads="1"/>
            </p:cNvSpPr>
            <p:nvPr/>
          </p:nvSpPr>
          <p:spPr bwMode="auto">
            <a:xfrm>
              <a:off x="5078596" y="4278625"/>
              <a:ext cx="644468" cy="21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</a:rPr>
                <a:t>p &lt; 0.01</a:t>
              </a:r>
            </a:p>
          </p:txBody>
        </p:sp>
        <p:sp>
          <p:nvSpPr>
            <p:cNvPr id="28" name="Text Box 1850"/>
            <p:cNvSpPr txBox="1">
              <a:spLocks noChangeArrowheads="1"/>
            </p:cNvSpPr>
            <p:nvPr/>
          </p:nvSpPr>
          <p:spPr bwMode="auto">
            <a:xfrm>
              <a:off x="4524607" y="5166135"/>
              <a:ext cx="628594" cy="21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Months</a:t>
              </a:r>
            </a:p>
          </p:txBody>
        </p:sp>
        <p:sp>
          <p:nvSpPr>
            <p:cNvPr id="22554" name="Line 39"/>
            <p:cNvSpPr>
              <a:spLocks noChangeShapeType="1"/>
            </p:cNvSpPr>
            <p:nvPr/>
          </p:nvSpPr>
          <p:spPr bwMode="auto">
            <a:xfrm flipH="1">
              <a:off x="4495800" y="4059238"/>
              <a:ext cx="460375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555" name="Line 40"/>
            <p:cNvSpPr>
              <a:spLocks noChangeShapeType="1"/>
            </p:cNvSpPr>
            <p:nvPr/>
          </p:nvSpPr>
          <p:spPr bwMode="auto">
            <a:xfrm flipH="1">
              <a:off x="4495800" y="3803650"/>
              <a:ext cx="46037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556" name="TextBox 30"/>
            <p:cNvSpPr txBox="1">
              <a:spLocks noChangeArrowheads="1"/>
            </p:cNvSpPr>
            <p:nvPr/>
          </p:nvSpPr>
          <p:spPr bwMode="auto">
            <a:xfrm rot="-5400000">
              <a:off x="680937" y="3167151"/>
              <a:ext cx="26361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C0FEF9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s-ES" sz="1400" b="1">
                  <a:solidFill>
                    <a:schemeClr val="tx1"/>
                  </a:solidFill>
                </a:rPr>
                <a:t>Freedom from recurrence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38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273050"/>
            <a:ext cx="8367713" cy="1041400"/>
          </a:xfrm>
        </p:spPr>
        <p:txBody>
          <a:bodyPr>
            <a:normAutofit fontScale="90000"/>
          </a:bodyPr>
          <a:lstStyle/>
          <a:p>
            <a:r>
              <a:rPr lang="en-US" altLang="es-ES" dirty="0" err="1" smtClean="0">
                <a:cs typeface="Arial" charset="0"/>
              </a:rPr>
              <a:t>Ensayos</a:t>
            </a:r>
            <a:r>
              <a:rPr lang="en-US" altLang="es-ES" dirty="0" smtClean="0">
                <a:cs typeface="Arial" charset="0"/>
              </a:rPr>
              <a:t> con </a:t>
            </a:r>
            <a:r>
              <a:rPr lang="en-US" altLang="es-ES" dirty="0" err="1" smtClean="0">
                <a:cs typeface="Arial" charset="0"/>
              </a:rPr>
              <a:t>tratamientos</a:t>
            </a:r>
            <a:r>
              <a:rPr lang="en-US" altLang="es-ES" dirty="0" smtClean="0">
                <a:cs typeface="Arial" charset="0"/>
              </a:rPr>
              <a:t> </a:t>
            </a:r>
            <a:r>
              <a:rPr lang="en-US" altLang="es-ES" dirty="0" err="1" smtClean="0">
                <a:cs typeface="Arial" charset="0"/>
              </a:rPr>
              <a:t>en</a:t>
            </a:r>
            <a:r>
              <a:rPr lang="en-US" altLang="es-ES" dirty="0" smtClean="0">
                <a:cs typeface="Arial" charset="0"/>
              </a:rPr>
              <a:t> </a:t>
            </a:r>
            <a:r>
              <a:rPr lang="en-US" altLang="es-ES" dirty="0" err="1" smtClean="0">
                <a:cs typeface="Arial" charset="0"/>
              </a:rPr>
              <a:t>investigación</a:t>
            </a:r>
            <a:r>
              <a:rPr lang="en-US" altLang="es-ES" dirty="0" smtClean="0">
                <a:cs typeface="Arial" charset="0"/>
              </a:rPr>
              <a:t> </a:t>
            </a:r>
            <a:r>
              <a:rPr lang="en-US" altLang="es-ES" dirty="0" err="1" smtClean="0">
                <a:cs typeface="Arial" charset="0"/>
              </a:rPr>
              <a:t>asociados</a:t>
            </a:r>
            <a:r>
              <a:rPr lang="en-US" altLang="es-ES" dirty="0" smtClean="0">
                <a:cs typeface="Arial" charset="0"/>
              </a:rPr>
              <a:t> al </a:t>
            </a:r>
            <a:r>
              <a:rPr lang="en-US" altLang="es-ES" dirty="0" err="1" smtClean="0">
                <a:cs typeface="Arial" charset="0"/>
              </a:rPr>
              <a:t>trasplante</a:t>
            </a:r>
            <a:r>
              <a:rPr lang="en-US" altLang="es-ES" dirty="0" smtClean="0">
                <a:cs typeface="Arial" charset="0"/>
              </a:rPr>
              <a:t> </a:t>
            </a:r>
            <a:r>
              <a:rPr lang="en-US" altLang="es-ES" dirty="0" err="1" smtClean="0">
                <a:cs typeface="Arial" charset="0"/>
              </a:rPr>
              <a:t>hepático</a:t>
            </a:r>
            <a:r>
              <a:rPr lang="en-US" altLang="es-ES" dirty="0" smtClean="0">
                <a:cs typeface="Arial" charset="0"/>
              </a:rPr>
              <a:t> </a:t>
            </a:r>
            <a:r>
              <a:rPr lang="en-US" altLang="es-ES" dirty="0" err="1" smtClean="0">
                <a:cs typeface="Arial" charset="0"/>
              </a:rPr>
              <a:t>en</a:t>
            </a:r>
            <a:r>
              <a:rPr lang="en-US" altLang="es-ES" dirty="0" smtClean="0">
                <a:cs typeface="Arial" charset="0"/>
              </a:rPr>
              <a:t> HCC</a:t>
            </a:r>
          </a:p>
        </p:txBody>
      </p:sp>
      <p:sp>
        <p:nvSpPr>
          <p:cNvPr id="25603" name="CasellaDiTesto 4"/>
          <p:cNvSpPr txBox="1">
            <a:spLocks noChangeArrowheads="1"/>
          </p:cNvSpPr>
          <p:nvPr/>
        </p:nvSpPr>
        <p:spPr bwMode="auto">
          <a:xfrm>
            <a:off x="4346575" y="5827713"/>
            <a:ext cx="4797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it-IT" altLang="es-ES" sz="1200">
                <a:solidFill>
                  <a:schemeClr val="tx1"/>
                </a:solidFill>
              </a:rPr>
              <a:t>1. www.clinicaltrial.gov/ct2/show/NCT00846131.</a:t>
            </a:r>
          </a:p>
          <a:p>
            <a:pPr algn="r" eaLnBrk="1" hangingPunct="1"/>
            <a:r>
              <a:rPr lang="it-IT" altLang="es-ES" sz="1200">
                <a:solidFill>
                  <a:schemeClr val="tx1"/>
                </a:solidFill>
              </a:rPr>
              <a:t>2. Hoffman K, et al. BMC Cancer 2008;8:349.</a:t>
            </a:r>
          </a:p>
          <a:p>
            <a:pPr algn="r" eaLnBrk="1" hangingPunct="1"/>
            <a:r>
              <a:rPr lang="it-IT" altLang="es-ES" sz="1200">
                <a:solidFill>
                  <a:schemeClr val="tx1"/>
                </a:solidFill>
              </a:rPr>
              <a:t>3. http://www.controlled-trials.com/ISRCTN24081794.</a:t>
            </a:r>
          </a:p>
          <a:p>
            <a:pPr algn="r" eaLnBrk="1" hangingPunct="1"/>
            <a:r>
              <a:rPr lang="it-IT" altLang="es-ES" sz="1200">
                <a:solidFill>
                  <a:schemeClr val="tx1"/>
                </a:solidFill>
              </a:rPr>
              <a:t>4. www.clinicaltrial.gov/ct2/show/NCT00997022.</a:t>
            </a:r>
          </a:p>
          <a:p>
            <a:pPr algn="r" eaLnBrk="1" hangingPunct="1"/>
            <a:r>
              <a:rPr lang="it-IT" altLang="es-ES" sz="1200">
                <a:solidFill>
                  <a:schemeClr val="tx1"/>
                </a:solidFill>
              </a:rPr>
              <a:t>5. www.clinicaltrial.gov/ct2/show/NCT00844168.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544513" y="1719263"/>
          <a:ext cx="8208962" cy="408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42"/>
                <a:gridCol w="900124"/>
                <a:gridCol w="2205305"/>
                <a:gridCol w="1742011"/>
                <a:gridCol w="1813480"/>
              </a:tblGrid>
              <a:tr h="684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Transplant setting</a:t>
                      </a:r>
                    </a:p>
                  </a:txBody>
                  <a:tcPr marL="91442" marR="91442" marT="45728" marB="4572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Trial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phase</a:t>
                      </a:r>
                    </a:p>
                  </a:txBody>
                  <a:tcPr marL="91442" marR="91442" marT="45728" marB="4572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Trial schema</a:t>
                      </a:r>
                    </a:p>
                  </a:txBody>
                  <a:tcPr marL="91442" marR="91442" marT="45728" marB="4572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Primary endpoint</a:t>
                      </a:r>
                    </a:p>
                  </a:txBody>
                  <a:tcPr marL="91442" marR="91442" marT="45728" marB="4572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Status</a:t>
                      </a:r>
                    </a:p>
                  </a:txBody>
                  <a:tcPr marL="91442" marR="91442" marT="45728" marB="4572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69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Bridging/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downstaging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Y-90 alone or with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sorafenib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in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pre-transplant HCC;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 = 20</a:t>
                      </a: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Symbol" pitchFamily="18" charset="2"/>
                        </a:rPr>
                        <a:t>Efficacy/safety</a:t>
                      </a: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Symbol" pitchFamily="18" charset="2"/>
                        </a:rPr>
                        <a:t>Ongoing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Symbol" pitchFamily="18" charset="2"/>
                      </a:endParaRP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31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Bridging/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downstaging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2,3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</a:t>
                      </a: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TACE +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sorafenib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vs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TACE + placebo;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 = 208</a:t>
                      </a: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TTP</a:t>
                      </a: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Ongoing</a:t>
                      </a: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31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Post transplant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</a:t>
                      </a: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Sorafenib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dose escalation;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 = 24</a:t>
                      </a: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Maximum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tolerated daily dose of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sorafenib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Ongoing</a:t>
                      </a: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Post transplant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</a:t>
                      </a: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Sorafenib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 = 20</a:t>
                      </a: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Safety/toxicity</a:t>
                      </a: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Ongoing</a:t>
                      </a:r>
                    </a:p>
                  </a:txBody>
                  <a:tcPr marL="91442" marR="91442" marT="45728" marB="45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1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s-ES" sz="3200" dirty="0" err="1" smtClean="0">
                <a:solidFill>
                  <a:srgbClr val="FFFF00"/>
                </a:solidFill>
              </a:rPr>
              <a:t>Conclusiones</a:t>
            </a:r>
            <a:r>
              <a:rPr lang="en-GB" altLang="es-ES" sz="3200" dirty="0" smtClean="0">
                <a:solidFill>
                  <a:srgbClr val="FFFF00"/>
                </a:solidFill>
              </a:rPr>
              <a:t>: </a:t>
            </a:r>
            <a:r>
              <a:rPr lang="en-GB" altLang="es-ES" sz="3200" dirty="0" err="1" smtClean="0">
                <a:solidFill>
                  <a:srgbClr val="FFFF00"/>
                </a:solidFill>
              </a:rPr>
              <a:t>trasplante</a:t>
            </a:r>
            <a:r>
              <a:rPr lang="en-GB" altLang="es-ES" sz="3200" dirty="0" smtClean="0">
                <a:solidFill>
                  <a:srgbClr val="FFFF00"/>
                </a:solidFill>
              </a:rPr>
              <a:t> </a:t>
            </a:r>
            <a:r>
              <a:rPr lang="en-GB" altLang="es-ES" sz="3200" dirty="0" err="1" smtClean="0">
                <a:solidFill>
                  <a:srgbClr val="FFFF00"/>
                </a:solidFill>
              </a:rPr>
              <a:t>hepático</a:t>
            </a:r>
            <a:r>
              <a:rPr lang="en-GB" altLang="es-ES" sz="3200" dirty="0" smtClean="0">
                <a:solidFill>
                  <a:srgbClr val="FFFF00"/>
                </a:solidFill>
              </a:rPr>
              <a:t> </a:t>
            </a:r>
            <a:r>
              <a:rPr lang="en-GB" altLang="es-ES" sz="3200" dirty="0" err="1" smtClean="0">
                <a:solidFill>
                  <a:srgbClr val="FFFF00"/>
                </a:solidFill>
              </a:rPr>
              <a:t>en</a:t>
            </a:r>
            <a:r>
              <a:rPr lang="en-GB" altLang="es-ES" sz="3200" dirty="0">
                <a:solidFill>
                  <a:srgbClr val="FFFF00"/>
                </a:solidFill>
              </a:rPr>
              <a:t> </a:t>
            </a:r>
            <a:r>
              <a:rPr lang="en-GB" altLang="es-ES" sz="3200" dirty="0" err="1" smtClean="0">
                <a:solidFill>
                  <a:srgbClr val="FFFF00"/>
                </a:solidFill>
              </a:rPr>
              <a:t>estadios</a:t>
            </a:r>
            <a:r>
              <a:rPr lang="en-GB" altLang="es-ES" sz="3200" dirty="0" smtClean="0">
                <a:solidFill>
                  <a:srgbClr val="FFFF00"/>
                </a:solidFill>
              </a:rPr>
              <a:t> </a:t>
            </a:r>
            <a:r>
              <a:rPr lang="en-GB" altLang="es-ES" sz="3200" dirty="0" err="1" smtClean="0">
                <a:solidFill>
                  <a:srgbClr val="FFFF00"/>
                </a:solidFill>
              </a:rPr>
              <a:t>precoces</a:t>
            </a:r>
            <a:r>
              <a:rPr lang="en-GB" altLang="es-ES" sz="3200" dirty="0" smtClean="0">
                <a:solidFill>
                  <a:srgbClr val="FFFF00"/>
                </a:solidFill>
              </a:rPr>
              <a:t> de HCC </a:t>
            </a:r>
          </a:p>
        </p:txBody>
      </p:sp>
      <p:sp>
        <p:nvSpPr>
          <p:cNvPr id="27651" name="Content Placeholder 6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321175"/>
          </a:xfrm>
          <a:prstGeom prst="rect">
            <a:avLst/>
          </a:prstGeom>
        </p:spPr>
        <p:txBody>
          <a:bodyPr/>
          <a:lstStyle/>
          <a:p>
            <a:r>
              <a:rPr lang="en-GB" altLang="es-ES" dirty="0" smtClean="0"/>
              <a:t>El </a:t>
            </a:r>
            <a:r>
              <a:rPr lang="en-GB" altLang="es-ES" dirty="0" err="1" smtClean="0"/>
              <a:t>trasplante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hepático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está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indicado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en</a:t>
            </a:r>
            <a:r>
              <a:rPr lang="en-GB" altLang="es-ES" dirty="0" smtClean="0"/>
              <a:t> HCC precoz</a:t>
            </a:r>
            <a:r>
              <a:rPr lang="en-GB" altLang="es-ES" baseline="30000" dirty="0" smtClean="0"/>
              <a:t>1</a:t>
            </a:r>
            <a:endParaRPr lang="en-GB" altLang="es-ES" dirty="0" smtClean="0"/>
          </a:p>
          <a:p>
            <a:r>
              <a:rPr lang="en-GB" altLang="es-ES" dirty="0" smtClean="0"/>
              <a:t>El </a:t>
            </a:r>
            <a:r>
              <a:rPr lang="en-GB" altLang="es-ES" dirty="0" err="1" smtClean="0"/>
              <a:t>trasplante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hepático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efectivo</a:t>
            </a:r>
            <a:r>
              <a:rPr lang="en-GB" altLang="es-ES" dirty="0" smtClean="0"/>
              <a:t> para </a:t>
            </a:r>
            <a:r>
              <a:rPr lang="en-GB" altLang="es-ES" dirty="0" err="1" smtClean="0"/>
              <a:t>pacientes</a:t>
            </a:r>
            <a:r>
              <a:rPr lang="en-GB" altLang="es-ES" dirty="0" smtClean="0"/>
              <a:t> con HCC que </a:t>
            </a:r>
            <a:r>
              <a:rPr lang="en-GB" altLang="es-ES" dirty="0" err="1" smtClean="0"/>
              <a:t>cumplen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los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criterios</a:t>
            </a:r>
            <a:r>
              <a:rPr lang="en-GB" altLang="es-ES" dirty="0" smtClean="0"/>
              <a:t> de Milán</a:t>
            </a:r>
            <a:r>
              <a:rPr lang="en-GB" altLang="es-ES" baseline="30000" dirty="0" smtClean="0"/>
              <a:t>1</a:t>
            </a:r>
            <a:endParaRPr lang="en-GB" altLang="es-ES" dirty="0" smtClean="0"/>
          </a:p>
          <a:p>
            <a:r>
              <a:rPr lang="en-GB" altLang="es-ES" dirty="0" err="1" smtClean="0"/>
              <a:t>Tumores</a:t>
            </a:r>
            <a:r>
              <a:rPr lang="en-GB" altLang="es-ES" dirty="0" smtClean="0"/>
              <a:t> &gt; 5 cm, </a:t>
            </a:r>
            <a:r>
              <a:rPr lang="en-GB" altLang="es-ES" dirty="0" err="1" smtClean="0"/>
              <a:t>presencia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invasión</a:t>
            </a:r>
            <a:r>
              <a:rPr lang="en-GB" altLang="es-ES" dirty="0" smtClean="0"/>
              <a:t> vascular, y </a:t>
            </a:r>
            <a:r>
              <a:rPr lang="en-GB" altLang="es-ES" dirty="0" err="1" smtClean="0"/>
              <a:t>pobremente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diferenciados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pueden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tener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contraindicación</a:t>
            </a:r>
            <a:r>
              <a:rPr lang="en-GB" altLang="es-ES" dirty="0" smtClean="0"/>
              <a:t> de trasplante</a:t>
            </a:r>
            <a:r>
              <a:rPr lang="en-GB" altLang="es-ES" baseline="30000" dirty="0" smtClean="0"/>
              <a:t>1</a:t>
            </a:r>
            <a:endParaRPr lang="en-GB" altLang="es-ES" baseline="30000" dirty="0"/>
          </a:p>
          <a:p>
            <a:r>
              <a:rPr lang="en-GB" altLang="es-ES" dirty="0" smtClean="0"/>
              <a:t>El </a:t>
            </a:r>
            <a:r>
              <a:rPr lang="en-GB" altLang="es-ES" dirty="0" err="1" smtClean="0"/>
              <a:t>objetivo</a:t>
            </a:r>
            <a:r>
              <a:rPr lang="en-GB" altLang="es-ES" dirty="0" smtClean="0"/>
              <a:t> del </a:t>
            </a:r>
            <a:r>
              <a:rPr lang="en-GB" altLang="es-ES" dirty="0" err="1" smtClean="0"/>
              <a:t>tratamiento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neoadyuvante</a:t>
            </a:r>
            <a:r>
              <a:rPr lang="en-GB" altLang="es-ES" dirty="0" smtClean="0"/>
              <a:t> antes del </a:t>
            </a:r>
            <a:r>
              <a:rPr lang="en-GB" altLang="es-ES" dirty="0" err="1" smtClean="0"/>
              <a:t>trasplante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disminuir</a:t>
            </a:r>
            <a:r>
              <a:rPr lang="en-GB" altLang="es-ES" dirty="0" smtClean="0"/>
              <a:t> la </a:t>
            </a:r>
            <a:r>
              <a:rPr lang="en-GB" altLang="es-ES" dirty="0" err="1" smtClean="0"/>
              <a:t>progresión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tumoral</a:t>
            </a:r>
            <a:r>
              <a:rPr lang="en-GB" altLang="es-ES" dirty="0" smtClean="0"/>
              <a:t> y </a:t>
            </a:r>
            <a:r>
              <a:rPr lang="en-GB" altLang="es-ES" dirty="0" err="1" smtClean="0"/>
              <a:t>priorizar</a:t>
            </a:r>
            <a:r>
              <a:rPr lang="en-GB" altLang="es-ES" dirty="0" smtClean="0"/>
              <a:t> la </a:t>
            </a:r>
            <a:r>
              <a:rPr lang="en-GB" altLang="es-ES" dirty="0" err="1" smtClean="0"/>
              <a:t>lista</a:t>
            </a:r>
            <a:r>
              <a:rPr lang="en-GB" altLang="es-ES" dirty="0" smtClean="0"/>
              <a:t> de espera</a:t>
            </a:r>
            <a:r>
              <a:rPr lang="en-GB" altLang="es-ES" baseline="30000" dirty="0" smtClean="0"/>
              <a:t>3</a:t>
            </a:r>
            <a:r>
              <a:rPr lang="en-GB" altLang="es-ES" dirty="0" smtClean="0"/>
              <a:t>	</a:t>
            </a:r>
          </a:p>
          <a:p>
            <a:r>
              <a:rPr lang="en-GB" altLang="es-ES" dirty="0" smtClean="0"/>
              <a:t>El </a:t>
            </a:r>
            <a:r>
              <a:rPr lang="en-GB" altLang="es-ES" dirty="0" err="1" smtClean="0"/>
              <a:t>tratamiento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sistémico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asociado</a:t>
            </a:r>
            <a:r>
              <a:rPr lang="en-GB" altLang="es-ES" dirty="0" smtClean="0"/>
              <a:t> al </a:t>
            </a:r>
            <a:r>
              <a:rPr lang="en-GB" altLang="es-ES" dirty="0" err="1" smtClean="0"/>
              <a:t>trasplante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hepático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está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en</a:t>
            </a:r>
            <a:r>
              <a:rPr lang="en-GB" altLang="es-ES" dirty="0" smtClean="0"/>
              <a:t> investigación</a:t>
            </a:r>
            <a:r>
              <a:rPr lang="en-GB" altLang="es-ES" baseline="30000" dirty="0" smtClean="0"/>
              <a:t>4-7</a:t>
            </a:r>
            <a:endParaRPr lang="en-GB" altLang="es-ES" dirty="0" smtClean="0"/>
          </a:p>
        </p:txBody>
      </p:sp>
      <p:sp>
        <p:nvSpPr>
          <p:cNvPr id="27652" name="CasellaDiTesto 4"/>
          <p:cNvSpPr txBox="1">
            <a:spLocks noChangeArrowheads="1"/>
          </p:cNvSpPr>
          <p:nvPr/>
        </p:nvSpPr>
        <p:spPr bwMode="auto">
          <a:xfrm>
            <a:off x="927100" y="6027738"/>
            <a:ext cx="8216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it-IT" altLang="es-ES" sz="1200">
                <a:solidFill>
                  <a:schemeClr val="tx1"/>
                </a:solidFill>
              </a:rPr>
              <a:t>1. Bhoori S, et al. Transplant International. 2010;23:712-22. 2.Mazzaferro V, et al. Lancet Oncology. 2009;10:35-43.</a:t>
            </a:r>
          </a:p>
          <a:p>
            <a:pPr algn="r" eaLnBrk="1" hangingPunct="1"/>
            <a:r>
              <a:rPr lang="it-IT" altLang="es-ES" sz="1200">
                <a:solidFill>
                  <a:schemeClr val="tx1"/>
                </a:solidFill>
              </a:rPr>
              <a:t>3. Toso C, et al. J Hepatology. 2010;52:930-6. 4. www.clinicaltrials.gov/ct2/show/NCT00846131. </a:t>
            </a:r>
          </a:p>
          <a:p>
            <a:pPr algn="r" eaLnBrk="1" hangingPunct="1"/>
            <a:r>
              <a:rPr lang="it-IT" altLang="es-ES" sz="1200">
                <a:solidFill>
                  <a:schemeClr val="tx1"/>
                </a:solidFill>
              </a:rPr>
              <a:t>5. Hoffmann K, et al BMC Cancer. 2008;8:1-7. 6. www.clinicaltrials.gov/ct2/show/NCT00997022.</a:t>
            </a:r>
          </a:p>
          <a:p>
            <a:pPr algn="r" eaLnBrk="1" hangingPunct="1"/>
            <a:r>
              <a:rPr lang="it-IT" altLang="es-ES" sz="1200">
                <a:solidFill>
                  <a:schemeClr val="tx1"/>
                </a:solidFill>
              </a:rPr>
              <a:t>7. www.clinicaltrials.gov/ct2/show/NCT00844168.</a:t>
            </a:r>
          </a:p>
        </p:txBody>
      </p:sp>
    </p:spTree>
    <p:extLst>
      <p:ext uri="{BB962C8B-B14F-4D97-AF65-F5344CB8AC3E}">
        <p14:creationId xmlns:p14="http://schemas.microsoft.com/office/powerpoint/2010/main" val="24513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2253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ja-JP" sz="3200" dirty="0" err="1" smtClean="0">
                <a:ea typeface="ＭＳ Ｐゴシック" charset="-128"/>
              </a:rPr>
              <a:t>Ablación</a:t>
            </a:r>
            <a:r>
              <a:rPr lang="en-GB" altLang="ja-JP" sz="3200" dirty="0" smtClean="0">
                <a:ea typeface="ＭＳ Ｐゴシック" charset="-128"/>
              </a:rPr>
              <a:t> </a:t>
            </a:r>
            <a:r>
              <a:rPr lang="en-GB" altLang="ja-JP" sz="3200" dirty="0" err="1" smtClean="0">
                <a:ea typeface="ＭＳ Ｐゴシック" charset="-128"/>
              </a:rPr>
              <a:t>percutánea</a:t>
            </a:r>
            <a:r>
              <a:rPr lang="en-GB" altLang="ja-JP" sz="3200" dirty="0" smtClean="0">
                <a:ea typeface="ＭＳ Ｐゴシック" charset="-128"/>
              </a:rPr>
              <a:t> para </a:t>
            </a:r>
            <a:r>
              <a:rPr lang="en-GB" altLang="ja-JP" sz="3200" dirty="0" err="1" smtClean="0">
                <a:ea typeface="ＭＳ Ｐゴシック" charset="-128"/>
              </a:rPr>
              <a:t>estadios</a:t>
            </a:r>
            <a:r>
              <a:rPr lang="en-GB" altLang="ja-JP" sz="3200" dirty="0" smtClean="0">
                <a:ea typeface="ＭＳ Ｐゴシック" charset="-128"/>
              </a:rPr>
              <a:t> </a:t>
            </a:r>
            <a:r>
              <a:rPr lang="en-GB" altLang="ja-JP" sz="3200" dirty="0" err="1" smtClean="0">
                <a:ea typeface="ＭＳ Ｐゴシック" charset="-128"/>
              </a:rPr>
              <a:t>precoces</a:t>
            </a:r>
            <a:r>
              <a:rPr lang="en-GB" altLang="ja-JP" sz="3200" dirty="0" smtClean="0">
                <a:ea typeface="ＭＳ Ｐゴシック" charset="-128"/>
              </a:rPr>
              <a:t> de HCC</a:t>
            </a:r>
          </a:p>
        </p:txBody>
      </p:sp>
    </p:spTree>
    <p:extLst>
      <p:ext uri="{BB962C8B-B14F-4D97-AF65-F5344CB8AC3E}">
        <p14:creationId xmlns:p14="http://schemas.microsoft.com/office/powerpoint/2010/main" val="87523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125413"/>
            <a:ext cx="8842375" cy="1041400"/>
          </a:xfrm>
        </p:spPr>
        <p:txBody>
          <a:bodyPr/>
          <a:lstStyle/>
          <a:p>
            <a:r>
              <a:rPr lang="en-GB" altLang="es-ES" dirty="0" smtClean="0"/>
              <a:t>    </a:t>
            </a:r>
            <a:r>
              <a:rPr lang="en-GB" altLang="es-ES" dirty="0" err="1" smtClean="0"/>
              <a:t>Guías</a:t>
            </a:r>
            <a:r>
              <a:rPr lang="en-GB" altLang="es-ES" dirty="0" smtClean="0"/>
              <a:t> AASLD</a:t>
            </a:r>
            <a:endParaRPr lang="en-US" altLang="es-ES" sz="2000" b="0" dirty="0" smtClean="0"/>
          </a:p>
        </p:txBody>
      </p:sp>
      <p:sp>
        <p:nvSpPr>
          <p:cNvPr id="5123" name="Content Placeholder 3"/>
          <p:cNvSpPr>
            <a:spLocks noGrp="1"/>
          </p:cNvSpPr>
          <p:nvPr>
            <p:ph idx="4294967295"/>
          </p:nvPr>
        </p:nvSpPr>
        <p:spPr>
          <a:xfrm>
            <a:off x="468313" y="1404938"/>
            <a:ext cx="8351837" cy="4678362"/>
          </a:xfrm>
          <a:prstGeom prst="rect">
            <a:avLst/>
          </a:prstGeom>
        </p:spPr>
        <p:txBody>
          <a:bodyPr/>
          <a:lstStyle/>
          <a:p>
            <a:r>
              <a:rPr lang="en-GB" altLang="es-ES" dirty="0" smtClean="0"/>
              <a:t>La </a:t>
            </a:r>
            <a:r>
              <a:rPr lang="en-GB" altLang="es-ES" dirty="0" err="1" smtClean="0"/>
              <a:t>ablación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percutánea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</a:t>
            </a:r>
            <a:r>
              <a:rPr lang="en-GB" altLang="es-ES" dirty="0" smtClean="0"/>
              <a:t> el </a:t>
            </a:r>
            <a:r>
              <a:rPr lang="en-GB" altLang="es-ES" dirty="0" err="1" smtClean="0"/>
              <a:t>mejor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tratamiento</a:t>
            </a:r>
            <a:r>
              <a:rPr lang="en-GB" altLang="es-ES" dirty="0" smtClean="0"/>
              <a:t> para </a:t>
            </a:r>
            <a:r>
              <a:rPr lang="en-GB" altLang="es-ES" dirty="0" err="1" smtClean="0"/>
              <a:t>pacientes</a:t>
            </a:r>
            <a:r>
              <a:rPr lang="en-GB" altLang="es-ES" dirty="0" smtClean="0"/>
              <a:t> con </a:t>
            </a:r>
            <a:r>
              <a:rPr lang="en-GB" altLang="es-ES" dirty="0" err="1" smtClean="0"/>
              <a:t>estadios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precoces</a:t>
            </a:r>
            <a:r>
              <a:rPr lang="en-GB" altLang="es-ES" dirty="0" smtClean="0"/>
              <a:t> de HCC que no son </a:t>
            </a:r>
            <a:r>
              <a:rPr lang="en-GB" altLang="es-ES" dirty="0" err="1" smtClean="0"/>
              <a:t>candidatos</a:t>
            </a:r>
            <a:r>
              <a:rPr lang="en-GB" altLang="es-ES" dirty="0" smtClean="0"/>
              <a:t> a </a:t>
            </a:r>
            <a:r>
              <a:rPr lang="en-GB" altLang="es-ES" dirty="0" err="1" smtClean="0"/>
              <a:t>cirugía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ni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trasplante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hepático</a:t>
            </a:r>
            <a:endParaRPr lang="en-US" altLang="es-ES" dirty="0" smtClean="0"/>
          </a:p>
          <a:p>
            <a:r>
              <a:rPr lang="en-GB" altLang="es-ES" dirty="0" smtClean="0"/>
              <a:t>La </a:t>
            </a:r>
            <a:r>
              <a:rPr lang="en-GB" altLang="es-ES" dirty="0" err="1" smtClean="0"/>
              <a:t>destrucción</a:t>
            </a:r>
            <a:r>
              <a:rPr lang="en-GB" altLang="es-ES" dirty="0" smtClean="0"/>
              <a:t> de las </a:t>
            </a:r>
            <a:r>
              <a:rPr lang="en-GB" altLang="es-ES" dirty="0" err="1" smtClean="0"/>
              <a:t>células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tumorales</a:t>
            </a:r>
            <a:r>
              <a:rPr lang="en-GB" altLang="es-ES" dirty="0" smtClean="0"/>
              <a:t> se </a:t>
            </a:r>
            <a:r>
              <a:rPr lang="en-GB" altLang="es-ES" dirty="0" err="1" smtClean="0"/>
              <a:t>realiza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mediante</a:t>
            </a:r>
            <a:r>
              <a:rPr lang="en-GB" altLang="es-ES" dirty="0" smtClean="0"/>
              <a:t>:</a:t>
            </a:r>
          </a:p>
          <a:p>
            <a:pPr lvl="1"/>
            <a:r>
              <a:rPr lang="en-GB" altLang="es-ES" dirty="0" err="1" smtClean="0"/>
              <a:t>Inyección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sustancias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químicas</a:t>
            </a:r>
            <a:r>
              <a:rPr lang="en-GB" altLang="es-ES" dirty="0" smtClean="0"/>
              <a:t> (</a:t>
            </a:r>
            <a:r>
              <a:rPr lang="en-GB" altLang="es-ES" dirty="0" err="1" smtClean="0"/>
              <a:t>etanol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ácido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acético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otros</a:t>
            </a:r>
            <a:r>
              <a:rPr lang="en-GB" altLang="es-ES" dirty="0" smtClean="0"/>
              <a:t>)</a:t>
            </a:r>
            <a:endParaRPr lang="en-GB" altLang="es-ES" dirty="0"/>
          </a:p>
          <a:p>
            <a:pPr lvl="1"/>
            <a:r>
              <a:rPr lang="en-GB" altLang="es-ES" dirty="0" err="1" smtClean="0"/>
              <a:t>Modificando</a:t>
            </a:r>
            <a:r>
              <a:rPr lang="en-GB" altLang="es-ES" dirty="0" smtClean="0"/>
              <a:t> la </a:t>
            </a:r>
            <a:r>
              <a:rPr lang="en-GB" altLang="es-ES" dirty="0" err="1" smtClean="0"/>
              <a:t>temperatura</a:t>
            </a:r>
            <a:r>
              <a:rPr lang="en-GB" altLang="es-ES" dirty="0" smtClean="0"/>
              <a:t> (</a:t>
            </a:r>
            <a:r>
              <a:rPr lang="en-GB" altLang="es-ES" dirty="0" err="1" smtClean="0"/>
              <a:t>radiofrecuencia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microondas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láser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crioterapia</a:t>
            </a:r>
            <a:r>
              <a:rPr lang="en-GB" altLang="es-ES" dirty="0" smtClean="0"/>
              <a:t>)</a:t>
            </a:r>
            <a:endParaRPr lang="en-US" altLang="es-ES" dirty="0" smtClean="0"/>
          </a:p>
        </p:txBody>
      </p:sp>
      <p:sp>
        <p:nvSpPr>
          <p:cNvPr id="5124" name="Text Box 69"/>
          <p:cNvSpPr txBox="1">
            <a:spLocks noChangeArrowheads="1"/>
          </p:cNvSpPr>
          <p:nvPr/>
        </p:nvSpPr>
        <p:spPr bwMode="auto">
          <a:xfrm>
            <a:off x="3816350" y="6211888"/>
            <a:ext cx="532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90000" anchor="ctr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9pPr>
          </a:lstStyle>
          <a:p>
            <a:pPr algn="r"/>
            <a:r>
              <a:rPr lang="en-GB" altLang="es-ES" sz="1200">
                <a:solidFill>
                  <a:srgbClr val="FFFFFF"/>
                </a:solidFill>
              </a:rPr>
              <a:t>Bruix J, Sherman M. http://www.aasld.org/practiceguidelines/Documents/</a:t>
            </a:r>
            <a:br>
              <a:rPr lang="en-GB" altLang="es-ES" sz="1200">
                <a:solidFill>
                  <a:srgbClr val="FFFFFF"/>
                </a:solidFill>
              </a:rPr>
            </a:br>
            <a:r>
              <a:rPr lang="en-GB" altLang="es-ES" sz="1200">
                <a:solidFill>
                  <a:srgbClr val="FFFFFF"/>
                </a:solidFill>
              </a:rPr>
              <a:t>Bookmarked%20Practice%20Guidelines/HCCUpdate2010.pdf.</a:t>
            </a:r>
            <a:br>
              <a:rPr lang="en-GB" altLang="es-ES" sz="1200">
                <a:solidFill>
                  <a:srgbClr val="FFFFFF"/>
                </a:solidFill>
              </a:rPr>
            </a:br>
            <a:r>
              <a:rPr lang="en-GB" altLang="es-ES" sz="1200">
                <a:solidFill>
                  <a:srgbClr val="FFFFFF"/>
                </a:solidFill>
              </a:rPr>
              <a:t>Last accessed November 2010.</a:t>
            </a:r>
            <a:endParaRPr lang="da-DK" altLang="es-E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5"/>
          <p:cNvSpPr txBox="1">
            <a:spLocks noChangeArrowheads="1"/>
          </p:cNvSpPr>
          <p:nvPr/>
        </p:nvSpPr>
        <p:spPr bwMode="auto">
          <a:xfrm>
            <a:off x="68263" y="4056063"/>
            <a:ext cx="179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46800" tIns="46800" rIns="468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FFFF"/>
              </a:buClr>
              <a:buFont typeface="Verdana" pitchFamily="34" charset="0"/>
              <a:buNone/>
            </a:pPr>
            <a:r>
              <a:rPr lang="en-US" altLang="es-ES" sz="1300" dirty="0" err="1" smtClean="0">
                <a:solidFill>
                  <a:srgbClr val="FFFFFF"/>
                </a:solidFill>
                <a:latin typeface="Arial" charset="0"/>
              </a:rPr>
              <a:t>Presión</a:t>
            </a:r>
            <a:r>
              <a:rPr lang="en-US" altLang="es-ES" sz="1300" dirty="0" smtClean="0">
                <a:solidFill>
                  <a:srgbClr val="FFFFFF"/>
                </a:solidFill>
                <a:latin typeface="Arial" charset="0"/>
              </a:rPr>
              <a:t> portal/</a:t>
            </a:r>
            <a:r>
              <a:rPr lang="en-US" altLang="es-ES" sz="13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altLang="es-ES" sz="1300" dirty="0">
                <a:solidFill>
                  <a:srgbClr val="FFFFFF"/>
                </a:solidFill>
                <a:latin typeface="Arial" charset="0"/>
              </a:rPr>
            </a:br>
            <a:r>
              <a:rPr lang="en-US" altLang="es-ES" sz="1300" dirty="0" err="1" smtClean="0">
                <a:solidFill>
                  <a:srgbClr val="FFFFFF"/>
                </a:solidFill>
                <a:latin typeface="Arial" charset="0"/>
              </a:rPr>
              <a:t>bilirrubina</a:t>
            </a:r>
            <a:endParaRPr lang="en-US" altLang="es-ES" sz="13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483" name="Group 62"/>
          <p:cNvGrpSpPr>
            <a:grpSpLocks/>
          </p:cNvGrpSpPr>
          <p:nvPr/>
        </p:nvGrpSpPr>
        <p:grpSpPr bwMode="auto">
          <a:xfrm>
            <a:off x="273050" y="1349375"/>
            <a:ext cx="8691563" cy="4697413"/>
            <a:chOff x="172" y="850"/>
            <a:chExt cx="5475" cy="2959"/>
          </a:xfrm>
        </p:grpSpPr>
        <p:sp>
          <p:nvSpPr>
            <p:cNvPr id="20487" name="AutoShape 45"/>
            <p:cNvSpPr>
              <a:spLocks noChangeArrowheads="1"/>
            </p:cNvSpPr>
            <p:nvPr/>
          </p:nvSpPr>
          <p:spPr bwMode="auto">
            <a:xfrm>
              <a:off x="2325" y="850"/>
              <a:ext cx="1104" cy="232"/>
            </a:xfrm>
            <a:prstGeom prst="roundRect">
              <a:avLst>
                <a:gd name="adj" fmla="val 16667"/>
              </a:avLst>
            </a:prstGeom>
            <a:solidFill>
              <a:srgbClr val="E9B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>
                  <a:solidFill>
                    <a:srgbClr val="000099"/>
                  </a:solidFill>
                  <a:latin typeface="Arial" charset="0"/>
                </a:rPr>
                <a:t>HCC</a:t>
              </a:r>
            </a:p>
          </p:txBody>
        </p:sp>
        <p:sp>
          <p:nvSpPr>
            <p:cNvPr id="20488" name="Rectangle 2"/>
            <p:cNvSpPr>
              <a:spLocks noChangeArrowheads="1"/>
            </p:cNvSpPr>
            <p:nvPr/>
          </p:nvSpPr>
          <p:spPr bwMode="auto">
            <a:xfrm>
              <a:off x="2102" y="3338"/>
              <a:ext cx="541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RFA</a:t>
              </a:r>
            </a:p>
          </p:txBody>
        </p:sp>
        <p:sp>
          <p:nvSpPr>
            <p:cNvPr id="20489" name="Rectangle 3"/>
            <p:cNvSpPr>
              <a:spLocks noChangeArrowheads="1"/>
            </p:cNvSpPr>
            <p:nvPr/>
          </p:nvSpPr>
          <p:spPr bwMode="auto">
            <a:xfrm>
              <a:off x="3707" y="3338"/>
              <a:ext cx="816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>
                  <a:latin typeface="Arial" charset="0"/>
                </a:rPr>
                <a:t>Sorafenib</a:t>
              </a:r>
              <a:endParaRPr lang="en-US" altLang="es-ES" sz="1300" baseline="30000">
                <a:latin typeface="Arial" charset="0"/>
              </a:endParaRPr>
            </a:p>
          </p:txBody>
        </p:sp>
        <p:sp>
          <p:nvSpPr>
            <p:cNvPr id="20490" name="Freeform 4"/>
            <p:cNvSpPr>
              <a:spLocks/>
            </p:cNvSpPr>
            <p:nvPr/>
          </p:nvSpPr>
          <p:spPr bwMode="auto">
            <a:xfrm>
              <a:off x="586" y="970"/>
              <a:ext cx="1728" cy="279"/>
            </a:xfrm>
            <a:custGeom>
              <a:avLst/>
              <a:gdLst>
                <a:gd name="T0" fmla="*/ 2147385249 w 1728"/>
                <a:gd name="T1" fmla="*/ 0 h 260"/>
                <a:gd name="T2" fmla="*/ 0 w 1728"/>
                <a:gd name="T3" fmla="*/ 0 h 260"/>
                <a:gd name="T4" fmla="*/ 0 w 1728"/>
                <a:gd name="T5" fmla="*/ 2147483647 h 260"/>
                <a:gd name="T6" fmla="*/ 0 60000 65536"/>
                <a:gd name="T7" fmla="*/ 0 60000 65536"/>
                <a:gd name="T8" fmla="*/ 0 60000 65536"/>
                <a:gd name="T9" fmla="*/ 0 w 1728"/>
                <a:gd name="T10" fmla="*/ 0 h 260"/>
                <a:gd name="T11" fmla="*/ 1728 w 172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260">
                  <a:moveTo>
                    <a:pt x="1728" y="0"/>
                  </a:moveTo>
                  <a:lnTo>
                    <a:pt x="0" y="0"/>
                  </a:lnTo>
                  <a:lnTo>
                    <a:pt x="0" y="2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491" name="AutoShape 5"/>
            <p:cNvSpPr>
              <a:spLocks noChangeArrowheads="1"/>
            </p:cNvSpPr>
            <p:nvPr/>
          </p:nvSpPr>
          <p:spPr bwMode="auto">
            <a:xfrm>
              <a:off x="172" y="1207"/>
              <a:ext cx="855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0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0, Child–Pugh A</a:t>
              </a:r>
            </a:p>
          </p:txBody>
        </p:sp>
        <p:sp>
          <p:nvSpPr>
            <p:cNvPr id="20492" name="AutoShape 6"/>
            <p:cNvSpPr>
              <a:spLocks noChangeArrowheads="1"/>
            </p:cNvSpPr>
            <p:nvPr/>
          </p:nvSpPr>
          <p:spPr bwMode="auto">
            <a:xfrm>
              <a:off x="172" y="1695"/>
              <a:ext cx="855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muy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precoz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(0)</a:t>
              </a:r>
              <a:r>
                <a:rPr lang="en-US" altLang="es-ES" sz="1300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 HCC &lt; 2 cm</a:t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Carcinoma in situ</a:t>
              </a:r>
            </a:p>
          </p:txBody>
        </p:sp>
        <p:sp>
          <p:nvSpPr>
            <p:cNvPr id="20493" name="AutoShape 7"/>
            <p:cNvSpPr>
              <a:spLocks noChangeArrowheads="1"/>
            </p:cNvSpPr>
            <p:nvPr/>
          </p:nvSpPr>
          <p:spPr bwMode="auto">
            <a:xfrm>
              <a:off x="1243" y="1695"/>
              <a:ext cx="952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precoz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(A)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 HCC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o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nódulos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&lt; 3 cm,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0</a:t>
              </a:r>
              <a:r>
                <a:rPr lang="en-US" altLang="es-ES" sz="1300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endParaRPr lang="en-US" altLang="es-ES" sz="13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20494" name="AutoShape 9"/>
            <p:cNvSpPr>
              <a:spLocks noChangeArrowheads="1"/>
            </p:cNvSpPr>
            <p:nvPr/>
          </p:nvSpPr>
          <p:spPr bwMode="auto">
            <a:xfrm>
              <a:off x="4604" y="1717"/>
              <a:ext cx="806" cy="2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final(D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20495" name="Rectangle 10"/>
            <p:cNvSpPr>
              <a:spLocks noChangeArrowheads="1"/>
            </p:cNvSpPr>
            <p:nvPr/>
          </p:nvSpPr>
          <p:spPr bwMode="auto">
            <a:xfrm>
              <a:off x="886" y="3338"/>
              <a:ext cx="1200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Trasplante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hepático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496" name="Rectangle 11"/>
            <p:cNvSpPr>
              <a:spLocks noChangeArrowheads="1"/>
            </p:cNvSpPr>
            <p:nvPr/>
          </p:nvSpPr>
          <p:spPr bwMode="auto">
            <a:xfrm>
              <a:off x="2684" y="3338"/>
              <a:ext cx="969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>
                  <a:latin typeface="Arial" charset="0"/>
                </a:rPr>
                <a:t>TACE</a:t>
              </a:r>
            </a:p>
          </p:txBody>
        </p:sp>
        <p:sp>
          <p:nvSpPr>
            <p:cNvPr id="20497" name="Rectangle 12"/>
            <p:cNvSpPr>
              <a:spLocks noChangeArrowheads="1"/>
            </p:cNvSpPr>
            <p:nvPr/>
          </p:nvSpPr>
          <p:spPr bwMode="auto">
            <a:xfrm>
              <a:off x="286" y="3338"/>
              <a:ext cx="576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Resección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498" name="Group 13"/>
            <p:cNvGrpSpPr>
              <a:grpSpLocks/>
            </p:cNvGrpSpPr>
            <p:nvPr/>
          </p:nvGrpSpPr>
          <p:grpSpPr bwMode="auto">
            <a:xfrm>
              <a:off x="4581" y="3350"/>
              <a:ext cx="1066" cy="453"/>
              <a:chOff x="4481" y="3373"/>
              <a:chExt cx="1066" cy="353"/>
            </a:xfrm>
          </p:grpSpPr>
          <p:sp>
            <p:nvSpPr>
              <p:cNvPr id="20538" name="Rectangle 14"/>
              <p:cNvSpPr>
                <a:spLocks noChangeArrowheads="1"/>
              </p:cNvSpPr>
              <p:nvPr/>
            </p:nvSpPr>
            <p:spPr bwMode="auto">
              <a:xfrm>
                <a:off x="4507" y="3388"/>
                <a:ext cx="835" cy="289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s-E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39" name="Rectangle 15"/>
              <p:cNvSpPr>
                <a:spLocks noChangeArrowheads="1"/>
              </p:cNvSpPr>
              <p:nvPr/>
            </p:nvSpPr>
            <p:spPr bwMode="auto">
              <a:xfrm>
                <a:off x="4481" y="3373"/>
                <a:ext cx="1066" cy="353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Tratamiento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sintomático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r>
                  <a:rPr lang="en-US" altLang="es-ES" sz="1300" dirty="0">
                    <a:solidFill>
                      <a:srgbClr val="FFFFFF"/>
                    </a:solidFill>
                    <a:latin typeface="Arial" charset="0"/>
                  </a:rPr>
                  <a:t>(20%)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Superv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r>
                  <a:rPr lang="en-US" altLang="es-ES" sz="1300" dirty="0">
                    <a:solidFill>
                      <a:srgbClr val="FFFFFF"/>
                    </a:solidFill>
                    <a:latin typeface="Arial" charset="0"/>
                  </a:rPr>
                  <a:t>&lt; 3 </a:t>
                </a: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meses</a:t>
                </a:r>
                <a:endParaRPr lang="en-US" altLang="es-ES" sz="13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0499" name="Rectangle 16"/>
            <p:cNvSpPr>
              <a:spLocks noChangeArrowheads="1"/>
            </p:cNvSpPr>
            <p:nvPr/>
          </p:nvSpPr>
          <p:spPr bwMode="auto">
            <a:xfrm>
              <a:off x="292" y="3541"/>
              <a:ext cx="2351" cy="267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Tratamientos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curativos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(30%)</a:t>
              </a:r>
            </a:p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Supervivencia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a 5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años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40–70%</a:t>
              </a:r>
            </a:p>
          </p:txBody>
        </p:sp>
        <p:sp>
          <p:nvSpPr>
            <p:cNvPr id="20500" name="Rectangle 17"/>
            <p:cNvSpPr>
              <a:spLocks noChangeArrowheads="1"/>
            </p:cNvSpPr>
            <p:nvPr/>
          </p:nvSpPr>
          <p:spPr bwMode="auto">
            <a:xfrm>
              <a:off x="2679" y="3541"/>
              <a:ext cx="1857" cy="26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Tratamientos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paliativos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(50%)</a:t>
              </a:r>
            </a:p>
            <a:p>
              <a:pPr algn="ctr"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Mediana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de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supervivenc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ia11–20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meses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1" name="Text Box 18"/>
            <p:cNvSpPr txBox="1">
              <a:spLocks noChangeArrowheads="1"/>
            </p:cNvSpPr>
            <p:nvPr/>
          </p:nvSpPr>
          <p:spPr bwMode="auto">
            <a:xfrm>
              <a:off x="1474" y="2704"/>
              <a:ext cx="116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Enfermedades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asociadas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2" name="Text Box 19"/>
            <p:cNvSpPr txBox="1">
              <a:spLocks noChangeArrowheads="1"/>
            </p:cNvSpPr>
            <p:nvPr/>
          </p:nvSpPr>
          <p:spPr bwMode="auto">
            <a:xfrm>
              <a:off x="2290" y="3064"/>
              <a:ext cx="15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Sí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3" name="Text Box 20"/>
            <p:cNvSpPr txBox="1">
              <a:spLocks noChangeArrowheads="1"/>
            </p:cNvSpPr>
            <p:nvPr/>
          </p:nvSpPr>
          <p:spPr bwMode="auto">
            <a:xfrm>
              <a:off x="1673" y="3064"/>
              <a:ext cx="19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20504" name="Text Box 21"/>
            <p:cNvSpPr txBox="1">
              <a:spLocks noChangeArrowheads="1"/>
            </p:cNvSpPr>
            <p:nvPr/>
          </p:nvSpPr>
          <p:spPr bwMode="auto">
            <a:xfrm>
              <a:off x="1631" y="2296"/>
              <a:ext cx="86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nódulos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≤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cm</a:t>
              </a:r>
            </a:p>
          </p:txBody>
        </p:sp>
        <p:sp>
          <p:nvSpPr>
            <p:cNvPr id="20505" name="Text Box 22"/>
            <p:cNvSpPr txBox="1">
              <a:spLocks noChangeArrowheads="1"/>
            </p:cNvSpPr>
            <p:nvPr/>
          </p:nvSpPr>
          <p:spPr bwMode="auto">
            <a:xfrm>
              <a:off x="854" y="2803"/>
              <a:ext cx="66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Crecimiento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6" name="Text Box 23"/>
            <p:cNvSpPr txBox="1">
              <a:spLocks noChangeArrowheads="1"/>
            </p:cNvSpPr>
            <p:nvPr/>
          </p:nvSpPr>
          <p:spPr bwMode="auto">
            <a:xfrm>
              <a:off x="322" y="3058"/>
              <a:ext cx="57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Normal</a:t>
              </a:r>
            </a:p>
          </p:txBody>
        </p:sp>
        <p:sp>
          <p:nvSpPr>
            <p:cNvPr id="20507" name="Text Box 24"/>
            <p:cNvSpPr txBox="1">
              <a:spLocks noChangeArrowheads="1"/>
            </p:cNvSpPr>
            <p:nvPr/>
          </p:nvSpPr>
          <p:spPr bwMode="auto">
            <a:xfrm>
              <a:off x="191" y="2296"/>
              <a:ext cx="83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1 HCC</a:t>
              </a:r>
            </a:p>
          </p:txBody>
        </p:sp>
        <p:sp>
          <p:nvSpPr>
            <p:cNvPr id="20508" name="Line 26"/>
            <p:cNvSpPr>
              <a:spLocks noChangeShapeType="1"/>
            </p:cNvSpPr>
            <p:nvPr/>
          </p:nvSpPr>
          <p:spPr bwMode="auto">
            <a:xfrm flipH="1">
              <a:off x="4052" y="2199"/>
              <a:ext cx="7" cy="11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cxnSp>
          <p:nvCxnSpPr>
            <p:cNvPr id="20509" name="AutoShape 27"/>
            <p:cNvCxnSpPr>
              <a:cxnSpLocks noChangeShapeType="1"/>
            </p:cNvCxnSpPr>
            <p:nvPr/>
          </p:nvCxnSpPr>
          <p:spPr bwMode="auto">
            <a:xfrm flipH="1">
              <a:off x="5012" y="1899"/>
              <a:ext cx="2" cy="14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0" name="AutoShape 28"/>
            <p:cNvCxnSpPr>
              <a:cxnSpLocks noChangeShapeType="1"/>
            </p:cNvCxnSpPr>
            <p:nvPr/>
          </p:nvCxnSpPr>
          <p:spPr bwMode="auto">
            <a:xfrm>
              <a:off x="3065" y="2194"/>
              <a:ext cx="6" cy="11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1" name="AutoShape 29"/>
            <p:cNvCxnSpPr>
              <a:cxnSpLocks noChangeShapeType="1"/>
            </p:cNvCxnSpPr>
            <p:nvPr/>
          </p:nvCxnSpPr>
          <p:spPr bwMode="auto">
            <a:xfrm>
              <a:off x="1770" y="296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2" name="AutoShape 30"/>
            <p:cNvCxnSpPr>
              <a:cxnSpLocks noChangeShapeType="1"/>
            </p:cNvCxnSpPr>
            <p:nvPr/>
          </p:nvCxnSpPr>
          <p:spPr bwMode="auto">
            <a:xfrm>
              <a:off x="2394" y="296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3" name="AutoShape 31"/>
            <p:cNvCxnSpPr>
              <a:cxnSpLocks noChangeShapeType="1"/>
            </p:cNvCxnSpPr>
            <p:nvPr/>
          </p:nvCxnSpPr>
          <p:spPr bwMode="auto">
            <a:xfrm>
              <a:off x="611" y="2462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514" name="Group 32"/>
            <p:cNvGrpSpPr>
              <a:grpSpLocks/>
            </p:cNvGrpSpPr>
            <p:nvPr/>
          </p:nvGrpSpPr>
          <p:grpSpPr bwMode="auto">
            <a:xfrm>
              <a:off x="609" y="2834"/>
              <a:ext cx="264" cy="268"/>
              <a:chOff x="713" y="2854"/>
              <a:chExt cx="222" cy="268"/>
            </a:xfrm>
          </p:grpSpPr>
          <p:sp>
            <p:nvSpPr>
              <p:cNvPr id="20536" name="Line 33"/>
              <p:cNvSpPr>
                <a:spLocks noChangeShapeType="1"/>
              </p:cNvSpPr>
              <p:nvPr/>
            </p:nvSpPr>
            <p:spPr bwMode="auto">
              <a:xfrm>
                <a:off x="719" y="2912"/>
                <a:ext cx="2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6800" tIns="46800" rIns="46800" bIns="46800"/>
              <a:lstStyle/>
              <a:p>
                <a:endParaRPr lang="es-ES"/>
              </a:p>
            </p:txBody>
          </p:sp>
          <p:sp>
            <p:nvSpPr>
              <p:cNvPr id="20537" name="Line 34"/>
              <p:cNvSpPr>
                <a:spLocks noChangeShapeType="1"/>
              </p:cNvSpPr>
              <p:nvPr/>
            </p:nvSpPr>
            <p:spPr bwMode="auto">
              <a:xfrm>
                <a:off x="713" y="2854"/>
                <a:ext cx="0" cy="2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6800" tIns="46800" rIns="46800" bIns="46800"/>
              <a:lstStyle/>
              <a:p>
                <a:endParaRPr lang="es-ES"/>
              </a:p>
            </p:txBody>
          </p:sp>
        </p:grpSp>
        <p:cxnSp>
          <p:nvCxnSpPr>
            <p:cNvPr id="20515" name="AutoShape 35"/>
            <p:cNvCxnSpPr>
              <a:cxnSpLocks noChangeShapeType="1"/>
              <a:endCxn id="20507" idx="0"/>
            </p:cNvCxnSpPr>
            <p:nvPr/>
          </p:nvCxnSpPr>
          <p:spPr bwMode="auto">
            <a:xfrm rot="16200000" flipH="1">
              <a:off x="519" y="2207"/>
              <a:ext cx="17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 flipH="1">
              <a:off x="602" y="2202"/>
              <a:ext cx="15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1720" y="2127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cxnSp>
          <p:nvCxnSpPr>
            <p:cNvPr id="20518" name="AutoShape 38"/>
            <p:cNvCxnSpPr>
              <a:cxnSpLocks noChangeShapeType="1"/>
            </p:cNvCxnSpPr>
            <p:nvPr/>
          </p:nvCxnSpPr>
          <p:spPr bwMode="auto">
            <a:xfrm>
              <a:off x="1771" y="3220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9" name="AutoShape 39"/>
            <p:cNvCxnSpPr>
              <a:cxnSpLocks noChangeShapeType="1"/>
            </p:cNvCxnSpPr>
            <p:nvPr/>
          </p:nvCxnSpPr>
          <p:spPr bwMode="auto">
            <a:xfrm>
              <a:off x="2394" y="3220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0" name="AutoShape 40"/>
            <p:cNvCxnSpPr>
              <a:cxnSpLocks noChangeShapeType="1"/>
            </p:cNvCxnSpPr>
            <p:nvPr/>
          </p:nvCxnSpPr>
          <p:spPr bwMode="auto">
            <a:xfrm>
              <a:off x="609" y="3218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1" name="Line 42"/>
            <p:cNvSpPr>
              <a:spLocks noChangeShapeType="1"/>
            </p:cNvSpPr>
            <p:nvPr/>
          </p:nvSpPr>
          <p:spPr bwMode="auto">
            <a:xfrm>
              <a:off x="1467" y="2896"/>
              <a:ext cx="2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0522" name="AutoShape 43"/>
            <p:cNvSpPr>
              <a:spLocks noChangeArrowheads="1"/>
            </p:cNvSpPr>
            <p:nvPr/>
          </p:nvSpPr>
          <p:spPr bwMode="auto">
            <a:xfrm>
              <a:off x="4451" y="1207"/>
              <a:ext cx="1127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D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&gt; 2, Child–Pugh C</a:t>
              </a:r>
            </a:p>
          </p:txBody>
        </p:sp>
        <p:cxnSp>
          <p:nvCxnSpPr>
            <p:cNvPr id="20523" name="AutoShape 44"/>
            <p:cNvCxnSpPr>
              <a:cxnSpLocks noChangeShapeType="1"/>
            </p:cNvCxnSpPr>
            <p:nvPr/>
          </p:nvCxnSpPr>
          <p:spPr bwMode="auto">
            <a:xfrm>
              <a:off x="3074" y="1123"/>
              <a:ext cx="1" cy="1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4" name="Freeform 46"/>
            <p:cNvSpPr>
              <a:spLocks/>
            </p:cNvSpPr>
            <p:nvPr/>
          </p:nvSpPr>
          <p:spPr bwMode="auto">
            <a:xfrm flipH="1">
              <a:off x="3409" y="970"/>
              <a:ext cx="1608" cy="279"/>
            </a:xfrm>
            <a:custGeom>
              <a:avLst/>
              <a:gdLst>
                <a:gd name="T0" fmla="*/ 1994905 w 1728"/>
                <a:gd name="T1" fmla="*/ 0 h 260"/>
                <a:gd name="T2" fmla="*/ 0 w 1728"/>
                <a:gd name="T3" fmla="*/ 0 h 260"/>
                <a:gd name="T4" fmla="*/ 0 w 1728"/>
                <a:gd name="T5" fmla="*/ 2147483647 h 260"/>
                <a:gd name="T6" fmla="*/ 0 60000 65536"/>
                <a:gd name="T7" fmla="*/ 0 60000 65536"/>
                <a:gd name="T8" fmla="*/ 0 60000 65536"/>
                <a:gd name="T9" fmla="*/ 0 w 1728"/>
                <a:gd name="T10" fmla="*/ 0 h 260"/>
                <a:gd name="T11" fmla="*/ 1728 w 172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260">
                  <a:moveTo>
                    <a:pt x="1728" y="0"/>
                  </a:moveTo>
                  <a:lnTo>
                    <a:pt x="0" y="0"/>
                  </a:lnTo>
                  <a:lnTo>
                    <a:pt x="0" y="2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25" name="Line 1074"/>
            <p:cNvSpPr>
              <a:spLocks noChangeShapeType="1"/>
            </p:cNvSpPr>
            <p:nvPr/>
          </p:nvSpPr>
          <p:spPr bwMode="auto">
            <a:xfrm>
              <a:off x="3065" y="1507"/>
              <a:ext cx="1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6" name="Line 1075"/>
            <p:cNvSpPr>
              <a:spLocks noChangeShapeType="1"/>
            </p:cNvSpPr>
            <p:nvPr/>
          </p:nvSpPr>
          <p:spPr bwMode="auto">
            <a:xfrm flipH="1">
              <a:off x="1697" y="1605"/>
              <a:ext cx="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7" name="Line 1077"/>
            <p:cNvSpPr>
              <a:spLocks noChangeShapeType="1"/>
            </p:cNvSpPr>
            <p:nvPr/>
          </p:nvSpPr>
          <p:spPr bwMode="auto">
            <a:xfrm flipV="1">
              <a:off x="1689" y="1609"/>
              <a:ext cx="238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28" name="Line 1075"/>
            <p:cNvSpPr>
              <a:spLocks noChangeShapeType="1"/>
            </p:cNvSpPr>
            <p:nvPr/>
          </p:nvSpPr>
          <p:spPr bwMode="auto">
            <a:xfrm flipH="1">
              <a:off x="4062" y="1605"/>
              <a:ext cx="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cxnSp>
          <p:nvCxnSpPr>
            <p:cNvPr id="20529" name="AutoShape 51"/>
            <p:cNvCxnSpPr>
              <a:cxnSpLocks noChangeShapeType="1"/>
              <a:stCxn id="20504" idx="2"/>
            </p:cNvCxnSpPr>
            <p:nvPr/>
          </p:nvCxnSpPr>
          <p:spPr bwMode="auto">
            <a:xfrm flipH="1">
              <a:off x="2057" y="2482"/>
              <a:ext cx="4" cy="30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0" name="AutoShape 53"/>
            <p:cNvCxnSpPr>
              <a:cxnSpLocks noChangeShapeType="1"/>
            </p:cNvCxnSpPr>
            <p:nvPr/>
          </p:nvCxnSpPr>
          <p:spPr bwMode="auto">
            <a:xfrm flipH="1">
              <a:off x="2168" y="2191"/>
              <a:ext cx="1" cy="10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1" name="AutoShape 55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>
              <a:off x="600" y="1538"/>
              <a:ext cx="0" cy="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2" name="AutoShape 56"/>
            <p:cNvCxnSpPr>
              <a:cxnSpLocks noChangeShapeType="1"/>
              <a:stCxn id="20522" idx="2"/>
              <a:endCxn id="20494" idx="0"/>
            </p:cNvCxnSpPr>
            <p:nvPr/>
          </p:nvCxnSpPr>
          <p:spPr bwMode="auto">
            <a:xfrm flipH="1">
              <a:off x="5007" y="1538"/>
              <a:ext cx="8" cy="17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33" name="AutoShape 52"/>
            <p:cNvSpPr>
              <a:spLocks noChangeArrowheads="1"/>
            </p:cNvSpPr>
            <p:nvPr/>
          </p:nvSpPr>
          <p:spPr bwMode="auto">
            <a:xfrm>
              <a:off x="2517" y="1695"/>
              <a:ext cx="954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intermedio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(B)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Multinodular,</a:t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20534" name="AutoShape 8"/>
            <p:cNvSpPr>
              <a:spLocks noChangeArrowheads="1"/>
            </p:cNvSpPr>
            <p:nvPr/>
          </p:nvSpPr>
          <p:spPr bwMode="auto">
            <a:xfrm>
              <a:off x="3604" y="1695"/>
              <a:ext cx="954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avanzado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(C) 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Invasión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portal,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N1, M1,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1–2</a:t>
              </a:r>
            </a:p>
          </p:txBody>
        </p:sp>
        <p:sp>
          <p:nvSpPr>
            <p:cNvPr id="20535" name="AutoShape 54"/>
            <p:cNvSpPr>
              <a:spLocks noChangeArrowheads="1"/>
            </p:cNvSpPr>
            <p:nvPr/>
          </p:nvSpPr>
          <p:spPr bwMode="auto">
            <a:xfrm>
              <a:off x="2460" y="1207"/>
              <a:ext cx="1495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2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2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E9B113"/>
                  </a:solidFill>
                  <a:latin typeface="Arial" charset="0"/>
                </a:rPr>
                <a:t>A–C</a:t>
              </a:r>
              <a:br>
                <a:rPr lang="en-US" altLang="es-ES" sz="12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200" dirty="0" smtClean="0">
                  <a:solidFill>
                    <a:srgbClr val="FFFFFF"/>
                  </a:solidFill>
                  <a:latin typeface="Arial" charset="0"/>
                </a:rPr>
                <a:t>PS</a:t>
              </a:r>
              <a:r>
                <a:rPr lang="en-US" altLang="es-ES" sz="10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0–2,</a:t>
              </a:r>
              <a:r>
                <a:rPr lang="en-US" altLang="es-ES" sz="10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Child–Pugh</a:t>
              </a:r>
              <a:r>
                <a:rPr lang="en-US" altLang="es-ES" sz="14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A–B</a:t>
              </a:r>
            </a:p>
          </p:txBody>
        </p:sp>
      </p:grp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601788" y="6064250"/>
            <a:ext cx="75422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bIns="0" anchor="b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/>
            <a:r>
              <a:rPr lang="en-GB" altLang="es-ES" sz="1200">
                <a:latin typeface="Arial" charset="0"/>
              </a:rPr>
              <a:t>Bruix J, Sherman M. Hepatology. 2010. Available from: http://www.aasld.org/practiceguidelines/Documents/Bookmarked%20</a:t>
            </a:r>
            <a:br>
              <a:rPr lang="en-GB" altLang="es-ES" sz="1200">
                <a:latin typeface="Arial" charset="0"/>
              </a:rPr>
            </a:br>
            <a:r>
              <a:rPr lang="en-GB" altLang="es-ES" sz="1200">
                <a:latin typeface="Arial" charset="0"/>
              </a:rPr>
              <a:t>Practice%20Guidelines/HCCUpdate2010.pdf. Last accessed November 2010.</a:t>
            </a:r>
            <a:endParaRPr lang="en-US" altLang="es-ES" sz="1200">
              <a:solidFill>
                <a:srgbClr val="FFFFFF"/>
              </a:solidFill>
              <a:latin typeface="Arial" charset="0"/>
            </a:endParaRPr>
          </a:p>
          <a:p>
            <a:pPr algn="r"/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Llovet JM, et al. J Natl Cancer Inst. 2008;100:698-711.</a:t>
            </a: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384175" y="285750"/>
            <a:ext cx="836612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s-ES" b="1" dirty="0" err="1" smtClean="0">
                <a:latin typeface="Arial" charset="0"/>
              </a:rPr>
              <a:t>Estrategia</a:t>
            </a:r>
            <a:r>
              <a:rPr lang="en-US" altLang="es-ES" b="1" dirty="0" smtClean="0">
                <a:latin typeface="Arial" charset="0"/>
              </a:rPr>
              <a:t> de </a:t>
            </a:r>
            <a:r>
              <a:rPr lang="en-US" altLang="es-ES" b="1" dirty="0" err="1" smtClean="0">
                <a:latin typeface="Arial" charset="0"/>
              </a:rPr>
              <a:t>tratamiento</a:t>
            </a:r>
            <a:r>
              <a:rPr lang="en-US" altLang="es-ES" b="1" dirty="0" smtClean="0">
                <a:latin typeface="Arial" charset="0"/>
              </a:rPr>
              <a:t> </a:t>
            </a:r>
            <a:r>
              <a:rPr lang="en-US" altLang="es-ES" b="1" dirty="0" err="1" smtClean="0">
                <a:latin typeface="Arial" charset="0"/>
              </a:rPr>
              <a:t>según</a:t>
            </a:r>
            <a:r>
              <a:rPr lang="en-US" altLang="es-ES" b="1" dirty="0" smtClean="0">
                <a:latin typeface="Arial" charset="0"/>
              </a:rPr>
              <a:t> el la </a:t>
            </a:r>
            <a:r>
              <a:rPr lang="en-US" altLang="es-ES" b="1" dirty="0" err="1" smtClean="0">
                <a:latin typeface="Arial" charset="0"/>
              </a:rPr>
              <a:t>estadificación</a:t>
            </a:r>
            <a:r>
              <a:rPr lang="en-US" altLang="es-ES" b="1" dirty="0" smtClean="0">
                <a:latin typeface="Arial" charset="0"/>
              </a:rPr>
              <a:t> Barcelona </a:t>
            </a:r>
            <a:r>
              <a:rPr lang="en-US" altLang="es-ES" b="1" dirty="0">
                <a:latin typeface="Arial" charset="0"/>
              </a:rPr>
              <a:t>Clinic Liver Cancer (BCLC</a:t>
            </a:r>
            <a:r>
              <a:rPr lang="en-US" altLang="es-ES" b="1" dirty="0" smtClean="0">
                <a:latin typeface="Arial" charset="0"/>
              </a:rPr>
              <a:t>)</a:t>
            </a:r>
            <a:endParaRPr lang="en-US" altLang="es-ES" b="1" dirty="0">
              <a:latin typeface="Arial" charset="0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0" y="6211888"/>
            <a:ext cx="4483100" cy="646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5" tIns="45717" rIns="91435" bIns="45717" anchor="b">
            <a:spAutoFit/>
          </a:bodyPr>
          <a:lstStyle/>
          <a:p>
            <a:pPr eaLnBrk="0" hangingPunct="0"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PS 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= performance 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status (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estado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general) ;</a:t>
            </a:r>
            <a:endParaRPr lang="en-US" sz="1200" dirty="0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+mn-ea"/>
              </a:rPr>
              <a:t>RFA =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ablación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con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radiofrecuencia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; </a:t>
            </a:r>
            <a:endParaRPr lang="en-US" sz="12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eaLnBrk="0" hangingPunct="0"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+mn-ea"/>
              </a:rPr>
              <a:t>TACE =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quimioembolización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transarterial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.</a:t>
            </a:r>
            <a:endParaRPr lang="en-US" sz="1200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3311526" y="5184271"/>
            <a:ext cx="941388" cy="443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330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61913"/>
            <a:ext cx="8397875" cy="1030287"/>
          </a:xfrm>
        </p:spPr>
        <p:txBody>
          <a:bodyPr/>
          <a:lstStyle/>
          <a:p>
            <a:pPr eaLnBrk="1" hangingPunct="1"/>
            <a:r>
              <a:rPr lang="en-GB" altLang="ja-JP" dirty="0" err="1" smtClean="0">
                <a:ea typeface="ＭＳ Ｐゴシック" charset="-128"/>
              </a:rPr>
              <a:t>Incidencia</a:t>
            </a:r>
            <a:r>
              <a:rPr lang="en-GB" altLang="ja-JP" dirty="0" smtClean="0">
                <a:ea typeface="ＭＳ Ｐゴシック" charset="-128"/>
              </a:rPr>
              <a:t> de HCC </a:t>
            </a:r>
            <a:endParaRPr lang="en-US" altLang="es-ES" baseline="30000" dirty="0" smtClean="0"/>
          </a:p>
        </p:txBody>
      </p:sp>
      <p:sp>
        <p:nvSpPr>
          <p:cNvPr id="9219" name="Rectangle 56"/>
          <p:cNvSpPr>
            <a:spLocks noChangeArrowheads="1"/>
          </p:cNvSpPr>
          <p:nvPr/>
        </p:nvSpPr>
        <p:spPr bwMode="invGray">
          <a:xfrm>
            <a:off x="3783013" y="5995988"/>
            <a:ext cx="53609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171450" indent="-171450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/>
            <a:r>
              <a:rPr lang="da-DK" altLang="es-ES" sz="1000" b="0">
                <a:solidFill>
                  <a:srgbClr val="FFFFFF"/>
                </a:solidFill>
                <a:latin typeface="Arial" charset="0"/>
                <a:ea typeface="MS Mincho" pitchFamily="49" charset="-128"/>
                <a:cs typeface="Arial" charset="0"/>
              </a:rPr>
              <a:t>4. </a:t>
            </a:r>
            <a:r>
              <a:rPr lang="en-GB" altLang="ja-JP" sz="1000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http://info.cancerresearchuk.org/cancerstats/types/liver/incidence/?a=5441.</a:t>
            </a:r>
            <a:br>
              <a:rPr lang="en-GB" altLang="ja-JP" sz="1000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GB" altLang="ja-JP" sz="1000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Accessed November 2010. 5. El-Serag HB, et al. Ann Intern Med. 2003;139:817-23.</a:t>
            </a:r>
            <a:br>
              <a:rPr lang="en-GB" altLang="ja-JP" sz="1000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GB" altLang="ja-JP" sz="1000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6</a:t>
            </a:r>
            <a:r>
              <a:rPr lang="en-GB" altLang="es-ES" sz="1000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. http://www.mc.pref.osaka.jp/ocr_e/ocr/index.html#incidence.</a:t>
            </a:r>
            <a:br>
              <a:rPr lang="en-GB" altLang="es-ES" sz="1000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GB" altLang="es-ES" sz="1000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Accessed November 2010. </a:t>
            </a:r>
          </a:p>
          <a:p>
            <a:pPr algn="r"/>
            <a:r>
              <a:rPr lang="en-GB" altLang="es-ES" sz="1000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7. Okuda K et al. Cancer Research 1987;47:4967-72.</a:t>
            </a:r>
            <a:endParaRPr lang="da-DK" altLang="es-ES" sz="1000" b="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7507288" y="2152650"/>
            <a:ext cx="1524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1" name="Rectangle 6" descr="70%"/>
          <p:cNvSpPr>
            <a:spLocks noChangeArrowheads="1"/>
          </p:cNvSpPr>
          <p:nvPr/>
        </p:nvSpPr>
        <p:spPr bwMode="auto">
          <a:xfrm>
            <a:off x="7507288" y="2381250"/>
            <a:ext cx="152400" cy="152400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7507288" y="2736850"/>
            <a:ext cx="152400" cy="1524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7507288" y="2965450"/>
            <a:ext cx="152400" cy="152400"/>
          </a:xfrm>
          <a:prstGeom prst="rect">
            <a:avLst/>
          </a:prstGeom>
          <a:pattFill prst="pct70">
            <a:fgClr>
              <a:srgbClr val="CC99FF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7507288" y="3305175"/>
            <a:ext cx="152400" cy="1524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5" name="Rectangle 12" descr="70%"/>
          <p:cNvSpPr>
            <a:spLocks noChangeArrowheads="1"/>
          </p:cNvSpPr>
          <p:nvPr/>
        </p:nvSpPr>
        <p:spPr bwMode="auto">
          <a:xfrm>
            <a:off x="7507288" y="3533775"/>
            <a:ext cx="152400" cy="152400"/>
          </a:xfrm>
          <a:prstGeom prst="rect">
            <a:avLst/>
          </a:prstGeom>
          <a:pattFill prst="pct70">
            <a:fgClr>
              <a:srgbClr val="FFCC99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6" name="Rectangle 13"/>
          <p:cNvSpPr>
            <a:spLocks noChangeArrowheads="1"/>
          </p:cNvSpPr>
          <p:nvPr/>
        </p:nvSpPr>
        <p:spPr bwMode="auto">
          <a:xfrm>
            <a:off x="7507288" y="3889375"/>
            <a:ext cx="152400" cy="152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7" name="Rectangle 14" descr="70%"/>
          <p:cNvSpPr>
            <a:spLocks noChangeArrowheads="1"/>
          </p:cNvSpPr>
          <p:nvPr/>
        </p:nvSpPr>
        <p:spPr bwMode="auto">
          <a:xfrm>
            <a:off x="7507288" y="4117975"/>
            <a:ext cx="152400" cy="152400"/>
          </a:xfrm>
          <a:prstGeom prst="rect">
            <a:avLst/>
          </a:prstGeom>
          <a:pattFill prst="pct70">
            <a:fgClr>
              <a:srgbClr val="00FFFF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8" name="Text Box 16"/>
          <p:cNvSpPr txBox="1">
            <a:spLocks noChangeArrowheads="1"/>
          </p:cNvSpPr>
          <p:nvPr/>
        </p:nvSpPr>
        <p:spPr bwMode="auto">
          <a:xfrm>
            <a:off x="7788275" y="1706563"/>
            <a:ext cx="61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Year</a:t>
            </a:r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7686675" y="2046288"/>
            <a:ext cx="1209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1983–1985</a:t>
            </a:r>
          </a:p>
        </p:txBody>
      </p:sp>
      <p:sp>
        <p:nvSpPr>
          <p:cNvPr id="9230" name="Text Box 18"/>
          <p:cNvSpPr txBox="1">
            <a:spLocks noChangeArrowheads="1"/>
          </p:cNvSpPr>
          <p:nvPr/>
        </p:nvSpPr>
        <p:spPr bwMode="auto">
          <a:xfrm>
            <a:off x="7686675" y="2274888"/>
            <a:ext cx="1209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1995–1996</a:t>
            </a:r>
          </a:p>
        </p:txBody>
      </p:sp>
      <p:sp>
        <p:nvSpPr>
          <p:cNvPr id="9231" name="Text Box 19"/>
          <p:cNvSpPr txBox="1">
            <a:spLocks noChangeArrowheads="1"/>
          </p:cNvSpPr>
          <p:nvPr/>
        </p:nvSpPr>
        <p:spPr bwMode="auto">
          <a:xfrm>
            <a:off x="7686675" y="2643188"/>
            <a:ext cx="1209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1976–1979</a:t>
            </a: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7686675" y="2871788"/>
            <a:ext cx="1209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1992–1995</a:t>
            </a:r>
          </a:p>
        </p:txBody>
      </p:sp>
      <p:sp>
        <p:nvSpPr>
          <p:cNvPr id="9233" name="Text Box 23"/>
          <p:cNvSpPr txBox="1">
            <a:spLocks noChangeArrowheads="1"/>
          </p:cNvSpPr>
          <p:nvPr/>
        </p:nvSpPr>
        <p:spPr bwMode="auto">
          <a:xfrm>
            <a:off x="7686675" y="3190875"/>
            <a:ext cx="641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1975</a:t>
            </a:r>
          </a:p>
        </p:txBody>
      </p:sp>
      <p:sp>
        <p:nvSpPr>
          <p:cNvPr id="9234" name="Text Box 24"/>
          <p:cNvSpPr txBox="1">
            <a:spLocks noChangeArrowheads="1"/>
          </p:cNvSpPr>
          <p:nvPr/>
        </p:nvSpPr>
        <p:spPr bwMode="auto">
          <a:xfrm>
            <a:off x="7686675" y="3419475"/>
            <a:ext cx="641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2004</a:t>
            </a:r>
          </a:p>
        </p:txBody>
      </p:sp>
      <p:sp>
        <p:nvSpPr>
          <p:cNvPr id="9235" name="Text Box 25"/>
          <p:cNvSpPr txBox="1">
            <a:spLocks noChangeArrowheads="1"/>
          </p:cNvSpPr>
          <p:nvPr/>
        </p:nvSpPr>
        <p:spPr bwMode="auto">
          <a:xfrm>
            <a:off x="7686675" y="3784600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1975–1977</a:t>
            </a:r>
          </a:p>
        </p:txBody>
      </p:sp>
      <p:sp>
        <p:nvSpPr>
          <p:cNvPr id="9236" name="Text Box 26"/>
          <p:cNvSpPr txBox="1">
            <a:spLocks noChangeArrowheads="1"/>
          </p:cNvSpPr>
          <p:nvPr/>
        </p:nvSpPr>
        <p:spPr bwMode="auto">
          <a:xfrm>
            <a:off x="7686675" y="4013200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1996–1998</a:t>
            </a:r>
          </a:p>
        </p:txBody>
      </p:sp>
      <p:sp>
        <p:nvSpPr>
          <p:cNvPr id="9237" name="Text Box 33"/>
          <p:cNvSpPr txBox="1">
            <a:spLocks noChangeArrowheads="1"/>
          </p:cNvSpPr>
          <p:nvPr/>
        </p:nvSpPr>
        <p:spPr bwMode="auto">
          <a:xfrm>
            <a:off x="1717675" y="5478463"/>
            <a:ext cx="877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600" dirty="0">
                <a:solidFill>
                  <a:srgbClr val="FFFFFF"/>
                </a:solidFill>
                <a:latin typeface="Arial" charset="0"/>
              </a:rPr>
              <a:t>Australia</a:t>
            </a:r>
            <a:br>
              <a:rPr lang="en-US" altLang="es-ES" sz="1600" dirty="0">
                <a:solidFill>
                  <a:srgbClr val="FFFFFF"/>
                </a:solidFill>
                <a:latin typeface="Arial" charset="0"/>
              </a:rPr>
            </a:br>
            <a:r>
              <a:rPr lang="en-US" altLang="es-ES" sz="1600" dirty="0" smtClean="0">
                <a:solidFill>
                  <a:srgbClr val="FFFFFF"/>
                </a:solidFill>
                <a:latin typeface="Arial" charset="0"/>
              </a:rPr>
              <a:t>(men)</a:t>
            </a:r>
            <a:r>
              <a:rPr lang="en-US" altLang="es-ES" sz="1600" baseline="3000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altLang="es-E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38" name="Text Box 34"/>
          <p:cNvSpPr txBox="1">
            <a:spLocks noChangeArrowheads="1"/>
          </p:cNvSpPr>
          <p:nvPr/>
        </p:nvSpPr>
        <p:spPr bwMode="auto">
          <a:xfrm>
            <a:off x="2989263" y="5478463"/>
            <a:ext cx="715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France</a:t>
            </a:r>
          </a:p>
          <a:p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(men)*</a:t>
            </a:r>
            <a:r>
              <a:rPr lang="en-US" altLang="es-ES" sz="1600" baseline="30000">
                <a:solidFill>
                  <a:srgbClr val="FFFFFF"/>
                </a:solidFill>
                <a:latin typeface="Arial" charset="0"/>
              </a:rPr>
              <a:t>3</a:t>
            </a:r>
            <a:endParaRPr lang="en-US" altLang="es-ES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39" name="Text Box 35"/>
          <p:cNvSpPr txBox="1">
            <a:spLocks noChangeArrowheads="1"/>
          </p:cNvSpPr>
          <p:nvPr/>
        </p:nvSpPr>
        <p:spPr bwMode="auto">
          <a:xfrm>
            <a:off x="4183063" y="5487988"/>
            <a:ext cx="369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UK</a:t>
            </a:r>
            <a:r>
              <a:rPr lang="en-US" altLang="es-ES" sz="1600" baseline="30000">
                <a:solidFill>
                  <a:srgbClr val="FFFFFF"/>
                </a:solidFill>
                <a:latin typeface="Arial" charset="0"/>
              </a:rPr>
              <a:t>4</a:t>
            </a:r>
            <a:endParaRPr lang="en-US" altLang="es-ES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40" name="Text Box 36"/>
          <p:cNvSpPr txBox="1">
            <a:spLocks noChangeArrowheads="1"/>
          </p:cNvSpPr>
          <p:nvPr/>
        </p:nvSpPr>
        <p:spPr bwMode="auto">
          <a:xfrm>
            <a:off x="5249863" y="5487988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US</a:t>
            </a:r>
            <a:r>
              <a:rPr lang="en-US" altLang="es-ES" sz="1600" baseline="30000">
                <a:solidFill>
                  <a:srgbClr val="FFFFFF"/>
                </a:solidFill>
                <a:latin typeface="Arial" charset="0"/>
              </a:rPr>
              <a:t>5</a:t>
            </a:r>
            <a:endParaRPr lang="en-US" altLang="es-ES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41" name="Text Box 36"/>
          <p:cNvSpPr txBox="1">
            <a:spLocks noChangeArrowheads="1"/>
          </p:cNvSpPr>
          <p:nvPr/>
        </p:nvSpPr>
        <p:spPr bwMode="auto">
          <a:xfrm>
            <a:off x="6251575" y="5487988"/>
            <a:ext cx="779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Japan</a:t>
            </a:r>
            <a:r>
              <a:rPr lang="en-US" altLang="es-ES" sz="1600" baseline="30000">
                <a:solidFill>
                  <a:srgbClr val="FFFFFF"/>
                </a:solidFill>
                <a:latin typeface="Arial" charset="0"/>
              </a:rPr>
              <a:t>6,7</a:t>
            </a:r>
          </a:p>
        </p:txBody>
      </p:sp>
      <p:sp>
        <p:nvSpPr>
          <p:cNvPr id="9242" name="Rectangle 14" descr="70%"/>
          <p:cNvSpPr>
            <a:spLocks noChangeArrowheads="1"/>
          </p:cNvSpPr>
          <p:nvPr/>
        </p:nvSpPr>
        <p:spPr bwMode="auto">
          <a:xfrm>
            <a:off x="7515225" y="4459288"/>
            <a:ext cx="152400" cy="1524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43" name="Text Box 25"/>
          <p:cNvSpPr txBox="1">
            <a:spLocks noChangeArrowheads="1"/>
          </p:cNvSpPr>
          <p:nvPr/>
        </p:nvSpPr>
        <p:spPr bwMode="auto">
          <a:xfrm>
            <a:off x="7667625" y="4351338"/>
            <a:ext cx="1209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1966–1968</a:t>
            </a:r>
          </a:p>
        </p:txBody>
      </p:sp>
      <p:sp>
        <p:nvSpPr>
          <p:cNvPr id="9244" name="Text Box 26"/>
          <p:cNvSpPr txBox="1">
            <a:spLocks noChangeArrowheads="1"/>
          </p:cNvSpPr>
          <p:nvPr/>
        </p:nvSpPr>
        <p:spPr bwMode="auto">
          <a:xfrm>
            <a:off x="7667625" y="4579938"/>
            <a:ext cx="641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2004</a:t>
            </a:r>
          </a:p>
        </p:txBody>
      </p:sp>
      <p:graphicFrame>
        <p:nvGraphicFramePr>
          <p:cNvPr id="9245" name="Object 2"/>
          <p:cNvGraphicFramePr>
            <a:graphicFrameLocks noChangeAspect="1"/>
          </p:cNvGraphicFramePr>
          <p:nvPr/>
        </p:nvGraphicFramePr>
        <p:xfrm>
          <a:off x="657225" y="1474788"/>
          <a:ext cx="6629400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Chart" r:id="rId4" imgW="5915156" imgH="3848021" progId="MSGraph.Chart.8">
                  <p:embed followColorScheme="full"/>
                </p:oleObj>
              </mc:Choice>
              <mc:Fallback>
                <p:oleObj name="Chart" r:id="rId4" imgW="5915156" imgH="384802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474788"/>
                        <a:ext cx="6629400" cy="431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6" name="Rectangle 42"/>
          <p:cNvSpPr>
            <a:spLocks noChangeArrowheads="1"/>
          </p:cNvSpPr>
          <p:nvPr/>
        </p:nvSpPr>
        <p:spPr bwMode="auto">
          <a:xfrm>
            <a:off x="0" y="5945188"/>
            <a:ext cx="21018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spcAft>
                <a:spcPct val="25000"/>
              </a:spcAft>
            </a:pPr>
            <a:r>
              <a:rPr lang="ja-JP" altLang="en-GB" b="0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*</a:t>
            </a:r>
            <a:r>
              <a:rPr lang="en-GB" altLang="ja-JP" b="0" dirty="0" err="1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Cáncer</a:t>
            </a:r>
            <a:r>
              <a:rPr lang="en-GB" altLang="ja-JP" b="0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en-GB" altLang="ja-JP" b="0" dirty="0" err="1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primario</a:t>
            </a:r>
            <a:r>
              <a:rPr lang="en-GB" altLang="ja-JP" b="0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 de </a:t>
            </a:r>
            <a:r>
              <a:rPr lang="en-GB" altLang="ja-JP" b="0" dirty="0" err="1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hígado</a:t>
            </a:r>
            <a:r>
              <a:rPr lang="en-GB" altLang="ja-JP" b="0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.</a:t>
            </a:r>
            <a:endParaRPr lang="en-GB" altLang="ja-JP" b="0" dirty="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92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2" t="74313" r="14748" b="24057"/>
          <a:stretch>
            <a:fillRect/>
          </a:stretch>
        </p:blipFill>
        <p:spPr bwMode="auto">
          <a:xfrm>
            <a:off x="7510463" y="4689475"/>
            <a:ext cx="1571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8" name="TextBox 31"/>
          <p:cNvSpPr txBox="1">
            <a:spLocks noChangeArrowheads="1"/>
          </p:cNvSpPr>
          <p:nvPr/>
        </p:nvSpPr>
        <p:spPr bwMode="auto">
          <a:xfrm>
            <a:off x="393700" y="1197769"/>
            <a:ext cx="8318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altLang="es-ES" sz="2000" dirty="0" smtClean="0">
                <a:solidFill>
                  <a:srgbClr val="FFC000"/>
                </a:solidFill>
                <a:latin typeface="Arial" charset="0"/>
              </a:rPr>
              <a:t>La </a:t>
            </a:r>
            <a:r>
              <a:rPr lang="en-US" altLang="es-ES" sz="2000" dirty="0" err="1" smtClean="0">
                <a:solidFill>
                  <a:srgbClr val="FFC000"/>
                </a:solidFill>
                <a:latin typeface="Arial" charset="0"/>
              </a:rPr>
              <a:t>incidencia</a:t>
            </a:r>
            <a:r>
              <a:rPr lang="en-US" altLang="es-ES" sz="2000" dirty="0" smtClean="0">
                <a:solidFill>
                  <a:srgbClr val="FFC000"/>
                </a:solidFill>
                <a:latin typeface="Arial" charset="0"/>
              </a:rPr>
              <a:t> de HCC </a:t>
            </a:r>
            <a:r>
              <a:rPr lang="en-US" altLang="es-ES" sz="2000" dirty="0" err="1" smtClean="0">
                <a:solidFill>
                  <a:srgbClr val="FFC000"/>
                </a:solidFill>
                <a:latin typeface="Arial" charset="0"/>
              </a:rPr>
              <a:t>está</a:t>
            </a:r>
            <a:r>
              <a:rPr lang="en-US" altLang="es-ES" sz="2000" dirty="0" smtClean="0">
                <a:solidFill>
                  <a:srgbClr val="FFC000"/>
                </a:solidFill>
                <a:latin typeface="Arial" charset="0"/>
              </a:rPr>
              <a:t> aumentando</a:t>
            </a:r>
            <a:r>
              <a:rPr lang="en-US" altLang="es-ES" sz="2000" baseline="30000" dirty="0" smtClean="0">
                <a:solidFill>
                  <a:srgbClr val="FFC000"/>
                </a:solidFill>
                <a:latin typeface="Arial" charset="0"/>
              </a:rPr>
              <a:t>1</a:t>
            </a:r>
            <a:endParaRPr lang="en-GB" altLang="es-ES" sz="2000" baseline="30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9249" name="Rectangle 35"/>
          <p:cNvSpPr>
            <a:spLocks noChangeArrowheads="1"/>
          </p:cNvSpPr>
          <p:nvPr/>
        </p:nvSpPr>
        <p:spPr bwMode="auto">
          <a:xfrm>
            <a:off x="0" y="6292850"/>
            <a:ext cx="6438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GB" altLang="ja-JP" sz="1000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1. El-Serag HB, et al. Gastroenterology. 2007;132:2557-76.</a:t>
            </a:r>
            <a:br>
              <a:rPr lang="en-GB" altLang="ja-JP" sz="1000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GB" altLang="ja-JP" sz="1000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2. </a:t>
            </a:r>
            <a:r>
              <a:rPr lang="da-DK" altLang="es-ES" sz="1000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t>Law MG, et al. Med J Aus. 2000;173:403-5.</a:t>
            </a:r>
            <a:br>
              <a:rPr lang="da-DK" altLang="es-ES" sz="1000" b="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da-DK" altLang="es-ES" sz="1000" b="0">
                <a:solidFill>
                  <a:srgbClr val="FFFFFF"/>
                </a:solidFill>
                <a:latin typeface="Arial" charset="0"/>
                <a:ea typeface="MS Mincho" pitchFamily="49" charset="-128"/>
                <a:cs typeface="Arial" charset="0"/>
              </a:rPr>
              <a:t>3. Benhamiche A-M, et al. J Hepatol. 1998;29:802-6.</a:t>
            </a:r>
            <a:endParaRPr lang="en-GB" altLang="es-ES" sz="1000"/>
          </a:p>
        </p:txBody>
      </p:sp>
    </p:spTree>
    <p:extLst>
      <p:ext uri="{BB962C8B-B14F-4D97-AF65-F5344CB8AC3E}">
        <p14:creationId xmlns:p14="http://schemas.microsoft.com/office/powerpoint/2010/main" val="2180526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351537"/>
              </p:ext>
            </p:extLst>
          </p:nvPr>
        </p:nvGraphicFramePr>
        <p:xfrm>
          <a:off x="161925" y="2106613"/>
          <a:ext cx="8820150" cy="3088961"/>
        </p:xfrm>
        <a:graphic>
          <a:graphicData uri="http://schemas.openxmlformats.org/drawingml/2006/table">
            <a:tbl>
              <a:tblPr/>
              <a:tblGrid>
                <a:gridCol w="2087563"/>
                <a:gridCol w="1404937"/>
                <a:gridCol w="1693863"/>
                <a:gridCol w="1114425"/>
                <a:gridCol w="827087"/>
                <a:gridCol w="865188"/>
                <a:gridCol w="827087"/>
              </a:tblGrid>
              <a:tr h="4413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Autores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n-GB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Mediana de seguimiento (meses)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Respueta</a:t>
                      </a: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completa (%)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Supervivencia (%)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año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 años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 años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Rossi et al., 1995</a:t>
                      </a:r>
                      <a:r>
                        <a:rPr kumimoji="0" lang="es-ES_tradnl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&gt; 90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95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67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45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Buscarini et al., 2001</a:t>
                      </a:r>
                      <a:r>
                        <a:rPr kumimoji="0" lang="es-ES_tradnl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88 (&lt; 3.5 cm)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34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71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89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Curley et al., 2000</a:t>
                      </a:r>
                      <a:r>
                        <a:rPr kumimoji="0" lang="es-ES_tradnl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GB" sz="1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110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96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NR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NR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NR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Omata et al., 2004</a:t>
                      </a:r>
                      <a:r>
                        <a:rPr kumimoji="0" lang="en-GB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434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144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NR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NR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Lencioni et al., 2005</a:t>
                      </a:r>
                      <a:r>
                        <a:rPr kumimoji="0" lang="es-ES_tradnl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GB" sz="1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187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77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48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Tateishi et al., 2005</a:t>
                      </a:r>
                      <a:r>
                        <a:rPr kumimoji="0" lang="en-GB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Choi et al., 2007</a:t>
                      </a:r>
                      <a:r>
                        <a:rPr kumimoji="0" lang="es-ES_tradnl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GB" sz="1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35.6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93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94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66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52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76" name="Text Box 69"/>
          <p:cNvSpPr txBox="1">
            <a:spLocks noChangeArrowheads="1"/>
          </p:cNvSpPr>
          <p:nvPr/>
        </p:nvSpPr>
        <p:spPr bwMode="auto">
          <a:xfrm>
            <a:off x="1762125" y="6116638"/>
            <a:ext cx="73818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90000" anchor="b"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a-DK" altLang="es-ES" sz="1200">
                <a:solidFill>
                  <a:schemeClr val="tx1"/>
                </a:solidFill>
              </a:rPr>
              <a:t>1. Rossi S, et al. Cancer J Sci Am. 1995;1:73-81. </a:t>
            </a:r>
            <a:br>
              <a:rPr lang="da-DK" altLang="es-ES" sz="1200">
                <a:solidFill>
                  <a:schemeClr val="tx1"/>
                </a:solidFill>
              </a:rPr>
            </a:br>
            <a:r>
              <a:rPr lang="da-DK" altLang="es-ES" sz="1200">
                <a:solidFill>
                  <a:schemeClr val="tx1"/>
                </a:solidFill>
              </a:rPr>
              <a:t>2. Buscarini L, et al. Eur Radiol. 2001;11:914-921. 3. Curley SA, et al. Ann Surg. 2000;232:381-91. </a:t>
            </a:r>
            <a:br>
              <a:rPr lang="da-DK" altLang="es-ES" sz="1200">
                <a:solidFill>
                  <a:schemeClr val="tx1"/>
                </a:solidFill>
              </a:rPr>
            </a:br>
            <a:r>
              <a:rPr lang="da-DK" altLang="es-ES" sz="1200">
                <a:solidFill>
                  <a:schemeClr val="tx1"/>
                </a:solidFill>
              </a:rPr>
              <a:t>4. Omata M, et al. Gastroenterology. 2004;127:S159-166. 5. Tateishi R, et al. Cancer. 2005;103:1201-9.</a:t>
            </a:r>
          </a:p>
          <a:p>
            <a:pPr algn="r">
              <a:lnSpc>
                <a:spcPct val="90000"/>
              </a:lnSpc>
            </a:pPr>
            <a:r>
              <a:rPr lang="da-DK" altLang="es-ES" sz="1200">
                <a:solidFill>
                  <a:schemeClr val="tx1"/>
                </a:solidFill>
              </a:rPr>
              <a:t>6. Lencioni R, et al. Radiology. 2005;234:961-967. 7. Choi D, et al. Ann Surg Oncol. 2007;14:2319-29.</a:t>
            </a:r>
          </a:p>
        </p:txBody>
      </p:sp>
      <p:sp>
        <p:nvSpPr>
          <p:cNvPr id="13377" name="Title 10"/>
          <p:cNvSpPr>
            <a:spLocks noGrp="1"/>
          </p:cNvSpPr>
          <p:nvPr>
            <p:ph type="title"/>
          </p:nvPr>
        </p:nvSpPr>
        <p:spPr>
          <a:xfrm>
            <a:off x="381000" y="299368"/>
            <a:ext cx="8367713" cy="1041400"/>
          </a:xfrm>
        </p:spPr>
        <p:txBody>
          <a:bodyPr>
            <a:normAutofit fontScale="90000"/>
          </a:bodyPr>
          <a:lstStyle/>
          <a:p>
            <a:r>
              <a:rPr lang="es-ES_tradnl" altLang="es-ES" dirty="0" smtClean="0"/>
              <a:t>Eficacia de radiofrecuencia (RFA) en estadios precoces</a:t>
            </a:r>
            <a:endParaRPr lang="en-GB" altLang="es-ES" dirty="0" smtClean="0"/>
          </a:p>
        </p:txBody>
      </p:sp>
      <p:sp>
        <p:nvSpPr>
          <p:cNvPr id="13379" name="TextBox 6"/>
          <p:cNvSpPr txBox="1">
            <a:spLocks noChangeArrowheads="1"/>
          </p:cNvSpPr>
          <p:nvPr/>
        </p:nvSpPr>
        <p:spPr bwMode="auto">
          <a:xfrm>
            <a:off x="2700338" y="1449388"/>
            <a:ext cx="3744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ES" b="1" dirty="0" err="1" smtClean="0">
                <a:solidFill>
                  <a:schemeClr val="tx1"/>
                </a:solidFill>
              </a:rPr>
              <a:t>Resultados</a:t>
            </a:r>
            <a:r>
              <a:rPr lang="en-US" altLang="es-ES" b="1" dirty="0" smtClean="0">
                <a:solidFill>
                  <a:schemeClr val="tx1"/>
                </a:solidFill>
              </a:rPr>
              <a:t> </a:t>
            </a:r>
            <a:r>
              <a:rPr lang="en-US" altLang="es-ES" b="1" dirty="0" err="1" smtClean="0">
                <a:solidFill>
                  <a:schemeClr val="tx1"/>
                </a:solidFill>
              </a:rPr>
              <a:t>en</a:t>
            </a:r>
            <a:r>
              <a:rPr lang="en-US" altLang="es-ES" b="1" dirty="0" smtClean="0">
                <a:solidFill>
                  <a:schemeClr val="tx1"/>
                </a:solidFill>
              </a:rPr>
              <a:t> </a:t>
            </a:r>
            <a:r>
              <a:rPr lang="en-US" altLang="es-ES" b="1" dirty="0" err="1" smtClean="0">
                <a:solidFill>
                  <a:schemeClr val="tx1"/>
                </a:solidFill>
              </a:rPr>
              <a:t>pacientes</a:t>
            </a:r>
            <a:r>
              <a:rPr lang="en-US" altLang="es-ES" b="1" dirty="0" smtClean="0">
                <a:solidFill>
                  <a:schemeClr val="tx1"/>
                </a:solidFill>
              </a:rPr>
              <a:t> con HCC</a:t>
            </a:r>
            <a:endParaRPr lang="en-US" alt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4475"/>
            <a:ext cx="8367713" cy="1041400"/>
          </a:xfrm>
        </p:spPr>
        <p:txBody>
          <a:bodyPr>
            <a:normAutofit fontScale="90000"/>
          </a:bodyPr>
          <a:lstStyle/>
          <a:p>
            <a:r>
              <a:rPr lang="ca-ES" altLang="es-ES" dirty="0" err="1" smtClean="0"/>
              <a:t>Efectos</a:t>
            </a:r>
            <a:r>
              <a:rPr lang="ca-ES" altLang="es-ES" dirty="0" smtClean="0"/>
              <a:t> adversos </a:t>
            </a:r>
            <a:r>
              <a:rPr lang="ca-ES" altLang="es-ES" dirty="0" err="1" smtClean="0"/>
              <a:t>asociados</a:t>
            </a:r>
            <a:r>
              <a:rPr lang="ca-ES" altLang="es-ES" dirty="0" smtClean="0"/>
              <a:t> a RFA en HCC </a:t>
            </a:r>
            <a:r>
              <a:rPr lang="ca-ES" altLang="es-ES" dirty="0" err="1" smtClean="0"/>
              <a:t>precoz</a:t>
            </a:r>
            <a:endParaRPr lang="ca-ES" altLang="es-E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409700"/>
            <a:ext cx="8229600" cy="4678363"/>
          </a:xfrm>
          <a:prstGeom prst="rect">
            <a:avLst/>
          </a:prstGeom>
        </p:spPr>
        <p:txBody>
          <a:bodyPr/>
          <a:lstStyle/>
          <a:p>
            <a:r>
              <a:rPr lang="ca-ES" altLang="es-ES" dirty="0" smtClean="0"/>
              <a:t>Trombosis (2.2%)</a:t>
            </a:r>
            <a:r>
              <a:rPr lang="ca-ES" altLang="es-ES" baseline="30000" dirty="0" smtClean="0"/>
              <a:t>1</a:t>
            </a:r>
            <a:endParaRPr lang="ca-ES" altLang="es-ES" dirty="0" smtClean="0"/>
          </a:p>
          <a:p>
            <a:r>
              <a:rPr lang="ca-ES" altLang="es-ES" dirty="0" err="1" smtClean="0"/>
              <a:t>Abscesos</a:t>
            </a:r>
            <a:r>
              <a:rPr lang="ca-ES" altLang="es-ES" dirty="0" smtClean="0"/>
              <a:t> </a:t>
            </a:r>
            <a:r>
              <a:rPr lang="ca-ES" altLang="es-ES" dirty="0" err="1" smtClean="0"/>
              <a:t>hepáticos</a:t>
            </a:r>
            <a:r>
              <a:rPr lang="ca-ES" altLang="es-ES" dirty="0" smtClean="0"/>
              <a:t> (0.7%–2.0%)</a:t>
            </a:r>
            <a:r>
              <a:rPr lang="ca-ES" altLang="es-ES" baseline="30000" dirty="0" smtClean="0"/>
              <a:t>2,3</a:t>
            </a:r>
            <a:endParaRPr lang="ca-ES" altLang="es-ES" dirty="0" smtClean="0"/>
          </a:p>
          <a:p>
            <a:r>
              <a:rPr lang="ca-ES" altLang="es-ES" dirty="0" err="1" smtClean="0"/>
              <a:t>Perforación</a:t>
            </a:r>
            <a:r>
              <a:rPr lang="ca-ES" altLang="es-ES" dirty="0" smtClean="0"/>
              <a:t> intestinal (0.1%–0.3%)</a:t>
            </a:r>
            <a:r>
              <a:rPr lang="ca-ES" altLang="es-ES" baseline="30000" dirty="0" smtClean="0"/>
              <a:t>2,4</a:t>
            </a:r>
            <a:endParaRPr lang="ca-ES" altLang="es-ES" dirty="0" smtClean="0"/>
          </a:p>
          <a:p>
            <a:r>
              <a:rPr lang="ca-ES" altLang="es-ES" dirty="0" err="1" smtClean="0"/>
              <a:t>Perforación</a:t>
            </a:r>
            <a:r>
              <a:rPr lang="ca-ES" altLang="es-ES" dirty="0" smtClean="0"/>
              <a:t> de </a:t>
            </a:r>
            <a:r>
              <a:rPr lang="ca-ES" altLang="es-ES" dirty="0" err="1" smtClean="0"/>
              <a:t>estómago</a:t>
            </a:r>
            <a:r>
              <a:rPr lang="ca-ES" altLang="es-ES" dirty="0" smtClean="0"/>
              <a:t> (0.1%)</a:t>
            </a:r>
            <a:r>
              <a:rPr lang="ca-ES" altLang="es-ES" baseline="30000" dirty="0" smtClean="0"/>
              <a:t>2</a:t>
            </a:r>
            <a:endParaRPr lang="ca-ES" altLang="es-ES" dirty="0" smtClean="0"/>
          </a:p>
          <a:p>
            <a:r>
              <a:rPr lang="ca-ES" altLang="es-ES" dirty="0" smtClean="0"/>
              <a:t>Colecistitis (0.18%)</a:t>
            </a:r>
            <a:r>
              <a:rPr lang="ca-ES" altLang="es-ES" baseline="30000" dirty="0" smtClean="0"/>
              <a:t>4</a:t>
            </a:r>
            <a:endParaRPr lang="ca-ES" altLang="es-ES" dirty="0" smtClean="0"/>
          </a:p>
          <a:p>
            <a:r>
              <a:rPr lang="ca-ES" altLang="es-ES" dirty="0" smtClean="0"/>
              <a:t>Estenosis biliar (0.4%–4.9%)</a:t>
            </a:r>
            <a:r>
              <a:rPr lang="ca-ES" altLang="es-ES" baseline="30000" dirty="0" smtClean="0"/>
              <a:t>3</a:t>
            </a:r>
            <a:endParaRPr lang="ca-ES" altLang="es-ES" dirty="0" smtClean="0"/>
          </a:p>
          <a:p>
            <a:r>
              <a:rPr lang="ca-ES" altLang="es-ES" dirty="0" err="1" smtClean="0"/>
              <a:t>Hemorragia</a:t>
            </a:r>
            <a:r>
              <a:rPr lang="ca-ES" altLang="es-ES" dirty="0" smtClean="0"/>
              <a:t>: </a:t>
            </a:r>
            <a:r>
              <a:rPr lang="ca-ES" altLang="es-ES" dirty="0" err="1" smtClean="0"/>
              <a:t>hemoperitoneo</a:t>
            </a:r>
            <a:r>
              <a:rPr lang="ca-ES" altLang="es-ES" dirty="0" smtClean="0"/>
              <a:t>, hematoma </a:t>
            </a:r>
            <a:r>
              <a:rPr lang="ca-ES" altLang="es-ES" dirty="0" err="1" smtClean="0"/>
              <a:t>intrahepático</a:t>
            </a:r>
            <a:r>
              <a:rPr lang="ca-ES" altLang="es-ES" dirty="0" smtClean="0"/>
              <a:t/>
            </a:r>
            <a:br>
              <a:rPr lang="ca-ES" altLang="es-ES" dirty="0" smtClean="0"/>
            </a:br>
            <a:r>
              <a:rPr lang="ca-ES" altLang="es-ES" dirty="0" smtClean="0"/>
              <a:t>(0.3%–8%)</a:t>
            </a:r>
            <a:r>
              <a:rPr lang="ca-ES" altLang="es-ES" baseline="30000" dirty="0" smtClean="0"/>
              <a:t>1,2,4–6</a:t>
            </a:r>
            <a:endParaRPr lang="ca-ES" altLang="es-ES" dirty="0" smtClean="0"/>
          </a:p>
          <a:p>
            <a:r>
              <a:rPr lang="ca-ES" altLang="es-ES" dirty="0" smtClean="0"/>
              <a:t>Fallo </a:t>
            </a:r>
            <a:r>
              <a:rPr lang="ca-ES" altLang="es-ES" dirty="0" err="1" smtClean="0"/>
              <a:t>hepático</a:t>
            </a:r>
            <a:r>
              <a:rPr lang="ca-ES" altLang="es-ES" dirty="0" smtClean="0"/>
              <a:t>/</a:t>
            </a:r>
            <a:r>
              <a:rPr lang="ca-ES" altLang="es-ES" dirty="0" err="1" smtClean="0"/>
              <a:t>Disfunción</a:t>
            </a:r>
            <a:r>
              <a:rPr lang="ca-ES" altLang="es-ES" dirty="0" smtClean="0"/>
              <a:t> </a:t>
            </a:r>
            <a:r>
              <a:rPr lang="ca-ES" altLang="es-ES" dirty="0" err="1" smtClean="0"/>
              <a:t>hepática</a:t>
            </a:r>
            <a:r>
              <a:rPr lang="ca-ES" altLang="es-ES" dirty="0" smtClean="0"/>
              <a:t> </a:t>
            </a:r>
            <a:r>
              <a:rPr lang="ca-ES" altLang="es-ES" dirty="0" err="1" smtClean="0"/>
              <a:t>transitoria</a:t>
            </a:r>
            <a:r>
              <a:rPr lang="ca-ES" altLang="es-ES" dirty="0" smtClean="0"/>
              <a:t> (2.8%–4%)</a:t>
            </a:r>
            <a:r>
              <a:rPr lang="ca-ES" altLang="es-ES" baseline="30000" dirty="0" smtClean="0"/>
              <a:t>3</a:t>
            </a:r>
            <a:endParaRPr lang="ca-ES" altLang="es-ES" dirty="0" smtClean="0"/>
          </a:p>
          <a:p>
            <a:r>
              <a:rPr lang="ca-ES" altLang="es-ES" dirty="0" smtClean="0"/>
              <a:t>Aneurisma de arteria </a:t>
            </a:r>
            <a:r>
              <a:rPr lang="ca-ES" altLang="es-ES" dirty="0" err="1" smtClean="0"/>
              <a:t>hepática</a:t>
            </a:r>
            <a:r>
              <a:rPr lang="ca-ES" altLang="es-ES" dirty="0" smtClean="0"/>
              <a:t> (0.7)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1813" y="5765800"/>
            <a:ext cx="3529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C0FEF9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a-ES" altLang="es-ES" sz="2400" dirty="0" err="1" smtClean="0">
                <a:solidFill>
                  <a:schemeClr val="tx2"/>
                </a:solidFill>
              </a:rPr>
              <a:t>Mortalidad</a:t>
            </a:r>
            <a:r>
              <a:rPr lang="ca-ES" altLang="es-ES" sz="2400" dirty="0" smtClean="0">
                <a:solidFill>
                  <a:schemeClr val="tx2"/>
                </a:solidFill>
              </a:rPr>
              <a:t>: </a:t>
            </a:r>
            <a:r>
              <a:rPr lang="ca-ES" altLang="es-ES" sz="2400" dirty="0">
                <a:solidFill>
                  <a:schemeClr val="tx2"/>
                </a:solidFill>
              </a:rPr>
              <a:t>0%–1.4%</a:t>
            </a:r>
            <a:r>
              <a:rPr lang="ca-ES" altLang="es-ES" sz="2400" baseline="30000" dirty="0">
                <a:solidFill>
                  <a:schemeClr val="tx2"/>
                </a:solidFill>
              </a:rPr>
              <a:t>1–6</a:t>
            </a:r>
            <a:endParaRPr lang="ca-ES" altLang="es-ES" sz="2400" dirty="0">
              <a:solidFill>
                <a:schemeClr val="tx2"/>
              </a:solidFill>
            </a:endParaRPr>
          </a:p>
        </p:txBody>
      </p:sp>
      <p:sp>
        <p:nvSpPr>
          <p:cNvPr id="14341" name="Text Box 69"/>
          <p:cNvSpPr txBox="1">
            <a:spLocks noChangeArrowheads="1"/>
          </p:cNvSpPr>
          <p:nvPr/>
        </p:nvSpPr>
        <p:spPr bwMode="auto">
          <a:xfrm>
            <a:off x="908050" y="5602288"/>
            <a:ext cx="82359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90000" anchor="ctr">
            <a:spAutoFit/>
          </a:bodyPr>
          <a:lstStyle>
            <a:lvl1pPr marL="2286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C0FEF9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C0FEF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0FEF9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a-DK" altLang="es-ES" sz="1200">
                <a:solidFill>
                  <a:srgbClr val="FFFFFF"/>
                </a:solidFill>
              </a:rPr>
              <a:t>.</a:t>
            </a:r>
          </a:p>
          <a:p>
            <a:pPr algn="r">
              <a:lnSpc>
                <a:spcPct val="90000"/>
              </a:lnSpc>
            </a:pPr>
            <a:r>
              <a:rPr lang="da-DK" altLang="es-ES" sz="1200">
                <a:solidFill>
                  <a:srgbClr val="FFFFFF"/>
                </a:solidFill>
              </a:rPr>
              <a:t>1. De Baere T, et al. AJR </a:t>
            </a:r>
            <a:r>
              <a:rPr lang="en-GB" altLang="es-ES" sz="1200">
                <a:solidFill>
                  <a:srgbClr val="FFFFFF"/>
                </a:solidFill>
              </a:rPr>
              <a:t>Am J Roentgenol</a:t>
            </a:r>
            <a:r>
              <a:rPr lang="da-DK" altLang="es-ES" sz="1200">
                <a:solidFill>
                  <a:srgbClr val="FFFFFF"/>
                </a:solidFill>
              </a:rPr>
              <a:t>. 2003;181:695-700.</a:t>
            </a:r>
          </a:p>
          <a:p>
            <a:pPr algn="r">
              <a:lnSpc>
                <a:spcPct val="90000"/>
              </a:lnSpc>
            </a:pPr>
            <a:r>
              <a:rPr lang="da-DK" altLang="es-ES" sz="1200">
                <a:solidFill>
                  <a:srgbClr val="FFFFFF"/>
                </a:solidFill>
              </a:rPr>
              <a:t>2. Tateishi R, et al. Cancer. 2005;103:1201-9.</a:t>
            </a:r>
          </a:p>
          <a:p>
            <a:pPr algn="r">
              <a:lnSpc>
                <a:spcPct val="90000"/>
              </a:lnSpc>
            </a:pPr>
            <a:r>
              <a:rPr lang="da-DK" altLang="es-ES" sz="1200">
                <a:solidFill>
                  <a:srgbClr val="FFFFFF"/>
                </a:solidFill>
              </a:rPr>
              <a:t>3. Jansen MC, et al. Br J Surg. 2005;92:1248-54.</a:t>
            </a:r>
          </a:p>
          <a:p>
            <a:pPr algn="r">
              <a:lnSpc>
                <a:spcPct val="90000"/>
              </a:lnSpc>
            </a:pPr>
            <a:r>
              <a:rPr lang="da-DK" altLang="es-ES" sz="1200">
                <a:solidFill>
                  <a:srgbClr val="FFFFFF"/>
                </a:solidFill>
              </a:rPr>
              <a:t>4. Chen M, et al. World J Gastroenterology. 2005;11:6395-401.</a:t>
            </a:r>
          </a:p>
          <a:p>
            <a:pPr algn="r">
              <a:lnSpc>
                <a:spcPct val="90000"/>
              </a:lnSpc>
            </a:pPr>
            <a:r>
              <a:rPr lang="da-DK" altLang="es-ES" sz="1200">
                <a:solidFill>
                  <a:schemeClr val="tx1"/>
                </a:solidFill>
              </a:rPr>
              <a:t>5. Curley SA, et al. Ann Surg. 2000;232:381-91.</a:t>
            </a:r>
          </a:p>
          <a:p>
            <a:pPr algn="r">
              <a:lnSpc>
                <a:spcPct val="90000"/>
              </a:lnSpc>
            </a:pPr>
            <a:r>
              <a:rPr lang="da-DK" altLang="es-ES" sz="1200">
                <a:solidFill>
                  <a:schemeClr val="tx1"/>
                </a:solidFill>
              </a:rPr>
              <a:t>6. Livraghi T, et al. Radiology. 1999;210:655-61.</a:t>
            </a:r>
          </a:p>
        </p:txBody>
      </p:sp>
    </p:spTree>
    <p:extLst>
      <p:ext uri="{BB962C8B-B14F-4D97-AF65-F5344CB8AC3E}">
        <p14:creationId xmlns:p14="http://schemas.microsoft.com/office/powerpoint/2010/main" val="35481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altLang="es-ES" dirty="0" err="1" smtClean="0">
                <a:solidFill>
                  <a:srgbClr val="FFFF00"/>
                </a:solidFill>
              </a:rPr>
              <a:t>Conclusiones</a:t>
            </a:r>
            <a:r>
              <a:rPr lang="ca-ES" altLang="es-ES" dirty="0" smtClean="0">
                <a:solidFill>
                  <a:srgbClr val="FFFF00"/>
                </a:solidFill>
              </a:rPr>
              <a:t>: </a:t>
            </a:r>
            <a:r>
              <a:rPr lang="ca-ES" altLang="es-ES" dirty="0" err="1" smtClean="0">
                <a:solidFill>
                  <a:srgbClr val="FFFF00"/>
                </a:solidFill>
              </a:rPr>
              <a:t>Ablación</a:t>
            </a:r>
            <a:r>
              <a:rPr lang="ca-ES" altLang="es-ES" dirty="0" smtClean="0">
                <a:solidFill>
                  <a:srgbClr val="FFFF00"/>
                </a:solidFill>
              </a:rPr>
              <a:t> </a:t>
            </a:r>
            <a:r>
              <a:rPr lang="ca-ES" altLang="es-ES" dirty="0" err="1" smtClean="0">
                <a:solidFill>
                  <a:srgbClr val="FFFF00"/>
                </a:solidFill>
              </a:rPr>
              <a:t>percutánea</a:t>
            </a:r>
            <a:r>
              <a:rPr lang="ca-ES" altLang="es-ES" dirty="0" smtClean="0">
                <a:solidFill>
                  <a:srgbClr val="FFFF00"/>
                </a:solidFill>
              </a:rPr>
              <a:t> para HCC </a:t>
            </a:r>
            <a:r>
              <a:rPr lang="ca-ES" altLang="es-ES" dirty="0" err="1" smtClean="0">
                <a:solidFill>
                  <a:srgbClr val="FFFF00"/>
                </a:solidFill>
              </a:rPr>
              <a:t>precoz</a:t>
            </a:r>
            <a:endParaRPr lang="ca-ES" altLang="es-ES" dirty="0" smtClean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409700"/>
            <a:ext cx="8539162" cy="4678363"/>
          </a:xfrm>
          <a:prstGeom prst="rect">
            <a:avLst/>
          </a:prstGeom>
        </p:spPr>
        <p:txBody>
          <a:bodyPr/>
          <a:lstStyle/>
          <a:p>
            <a:r>
              <a:rPr lang="en-GB" altLang="es-ES" dirty="0" smtClean="0"/>
              <a:t>La RFA </a:t>
            </a:r>
            <a:r>
              <a:rPr lang="en-GB" altLang="es-ES" dirty="0" err="1" smtClean="0"/>
              <a:t>está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indicada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pacientes</a:t>
            </a:r>
            <a:r>
              <a:rPr lang="en-GB" altLang="es-ES" dirty="0" smtClean="0"/>
              <a:t> con HCC </a:t>
            </a:r>
            <a:r>
              <a:rPr lang="en-GB" altLang="es-ES" dirty="0" err="1" smtClean="0"/>
              <a:t>en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estadios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precoces</a:t>
            </a:r>
            <a:r>
              <a:rPr lang="en-GB" altLang="es-ES" dirty="0" smtClean="0"/>
              <a:t> que no </a:t>
            </a:r>
            <a:r>
              <a:rPr lang="en-GB" altLang="es-ES" dirty="0" err="1" smtClean="0"/>
              <a:t>sean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candidatos</a:t>
            </a:r>
            <a:r>
              <a:rPr lang="en-GB" altLang="es-ES" dirty="0" smtClean="0"/>
              <a:t> a </a:t>
            </a:r>
            <a:r>
              <a:rPr lang="en-GB" altLang="es-ES" dirty="0" err="1" smtClean="0"/>
              <a:t>cirugía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ni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trasplante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hepático</a:t>
            </a:r>
            <a:endParaRPr lang="en-GB" altLang="es-ES" dirty="0" smtClean="0"/>
          </a:p>
          <a:p>
            <a:r>
              <a:rPr lang="en-GB" altLang="es-ES" dirty="0" smtClean="0"/>
              <a:t>La RFA ha </a:t>
            </a:r>
            <a:r>
              <a:rPr lang="en-GB" altLang="es-ES" dirty="0" err="1" smtClean="0"/>
              <a:t>demostrado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altas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tasas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respuestas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completas</a:t>
            </a:r>
            <a:r>
              <a:rPr lang="en-GB" altLang="es-ES" dirty="0" smtClean="0"/>
              <a:t> y </a:t>
            </a:r>
            <a:r>
              <a:rPr lang="en-GB" altLang="es-ES" dirty="0" err="1" smtClean="0"/>
              <a:t>supervivencias</a:t>
            </a:r>
            <a:r>
              <a:rPr lang="en-GB" altLang="es-ES" dirty="0" smtClean="0"/>
              <a:t> a </a:t>
            </a:r>
            <a:r>
              <a:rPr lang="en-GB" altLang="es-ES" dirty="0" err="1" smtClean="0"/>
              <a:t>los</a:t>
            </a:r>
            <a:r>
              <a:rPr lang="en-GB" altLang="es-ES" dirty="0" smtClean="0"/>
              <a:t> 5 </a:t>
            </a:r>
            <a:r>
              <a:rPr lang="en-GB" altLang="es-ES" dirty="0" err="1" smtClean="0"/>
              <a:t>años</a:t>
            </a:r>
            <a:r>
              <a:rPr lang="en-GB" altLang="es-ES" dirty="0" smtClean="0"/>
              <a:t> del 33-54% </a:t>
            </a:r>
          </a:p>
          <a:p>
            <a:r>
              <a:rPr lang="en-GB" altLang="es-ES" dirty="0" smtClean="0"/>
              <a:t>La RFA se </a:t>
            </a:r>
            <a:r>
              <a:rPr lang="en-GB" altLang="es-ES" dirty="0" err="1" smtClean="0"/>
              <a:t>asocia</a:t>
            </a:r>
            <a:r>
              <a:rPr lang="en-GB" altLang="es-ES" dirty="0" smtClean="0"/>
              <a:t> a </a:t>
            </a:r>
            <a:r>
              <a:rPr lang="en-GB" altLang="es-ES" dirty="0" err="1" smtClean="0"/>
              <a:t>una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mortalidad</a:t>
            </a:r>
            <a:r>
              <a:rPr lang="en-GB" altLang="es-ES" dirty="0" smtClean="0"/>
              <a:t> de hasta 1,4%</a:t>
            </a:r>
          </a:p>
          <a:p>
            <a:pPr>
              <a:buFontTx/>
              <a:buNone/>
            </a:pPr>
            <a:endParaRPr lang="ca-ES" altLang="es-ES" dirty="0" smtClean="0"/>
          </a:p>
          <a:p>
            <a:endParaRPr lang="ca-ES" altLang="es-ES" dirty="0" smtClean="0"/>
          </a:p>
          <a:p>
            <a:endParaRPr lang="ca-ES" altLang="es-ES" dirty="0" smtClean="0"/>
          </a:p>
          <a:p>
            <a:endParaRPr lang="en-GB" altLang="es-ES" dirty="0" smtClean="0"/>
          </a:p>
          <a:p>
            <a:pPr lvl="1"/>
            <a:endParaRPr lang="en-GB" altLang="es-ES" dirty="0" smtClean="0"/>
          </a:p>
          <a:p>
            <a:endParaRPr lang="en-GB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20750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2253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ja-JP" sz="3200" dirty="0" err="1" smtClean="0">
                <a:ea typeface="ＭＳ Ｐゴシック" charset="-128"/>
              </a:rPr>
              <a:t>Quimioembolización</a:t>
            </a:r>
            <a:r>
              <a:rPr lang="en-GB" altLang="ja-JP" sz="3200" dirty="0" smtClean="0">
                <a:ea typeface="ＭＳ Ｐゴシック" charset="-128"/>
              </a:rPr>
              <a:t> </a:t>
            </a:r>
            <a:r>
              <a:rPr lang="en-GB" altLang="ja-JP" sz="3200" dirty="0" err="1" smtClean="0">
                <a:ea typeface="ＭＳ Ｐゴシック" charset="-128"/>
              </a:rPr>
              <a:t>transarterial</a:t>
            </a:r>
            <a:r>
              <a:rPr lang="en-GB" altLang="ja-JP" sz="3200" dirty="0" smtClean="0">
                <a:ea typeface="ＭＳ Ｐゴシック" charset="-128"/>
              </a:rPr>
              <a:t> (TACE) para el HCC </a:t>
            </a:r>
            <a:r>
              <a:rPr lang="en-GB" altLang="ja-JP" sz="3200" dirty="0" err="1" smtClean="0">
                <a:ea typeface="ＭＳ Ｐゴシック" charset="-128"/>
              </a:rPr>
              <a:t>estadio</a:t>
            </a:r>
            <a:r>
              <a:rPr lang="en-GB" altLang="ja-JP" sz="3200" dirty="0" smtClean="0">
                <a:ea typeface="ＭＳ Ｐゴシック" charset="-128"/>
              </a:rPr>
              <a:t> </a:t>
            </a:r>
            <a:r>
              <a:rPr lang="en-GB" altLang="ja-JP" sz="3200" dirty="0" err="1" smtClean="0">
                <a:ea typeface="ＭＳ Ｐゴシック" charset="-128"/>
              </a:rPr>
              <a:t>intermedio</a:t>
            </a:r>
            <a:endParaRPr lang="en-GB" altLang="ja-JP" sz="32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998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5"/>
          <p:cNvSpPr txBox="1">
            <a:spLocks noChangeArrowheads="1"/>
          </p:cNvSpPr>
          <p:nvPr/>
        </p:nvSpPr>
        <p:spPr bwMode="auto">
          <a:xfrm>
            <a:off x="68263" y="4056063"/>
            <a:ext cx="179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46800" tIns="46800" rIns="468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FFFF"/>
              </a:buClr>
              <a:buFont typeface="Verdana" pitchFamily="34" charset="0"/>
              <a:buNone/>
            </a:pPr>
            <a:r>
              <a:rPr lang="en-US" altLang="es-ES" sz="1300" dirty="0" err="1" smtClean="0">
                <a:solidFill>
                  <a:srgbClr val="FFFFFF"/>
                </a:solidFill>
                <a:latin typeface="Arial" charset="0"/>
              </a:rPr>
              <a:t>Presión</a:t>
            </a:r>
            <a:r>
              <a:rPr lang="en-US" altLang="es-ES" sz="1300" dirty="0" smtClean="0">
                <a:solidFill>
                  <a:srgbClr val="FFFFFF"/>
                </a:solidFill>
                <a:latin typeface="Arial" charset="0"/>
              </a:rPr>
              <a:t> portal/</a:t>
            </a:r>
            <a:r>
              <a:rPr lang="en-US" altLang="es-ES" sz="13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altLang="es-ES" sz="1300" dirty="0">
                <a:solidFill>
                  <a:srgbClr val="FFFFFF"/>
                </a:solidFill>
                <a:latin typeface="Arial" charset="0"/>
              </a:rPr>
            </a:br>
            <a:r>
              <a:rPr lang="en-US" altLang="es-ES" sz="1300" dirty="0" err="1" smtClean="0">
                <a:solidFill>
                  <a:srgbClr val="FFFFFF"/>
                </a:solidFill>
                <a:latin typeface="Arial" charset="0"/>
              </a:rPr>
              <a:t>bilirrubina</a:t>
            </a:r>
            <a:endParaRPr lang="en-US" altLang="es-ES" sz="13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483" name="Group 62"/>
          <p:cNvGrpSpPr>
            <a:grpSpLocks/>
          </p:cNvGrpSpPr>
          <p:nvPr/>
        </p:nvGrpSpPr>
        <p:grpSpPr bwMode="auto">
          <a:xfrm>
            <a:off x="273050" y="1349375"/>
            <a:ext cx="8691563" cy="4697413"/>
            <a:chOff x="172" y="850"/>
            <a:chExt cx="5475" cy="2959"/>
          </a:xfrm>
        </p:grpSpPr>
        <p:sp>
          <p:nvSpPr>
            <p:cNvPr id="20487" name="AutoShape 45"/>
            <p:cNvSpPr>
              <a:spLocks noChangeArrowheads="1"/>
            </p:cNvSpPr>
            <p:nvPr/>
          </p:nvSpPr>
          <p:spPr bwMode="auto">
            <a:xfrm>
              <a:off x="2325" y="850"/>
              <a:ext cx="1104" cy="232"/>
            </a:xfrm>
            <a:prstGeom prst="roundRect">
              <a:avLst>
                <a:gd name="adj" fmla="val 16667"/>
              </a:avLst>
            </a:prstGeom>
            <a:solidFill>
              <a:srgbClr val="E9B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>
                  <a:solidFill>
                    <a:srgbClr val="000099"/>
                  </a:solidFill>
                  <a:latin typeface="Arial" charset="0"/>
                </a:rPr>
                <a:t>HCC</a:t>
              </a:r>
            </a:p>
          </p:txBody>
        </p:sp>
        <p:sp>
          <p:nvSpPr>
            <p:cNvPr id="20488" name="Rectangle 2"/>
            <p:cNvSpPr>
              <a:spLocks noChangeArrowheads="1"/>
            </p:cNvSpPr>
            <p:nvPr/>
          </p:nvSpPr>
          <p:spPr bwMode="auto">
            <a:xfrm>
              <a:off x="2102" y="3338"/>
              <a:ext cx="541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RFA</a:t>
              </a:r>
            </a:p>
          </p:txBody>
        </p:sp>
        <p:sp>
          <p:nvSpPr>
            <p:cNvPr id="20489" name="Rectangle 3"/>
            <p:cNvSpPr>
              <a:spLocks noChangeArrowheads="1"/>
            </p:cNvSpPr>
            <p:nvPr/>
          </p:nvSpPr>
          <p:spPr bwMode="auto">
            <a:xfrm>
              <a:off x="3707" y="3338"/>
              <a:ext cx="816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>
                  <a:latin typeface="Arial" charset="0"/>
                </a:rPr>
                <a:t>Sorafenib</a:t>
              </a:r>
              <a:endParaRPr lang="en-US" altLang="es-ES" sz="1300" baseline="30000">
                <a:latin typeface="Arial" charset="0"/>
              </a:endParaRPr>
            </a:p>
          </p:txBody>
        </p:sp>
        <p:sp>
          <p:nvSpPr>
            <p:cNvPr id="20490" name="Freeform 4"/>
            <p:cNvSpPr>
              <a:spLocks/>
            </p:cNvSpPr>
            <p:nvPr/>
          </p:nvSpPr>
          <p:spPr bwMode="auto">
            <a:xfrm>
              <a:off x="586" y="970"/>
              <a:ext cx="1728" cy="279"/>
            </a:xfrm>
            <a:custGeom>
              <a:avLst/>
              <a:gdLst>
                <a:gd name="T0" fmla="*/ 2147385249 w 1728"/>
                <a:gd name="T1" fmla="*/ 0 h 260"/>
                <a:gd name="T2" fmla="*/ 0 w 1728"/>
                <a:gd name="T3" fmla="*/ 0 h 260"/>
                <a:gd name="T4" fmla="*/ 0 w 1728"/>
                <a:gd name="T5" fmla="*/ 2147483647 h 260"/>
                <a:gd name="T6" fmla="*/ 0 60000 65536"/>
                <a:gd name="T7" fmla="*/ 0 60000 65536"/>
                <a:gd name="T8" fmla="*/ 0 60000 65536"/>
                <a:gd name="T9" fmla="*/ 0 w 1728"/>
                <a:gd name="T10" fmla="*/ 0 h 260"/>
                <a:gd name="T11" fmla="*/ 1728 w 172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260">
                  <a:moveTo>
                    <a:pt x="1728" y="0"/>
                  </a:moveTo>
                  <a:lnTo>
                    <a:pt x="0" y="0"/>
                  </a:lnTo>
                  <a:lnTo>
                    <a:pt x="0" y="2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491" name="AutoShape 5"/>
            <p:cNvSpPr>
              <a:spLocks noChangeArrowheads="1"/>
            </p:cNvSpPr>
            <p:nvPr/>
          </p:nvSpPr>
          <p:spPr bwMode="auto">
            <a:xfrm>
              <a:off x="172" y="1207"/>
              <a:ext cx="855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0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0, Child–Pugh A</a:t>
              </a:r>
            </a:p>
          </p:txBody>
        </p:sp>
        <p:sp>
          <p:nvSpPr>
            <p:cNvPr id="20492" name="AutoShape 6"/>
            <p:cNvSpPr>
              <a:spLocks noChangeArrowheads="1"/>
            </p:cNvSpPr>
            <p:nvPr/>
          </p:nvSpPr>
          <p:spPr bwMode="auto">
            <a:xfrm>
              <a:off x="172" y="1695"/>
              <a:ext cx="855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muy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precoz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(0)</a:t>
              </a:r>
              <a:r>
                <a:rPr lang="en-US" altLang="es-ES" sz="1300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 HCC &lt; 2 cm</a:t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Carcinoma in situ</a:t>
              </a:r>
            </a:p>
          </p:txBody>
        </p:sp>
        <p:sp>
          <p:nvSpPr>
            <p:cNvPr id="20493" name="AutoShape 7"/>
            <p:cNvSpPr>
              <a:spLocks noChangeArrowheads="1"/>
            </p:cNvSpPr>
            <p:nvPr/>
          </p:nvSpPr>
          <p:spPr bwMode="auto">
            <a:xfrm>
              <a:off x="1243" y="1695"/>
              <a:ext cx="952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precoz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(A)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 HCC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o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nódulos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&lt; 3 cm,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0</a:t>
              </a:r>
              <a:r>
                <a:rPr lang="en-US" altLang="es-ES" sz="1300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endParaRPr lang="en-US" altLang="es-ES" sz="13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20494" name="AutoShape 9"/>
            <p:cNvSpPr>
              <a:spLocks noChangeArrowheads="1"/>
            </p:cNvSpPr>
            <p:nvPr/>
          </p:nvSpPr>
          <p:spPr bwMode="auto">
            <a:xfrm>
              <a:off x="4604" y="1717"/>
              <a:ext cx="806" cy="2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final(D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20495" name="Rectangle 10"/>
            <p:cNvSpPr>
              <a:spLocks noChangeArrowheads="1"/>
            </p:cNvSpPr>
            <p:nvPr/>
          </p:nvSpPr>
          <p:spPr bwMode="auto">
            <a:xfrm>
              <a:off x="886" y="3338"/>
              <a:ext cx="1200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Trasplante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hepático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496" name="Rectangle 11"/>
            <p:cNvSpPr>
              <a:spLocks noChangeArrowheads="1"/>
            </p:cNvSpPr>
            <p:nvPr/>
          </p:nvSpPr>
          <p:spPr bwMode="auto">
            <a:xfrm>
              <a:off x="2684" y="3338"/>
              <a:ext cx="969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>
                  <a:latin typeface="Arial" charset="0"/>
                </a:rPr>
                <a:t>TACE</a:t>
              </a:r>
            </a:p>
          </p:txBody>
        </p:sp>
        <p:sp>
          <p:nvSpPr>
            <p:cNvPr id="20497" name="Rectangle 12"/>
            <p:cNvSpPr>
              <a:spLocks noChangeArrowheads="1"/>
            </p:cNvSpPr>
            <p:nvPr/>
          </p:nvSpPr>
          <p:spPr bwMode="auto">
            <a:xfrm>
              <a:off x="286" y="3338"/>
              <a:ext cx="576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Resección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498" name="Group 13"/>
            <p:cNvGrpSpPr>
              <a:grpSpLocks/>
            </p:cNvGrpSpPr>
            <p:nvPr/>
          </p:nvGrpSpPr>
          <p:grpSpPr bwMode="auto">
            <a:xfrm>
              <a:off x="4581" y="3350"/>
              <a:ext cx="1066" cy="453"/>
              <a:chOff x="4481" y="3373"/>
              <a:chExt cx="1066" cy="353"/>
            </a:xfrm>
          </p:grpSpPr>
          <p:sp>
            <p:nvSpPr>
              <p:cNvPr id="20538" name="Rectangle 14"/>
              <p:cNvSpPr>
                <a:spLocks noChangeArrowheads="1"/>
              </p:cNvSpPr>
              <p:nvPr/>
            </p:nvSpPr>
            <p:spPr bwMode="auto">
              <a:xfrm>
                <a:off x="4507" y="3388"/>
                <a:ext cx="835" cy="289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s-E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39" name="Rectangle 15"/>
              <p:cNvSpPr>
                <a:spLocks noChangeArrowheads="1"/>
              </p:cNvSpPr>
              <p:nvPr/>
            </p:nvSpPr>
            <p:spPr bwMode="auto">
              <a:xfrm>
                <a:off x="4481" y="3373"/>
                <a:ext cx="1066" cy="353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Tratamiento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sintomático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r>
                  <a:rPr lang="en-US" altLang="es-ES" sz="1300" dirty="0">
                    <a:solidFill>
                      <a:srgbClr val="FFFFFF"/>
                    </a:solidFill>
                    <a:latin typeface="Arial" charset="0"/>
                  </a:rPr>
                  <a:t>(20%)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Superv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r>
                  <a:rPr lang="en-US" altLang="es-ES" sz="1300" dirty="0">
                    <a:solidFill>
                      <a:srgbClr val="FFFFFF"/>
                    </a:solidFill>
                    <a:latin typeface="Arial" charset="0"/>
                  </a:rPr>
                  <a:t>&lt; 3 </a:t>
                </a: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meses</a:t>
                </a:r>
                <a:endParaRPr lang="en-US" altLang="es-ES" sz="13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0499" name="Rectangle 16"/>
            <p:cNvSpPr>
              <a:spLocks noChangeArrowheads="1"/>
            </p:cNvSpPr>
            <p:nvPr/>
          </p:nvSpPr>
          <p:spPr bwMode="auto">
            <a:xfrm>
              <a:off x="292" y="3541"/>
              <a:ext cx="2351" cy="267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Tratamientos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curativos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(30%)</a:t>
              </a:r>
            </a:p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Supervivencia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a 5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años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40–70%</a:t>
              </a:r>
            </a:p>
          </p:txBody>
        </p:sp>
        <p:sp>
          <p:nvSpPr>
            <p:cNvPr id="20500" name="Rectangle 17"/>
            <p:cNvSpPr>
              <a:spLocks noChangeArrowheads="1"/>
            </p:cNvSpPr>
            <p:nvPr/>
          </p:nvSpPr>
          <p:spPr bwMode="auto">
            <a:xfrm>
              <a:off x="2679" y="3541"/>
              <a:ext cx="1857" cy="26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Tratamientos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paliativos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(50%)</a:t>
              </a:r>
            </a:p>
            <a:p>
              <a:pPr algn="ctr"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Mediana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de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supervivenc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ia11–20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meses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1" name="Text Box 18"/>
            <p:cNvSpPr txBox="1">
              <a:spLocks noChangeArrowheads="1"/>
            </p:cNvSpPr>
            <p:nvPr/>
          </p:nvSpPr>
          <p:spPr bwMode="auto">
            <a:xfrm>
              <a:off x="1474" y="2704"/>
              <a:ext cx="116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Enfermedades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asociadas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2" name="Text Box 19"/>
            <p:cNvSpPr txBox="1">
              <a:spLocks noChangeArrowheads="1"/>
            </p:cNvSpPr>
            <p:nvPr/>
          </p:nvSpPr>
          <p:spPr bwMode="auto">
            <a:xfrm>
              <a:off x="2290" y="3064"/>
              <a:ext cx="15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Sí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3" name="Text Box 20"/>
            <p:cNvSpPr txBox="1">
              <a:spLocks noChangeArrowheads="1"/>
            </p:cNvSpPr>
            <p:nvPr/>
          </p:nvSpPr>
          <p:spPr bwMode="auto">
            <a:xfrm>
              <a:off x="1673" y="3064"/>
              <a:ext cx="19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20504" name="Text Box 21"/>
            <p:cNvSpPr txBox="1">
              <a:spLocks noChangeArrowheads="1"/>
            </p:cNvSpPr>
            <p:nvPr/>
          </p:nvSpPr>
          <p:spPr bwMode="auto">
            <a:xfrm>
              <a:off x="1631" y="2296"/>
              <a:ext cx="86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nódulos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≤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cm</a:t>
              </a:r>
            </a:p>
          </p:txBody>
        </p:sp>
        <p:sp>
          <p:nvSpPr>
            <p:cNvPr id="20505" name="Text Box 22"/>
            <p:cNvSpPr txBox="1">
              <a:spLocks noChangeArrowheads="1"/>
            </p:cNvSpPr>
            <p:nvPr/>
          </p:nvSpPr>
          <p:spPr bwMode="auto">
            <a:xfrm>
              <a:off x="854" y="2803"/>
              <a:ext cx="66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Crecimiento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6" name="Text Box 23"/>
            <p:cNvSpPr txBox="1">
              <a:spLocks noChangeArrowheads="1"/>
            </p:cNvSpPr>
            <p:nvPr/>
          </p:nvSpPr>
          <p:spPr bwMode="auto">
            <a:xfrm>
              <a:off x="322" y="3058"/>
              <a:ext cx="57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Normal</a:t>
              </a:r>
            </a:p>
          </p:txBody>
        </p:sp>
        <p:sp>
          <p:nvSpPr>
            <p:cNvPr id="20507" name="Text Box 24"/>
            <p:cNvSpPr txBox="1">
              <a:spLocks noChangeArrowheads="1"/>
            </p:cNvSpPr>
            <p:nvPr/>
          </p:nvSpPr>
          <p:spPr bwMode="auto">
            <a:xfrm>
              <a:off x="191" y="2296"/>
              <a:ext cx="83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1 HCC</a:t>
              </a:r>
            </a:p>
          </p:txBody>
        </p:sp>
        <p:sp>
          <p:nvSpPr>
            <p:cNvPr id="20508" name="Line 26"/>
            <p:cNvSpPr>
              <a:spLocks noChangeShapeType="1"/>
            </p:cNvSpPr>
            <p:nvPr/>
          </p:nvSpPr>
          <p:spPr bwMode="auto">
            <a:xfrm flipH="1">
              <a:off x="4052" y="2199"/>
              <a:ext cx="7" cy="11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cxnSp>
          <p:nvCxnSpPr>
            <p:cNvPr id="20509" name="AutoShape 27"/>
            <p:cNvCxnSpPr>
              <a:cxnSpLocks noChangeShapeType="1"/>
            </p:cNvCxnSpPr>
            <p:nvPr/>
          </p:nvCxnSpPr>
          <p:spPr bwMode="auto">
            <a:xfrm flipH="1">
              <a:off x="5012" y="1899"/>
              <a:ext cx="2" cy="14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0" name="AutoShape 28"/>
            <p:cNvCxnSpPr>
              <a:cxnSpLocks noChangeShapeType="1"/>
            </p:cNvCxnSpPr>
            <p:nvPr/>
          </p:nvCxnSpPr>
          <p:spPr bwMode="auto">
            <a:xfrm>
              <a:off x="3065" y="2194"/>
              <a:ext cx="6" cy="11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1" name="AutoShape 29"/>
            <p:cNvCxnSpPr>
              <a:cxnSpLocks noChangeShapeType="1"/>
            </p:cNvCxnSpPr>
            <p:nvPr/>
          </p:nvCxnSpPr>
          <p:spPr bwMode="auto">
            <a:xfrm>
              <a:off x="1770" y="296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2" name="AutoShape 30"/>
            <p:cNvCxnSpPr>
              <a:cxnSpLocks noChangeShapeType="1"/>
            </p:cNvCxnSpPr>
            <p:nvPr/>
          </p:nvCxnSpPr>
          <p:spPr bwMode="auto">
            <a:xfrm>
              <a:off x="2394" y="296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3" name="AutoShape 31"/>
            <p:cNvCxnSpPr>
              <a:cxnSpLocks noChangeShapeType="1"/>
            </p:cNvCxnSpPr>
            <p:nvPr/>
          </p:nvCxnSpPr>
          <p:spPr bwMode="auto">
            <a:xfrm>
              <a:off x="611" y="2462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514" name="Group 32"/>
            <p:cNvGrpSpPr>
              <a:grpSpLocks/>
            </p:cNvGrpSpPr>
            <p:nvPr/>
          </p:nvGrpSpPr>
          <p:grpSpPr bwMode="auto">
            <a:xfrm>
              <a:off x="609" y="2834"/>
              <a:ext cx="264" cy="268"/>
              <a:chOff x="713" y="2854"/>
              <a:chExt cx="222" cy="268"/>
            </a:xfrm>
          </p:grpSpPr>
          <p:sp>
            <p:nvSpPr>
              <p:cNvPr id="20536" name="Line 33"/>
              <p:cNvSpPr>
                <a:spLocks noChangeShapeType="1"/>
              </p:cNvSpPr>
              <p:nvPr/>
            </p:nvSpPr>
            <p:spPr bwMode="auto">
              <a:xfrm>
                <a:off x="719" y="2912"/>
                <a:ext cx="2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6800" tIns="46800" rIns="46800" bIns="46800"/>
              <a:lstStyle/>
              <a:p>
                <a:endParaRPr lang="es-ES"/>
              </a:p>
            </p:txBody>
          </p:sp>
          <p:sp>
            <p:nvSpPr>
              <p:cNvPr id="20537" name="Line 34"/>
              <p:cNvSpPr>
                <a:spLocks noChangeShapeType="1"/>
              </p:cNvSpPr>
              <p:nvPr/>
            </p:nvSpPr>
            <p:spPr bwMode="auto">
              <a:xfrm>
                <a:off x="713" y="2854"/>
                <a:ext cx="0" cy="2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6800" tIns="46800" rIns="46800" bIns="46800"/>
              <a:lstStyle/>
              <a:p>
                <a:endParaRPr lang="es-ES"/>
              </a:p>
            </p:txBody>
          </p:sp>
        </p:grpSp>
        <p:cxnSp>
          <p:nvCxnSpPr>
            <p:cNvPr id="20515" name="AutoShape 35"/>
            <p:cNvCxnSpPr>
              <a:cxnSpLocks noChangeShapeType="1"/>
              <a:endCxn id="20507" idx="0"/>
            </p:cNvCxnSpPr>
            <p:nvPr/>
          </p:nvCxnSpPr>
          <p:spPr bwMode="auto">
            <a:xfrm rot="16200000" flipH="1">
              <a:off x="519" y="2207"/>
              <a:ext cx="17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 flipH="1">
              <a:off x="602" y="2202"/>
              <a:ext cx="15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1720" y="2127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cxnSp>
          <p:nvCxnSpPr>
            <p:cNvPr id="20518" name="AutoShape 38"/>
            <p:cNvCxnSpPr>
              <a:cxnSpLocks noChangeShapeType="1"/>
            </p:cNvCxnSpPr>
            <p:nvPr/>
          </p:nvCxnSpPr>
          <p:spPr bwMode="auto">
            <a:xfrm>
              <a:off x="1771" y="3220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9" name="AutoShape 39"/>
            <p:cNvCxnSpPr>
              <a:cxnSpLocks noChangeShapeType="1"/>
            </p:cNvCxnSpPr>
            <p:nvPr/>
          </p:nvCxnSpPr>
          <p:spPr bwMode="auto">
            <a:xfrm>
              <a:off x="2394" y="3220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0" name="AutoShape 40"/>
            <p:cNvCxnSpPr>
              <a:cxnSpLocks noChangeShapeType="1"/>
            </p:cNvCxnSpPr>
            <p:nvPr/>
          </p:nvCxnSpPr>
          <p:spPr bwMode="auto">
            <a:xfrm>
              <a:off x="609" y="3218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1" name="Line 42"/>
            <p:cNvSpPr>
              <a:spLocks noChangeShapeType="1"/>
            </p:cNvSpPr>
            <p:nvPr/>
          </p:nvSpPr>
          <p:spPr bwMode="auto">
            <a:xfrm>
              <a:off x="1467" y="2896"/>
              <a:ext cx="2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0522" name="AutoShape 43"/>
            <p:cNvSpPr>
              <a:spLocks noChangeArrowheads="1"/>
            </p:cNvSpPr>
            <p:nvPr/>
          </p:nvSpPr>
          <p:spPr bwMode="auto">
            <a:xfrm>
              <a:off x="4451" y="1207"/>
              <a:ext cx="1127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D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&gt; 2, Child–Pugh C</a:t>
              </a:r>
            </a:p>
          </p:txBody>
        </p:sp>
        <p:cxnSp>
          <p:nvCxnSpPr>
            <p:cNvPr id="20523" name="AutoShape 44"/>
            <p:cNvCxnSpPr>
              <a:cxnSpLocks noChangeShapeType="1"/>
            </p:cNvCxnSpPr>
            <p:nvPr/>
          </p:nvCxnSpPr>
          <p:spPr bwMode="auto">
            <a:xfrm>
              <a:off x="3074" y="1123"/>
              <a:ext cx="1" cy="1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4" name="Freeform 46"/>
            <p:cNvSpPr>
              <a:spLocks/>
            </p:cNvSpPr>
            <p:nvPr/>
          </p:nvSpPr>
          <p:spPr bwMode="auto">
            <a:xfrm flipH="1">
              <a:off x="3409" y="970"/>
              <a:ext cx="1608" cy="279"/>
            </a:xfrm>
            <a:custGeom>
              <a:avLst/>
              <a:gdLst>
                <a:gd name="T0" fmla="*/ 1994905 w 1728"/>
                <a:gd name="T1" fmla="*/ 0 h 260"/>
                <a:gd name="T2" fmla="*/ 0 w 1728"/>
                <a:gd name="T3" fmla="*/ 0 h 260"/>
                <a:gd name="T4" fmla="*/ 0 w 1728"/>
                <a:gd name="T5" fmla="*/ 2147483647 h 260"/>
                <a:gd name="T6" fmla="*/ 0 60000 65536"/>
                <a:gd name="T7" fmla="*/ 0 60000 65536"/>
                <a:gd name="T8" fmla="*/ 0 60000 65536"/>
                <a:gd name="T9" fmla="*/ 0 w 1728"/>
                <a:gd name="T10" fmla="*/ 0 h 260"/>
                <a:gd name="T11" fmla="*/ 1728 w 172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260">
                  <a:moveTo>
                    <a:pt x="1728" y="0"/>
                  </a:moveTo>
                  <a:lnTo>
                    <a:pt x="0" y="0"/>
                  </a:lnTo>
                  <a:lnTo>
                    <a:pt x="0" y="2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25" name="Line 1074"/>
            <p:cNvSpPr>
              <a:spLocks noChangeShapeType="1"/>
            </p:cNvSpPr>
            <p:nvPr/>
          </p:nvSpPr>
          <p:spPr bwMode="auto">
            <a:xfrm>
              <a:off x="3065" y="1507"/>
              <a:ext cx="1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6" name="Line 1075"/>
            <p:cNvSpPr>
              <a:spLocks noChangeShapeType="1"/>
            </p:cNvSpPr>
            <p:nvPr/>
          </p:nvSpPr>
          <p:spPr bwMode="auto">
            <a:xfrm flipH="1">
              <a:off x="1697" y="1605"/>
              <a:ext cx="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7" name="Line 1077"/>
            <p:cNvSpPr>
              <a:spLocks noChangeShapeType="1"/>
            </p:cNvSpPr>
            <p:nvPr/>
          </p:nvSpPr>
          <p:spPr bwMode="auto">
            <a:xfrm flipV="1">
              <a:off x="1689" y="1609"/>
              <a:ext cx="238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28" name="Line 1075"/>
            <p:cNvSpPr>
              <a:spLocks noChangeShapeType="1"/>
            </p:cNvSpPr>
            <p:nvPr/>
          </p:nvSpPr>
          <p:spPr bwMode="auto">
            <a:xfrm flipH="1">
              <a:off x="4062" y="1605"/>
              <a:ext cx="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cxnSp>
          <p:nvCxnSpPr>
            <p:cNvPr id="20529" name="AutoShape 51"/>
            <p:cNvCxnSpPr>
              <a:cxnSpLocks noChangeShapeType="1"/>
              <a:stCxn id="20504" idx="2"/>
            </p:cNvCxnSpPr>
            <p:nvPr/>
          </p:nvCxnSpPr>
          <p:spPr bwMode="auto">
            <a:xfrm flipH="1">
              <a:off x="2057" y="2482"/>
              <a:ext cx="4" cy="30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0" name="AutoShape 53"/>
            <p:cNvCxnSpPr>
              <a:cxnSpLocks noChangeShapeType="1"/>
            </p:cNvCxnSpPr>
            <p:nvPr/>
          </p:nvCxnSpPr>
          <p:spPr bwMode="auto">
            <a:xfrm flipH="1">
              <a:off x="2168" y="2191"/>
              <a:ext cx="1" cy="10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1" name="AutoShape 55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>
              <a:off x="600" y="1538"/>
              <a:ext cx="0" cy="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2" name="AutoShape 56"/>
            <p:cNvCxnSpPr>
              <a:cxnSpLocks noChangeShapeType="1"/>
              <a:stCxn id="20522" idx="2"/>
              <a:endCxn id="20494" idx="0"/>
            </p:cNvCxnSpPr>
            <p:nvPr/>
          </p:nvCxnSpPr>
          <p:spPr bwMode="auto">
            <a:xfrm flipH="1">
              <a:off x="5007" y="1538"/>
              <a:ext cx="8" cy="17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33" name="AutoShape 52"/>
            <p:cNvSpPr>
              <a:spLocks noChangeArrowheads="1"/>
            </p:cNvSpPr>
            <p:nvPr/>
          </p:nvSpPr>
          <p:spPr bwMode="auto">
            <a:xfrm>
              <a:off x="2517" y="1695"/>
              <a:ext cx="954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intermedio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(B)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Multinodular,</a:t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20534" name="AutoShape 8"/>
            <p:cNvSpPr>
              <a:spLocks noChangeArrowheads="1"/>
            </p:cNvSpPr>
            <p:nvPr/>
          </p:nvSpPr>
          <p:spPr bwMode="auto">
            <a:xfrm>
              <a:off x="3604" y="1695"/>
              <a:ext cx="954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avanzado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(C) 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Invasión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portal,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N1, M1,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1–2</a:t>
              </a:r>
            </a:p>
          </p:txBody>
        </p:sp>
        <p:sp>
          <p:nvSpPr>
            <p:cNvPr id="20535" name="AutoShape 54"/>
            <p:cNvSpPr>
              <a:spLocks noChangeArrowheads="1"/>
            </p:cNvSpPr>
            <p:nvPr/>
          </p:nvSpPr>
          <p:spPr bwMode="auto">
            <a:xfrm>
              <a:off x="2460" y="1207"/>
              <a:ext cx="1495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2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2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E9B113"/>
                  </a:solidFill>
                  <a:latin typeface="Arial" charset="0"/>
                </a:rPr>
                <a:t>A–C</a:t>
              </a:r>
              <a:br>
                <a:rPr lang="en-US" altLang="es-ES" sz="12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200" dirty="0" smtClean="0">
                  <a:solidFill>
                    <a:srgbClr val="FFFFFF"/>
                  </a:solidFill>
                  <a:latin typeface="Arial" charset="0"/>
                </a:rPr>
                <a:t>PS</a:t>
              </a:r>
              <a:r>
                <a:rPr lang="en-US" altLang="es-ES" sz="10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0–2,</a:t>
              </a:r>
              <a:r>
                <a:rPr lang="en-US" altLang="es-ES" sz="10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Child–Pugh</a:t>
              </a:r>
              <a:r>
                <a:rPr lang="en-US" altLang="es-ES" sz="14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A–B</a:t>
              </a:r>
            </a:p>
          </p:txBody>
        </p:sp>
      </p:grp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601788" y="6064250"/>
            <a:ext cx="75422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bIns="0" anchor="b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/>
            <a:r>
              <a:rPr lang="en-GB" altLang="es-ES" sz="1200">
                <a:latin typeface="Arial" charset="0"/>
              </a:rPr>
              <a:t>Bruix J, Sherman M. Hepatology. 2010. Available from: http://www.aasld.org/practiceguidelines/Documents/Bookmarked%20</a:t>
            </a:r>
            <a:br>
              <a:rPr lang="en-GB" altLang="es-ES" sz="1200">
                <a:latin typeface="Arial" charset="0"/>
              </a:rPr>
            </a:br>
            <a:r>
              <a:rPr lang="en-GB" altLang="es-ES" sz="1200">
                <a:latin typeface="Arial" charset="0"/>
              </a:rPr>
              <a:t>Practice%20Guidelines/HCCUpdate2010.pdf. Last accessed November 2010.</a:t>
            </a:r>
            <a:endParaRPr lang="en-US" altLang="es-ES" sz="1200">
              <a:solidFill>
                <a:srgbClr val="FFFFFF"/>
              </a:solidFill>
              <a:latin typeface="Arial" charset="0"/>
            </a:endParaRPr>
          </a:p>
          <a:p>
            <a:pPr algn="r"/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Llovet JM, et al. J Natl Cancer Inst. 2008;100:698-711.</a:t>
            </a: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384175" y="285750"/>
            <a:ext cx="836612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s-ES" b="1" dirty="0" err="1" smtClean="0">
                <a:latin typeface="Arial" charset="0"/>
              </a:rPr>
              <a:t>Estrategia</a:t>
            </a:r>
            <a:r>
              <a:rPr lang="en-US" altLang="es-ES" b="1" dirty="0" smtClean="0">
                <a:latin typeface="Arial" charset="0"/>
              </a:rPr>
              <a:t> de </a:t>
            </a:r>
            <a:r>
              <a:rPr lang="en-US" altLang="es-ES" b="1" dirty="0" err="1" smtClean="0">
                <a:latin typeface="Arial" charset="0"/>
              </a:rPr>
              <a:t>tratamiento</a:t>
            </a:r>
            <a:r>
              <a:rPr lang="en-US" altLang="es-ES" b="1" dirty="0" smtClean="0">
                <a:latin typeface="Arial" charset="0"/>
              </a:rPr>
              <a:t> </a:t>
            </a:r>
            <a:r>
              <a:rPr lang="en-US" altLang="es-ES" b="1" dirty="0" err="1" smtClean="0">
                <a:latin typeface="Arial" charset="0"/>
              </a:rPr>
              <a:t>según</a:t>
            </a:r>
            <a:r>
              <a:rPr lang="en-US" altLang="es-ES" b="1" dirty="0" smtClean="0">
                <a:latin typeface="Arial" charset="0"/>
              </a:rPr>
              <a:t> el la </a:t>
            </a:r>
            <a:r>
              <a:rPr lang="en-US" altLang="es-ES" b="1" dirty="0" err="1" smtClean="0">
                <a:latin typeface="Arial" charset="0"/>
              </a:rPr>
              <a:t>estadificación</a:t>
            </a:r>
            <a:r>
              <a:rPr lang="en-US" altLang="es-ES" b="1" dirty="0" smtClean="0">
                <a:latin typeface="Arial" charset="0"/>
              </a:rPr>
              <a:t> Barcelona </a:t>
            </a:r>
            <a:r>
              <a:rPr lang="en-US" altLang="es-ES" b="1" dirty="0">
                <a:latin typeface="Arial" charset="0"/>
              </a:rPr>
              <a:t>Clinic Liver Cancer (BCLC</a:t>
            </a:r>
            <a:r>
              <a:rPr lang="en-US" altLang="es-ES" b="1" dirty="0" smtClean="0">
                <a:latin typeface="Arial" charset="0"/>
              </a:rPr>
              <a:t>)</a:t>
            </a:r>
            <a:endParaRPr lang="en-US" altLang="es-ES" b="1" dirty="0">
              <a:latin typeface="Arial" charset="0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0" y="6211888"/>
            <a:ext cx="4483100" cy="646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5" tIns="45717" rIns="91435" bIns="45717" anchor="b">
            <a:spAutoFit/>
          </a:bodyPr>
          <a:lstStyle/>
          <a:p>
            <a:pPr eaLnBrk="0" hangingPunct="0"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PS 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= performance 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status (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estado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general) ;</a:t>
            </a:r>
            <a:endParaRPr lang="en-US" sz="1200" dirty="0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+mn-ea"/>
              </a:rPr>
              <a:t>RFA =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ablación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con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radiofrecuencia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; </a:t>
            </a:r>
            <a:endParaRPr lang="en-US" sz="12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eaLnBrk="0" hangingPunct="0"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+mn-ea"/>
              </a:rPr>
              <a:t>TACE =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quimioembolización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transarterial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.</a:t>
            </a:r>
            <a:endParaRPr lang="en-US" sz="1200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4195763" y="5244451"/>
            <a:ext cx="1689100" cy="443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14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4718050" y="2181225"/>
            <a:ext cx="0" cy="30892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755650" y="4887913"/>
            <a:ext cx="706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200" b="1">
                <a:solidFill>
                  <a:srgbClr val="FFFFFF"/>
                </a:solidFill>
                <a:ea typeface="ＭＳ Ｐゴシック" charset="-128"/>
              </a:rPr>
              <a:t>Overall</a:t>
            </a:r>
            <a:endParaRPr lang="en-US" altLang="ja-JP" sz="1200" b="1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395288" y="5576888"/>
            <a:ext cx="1998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400">
                <a:solidFill>
                  <a:srgbClr val="FFFFFF"/>
                </a:solidFill>
                <a:ea typeface="ＭＳ Ｐゴシック" charset="-128"/>
              </a:rPr>
              <a:t>Heterogeneity p = 0.14</a:t>
            </a:r>
            <a:endParaRPr lang="en-US" altLang="ja-JP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2938463" y="5573713"/>
            <a:ext cx="1536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400">
                <a:solidFill>
                  <a:srgbClr val="FFFFFF"/>
                </a:solidFill>
                <a:ea typeface="ＭＳ Ｐゴシック" charset="-128"/>
              </a:rPr>
              <a:t>Favors treatment</a:t>
            </a:r>
            <a:endParaRPr lang="en-US" altLang="ja-JP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5411788" y="5573713"/>
            <a:ext cx="1317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400">
                <a:solidFill>
                  <a:srgbClr val="FFFFFF"/>
                </a:solidFill>
                <a:ea typeface="ＭＳ Ｐゴシック" charset="-128"/>
              </a:rPr>
              <a:t>Favors control</a:t>
            </a:r>
            <a:endParaRPr lang="en-US" altLang="ja-JP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2776538" y="4894263"/>
            <a:ext cx="4397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200" b="1">
                <a:solidFill>
                  <a:srgbClr val="FFFFFF"/>
                </a:solidFill>
                <a:ea typeface="ＭＳ Ｐゴシック" charset="-128"/>
              </a:rPr>
              <a:t>503</a:t>
            </a:r>
            <a:endParaRPr lang="en-US" altLang="ja-JP" sz="1200" b="1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5030788" y="2170113"/>
            <a:ext cx="0" cy="3194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01" name="Line 14"/>
          <p:cNvSpPr>
            <a:spLocks noChangeShapeType="1"/>
          </p:cNvSpPr>
          <p:nvPr/>
        </p:nvSpPr>
        <p:spPr bwMode="auto">
          <a:xfrm>
            <a:off x="6148388" y="2179638"/>
            <a:ext cx="0" cy="3184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02" name="Line 15"/>
          <p:cNvSpPr>
            <a:spLocks noChangeShapeType="1"/>
          </p:cNvSpPr>
          <p:nvPr/>
        </p:nvSpPr>
        <p:spPr bwMode="auto">
          <a:xfrm>
            <a:off x="4521200" y="5067300"/>
            <a:ext cx="492125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03" name="Text Box 16"/>
          <p:cNvSpPr txBox="1">
            <a:spLocks noChangeArrowheads="1"/>
          </p:cNvSpPr>
          <p:nvPr/>
        </p:nvSpPr>
        <p:spPr bwMode="auto">
          <a:xfrm>
            <a:off x="755650" y="2262188"/>
            <a:ext cx="2066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200">
                <a:solidFill>
                  <a:srgbClr val="FFFFFF"/>
                </a:solidFill>
                <a:ea typeface="ＭＳ Ｐゴシック" charset="-128"/>
              </a:rPr>
              <a:t>Lin, Gastroenterology. 1998</a:t>
            </a:r>
            <a:endParaRPr lang="en-US" altLang="ja-JP" sz="12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04" name="Text Box 17"/>
          <p:cNvSpPr txBox="1">
            <a:spLocks noChangeArrowheads="1"/>
          </p:cNvSpPr>
          <p:nvPr/>
        </p:nvSpPr>
        <p:spPr bwMode="auto">
          <a:xfrm>
            <a:off x="2825750" y="2268538"/>
            <a:ext cx="354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200">
                <a:solidFill>
                  <a:srgbClr val="FFFFFF"/>
                </a:solidFill>
                <a:ea typeface="ＭＳ Ｐゴシック" charset="-128"/>
              </a:rPr>
              <a:t>63</a:t>
            </a:r>
            <a:endParaRPr lang="en-US" altLang="ja-JP" sz="12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05" name="Line 18"/>
          <p:cNvSpPr>
            <a:spLocks noChangeShapeType="1"/>
          </p:cNvSpPr>
          <p:nvPr/>
        </p:nvSpPr>
        <p:spPr bwMode="auto">
          <a:xfrm>
            <a:off x="4221163" y="2441575"/>
            <a:ext cx="12668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06" name="Oval 19"/>
          <p:cNvSpPr>
            <a:spLocks noChangeArrowheads="1"/>
          </p:cNvSpPr>
          <p:nvPr/>
        </p:nvSpPr>
        <p:spPr bwMode="auto">
          <a:xfrm>
            <a:off x="4714875" y="2370138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07" name="Text Box 20"/>
          <p:cNvSpPr txBox="1">
            <a:spLocks noChangeArrowheads="1"/>
          </p:cNvSpPr>
          <p:nvPr/>
        </p:nvSpPr>
        <p:spPr bwMode="auto">
          <a:xfrm>
            <a:off x="755650" y="2668588"/>
            <a:ext cx="165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200">
                <a:solidFill>
                  <a:srgbClr val="FFFFFF"/>
                </a:solidFill>
                <a:ea typeface="ＭＳ Ｐゴシック" charset="-128"/>
              </a:rPr>
              <a:t>GETCH, NEJM. 1995</a:t>
            </a:r>
            <a:endParaRPr lang="en-US" altLang="ja-JP" sz="12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2825750" y="2673350"/>
            <a:ext cx="354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200">
                <a:solidFill>
                  <a:srgbClr val="FFFFFF"/>
                </a:solidFill>
                <a:ea typeface="ＭＳ Ｐゴシック" charset="-128"/>
              </a:rPr>
              <a:t>96</a:t>
            </a:r>
            <a:endParaRPr lang="en-US" altLang="ja-JP" sz="12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09" name="Line 22"/>
          <p:cNvSpPr>
            <a:spLocks noChangeShapeType="1"/>
          </p:cNvSpPr>
          <p:nvPr/>
        </p:nvSpPr>
        <p:spPr bwMode="auto">
          <a:xfrm>
            <a:off x="4421188" y="2852738"/>
            <a:ext cx="735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10" name="Oval 23"/>
          <p:cNvSpPr>
            <a:spLocks noChangeArrowheads="1"/>
          </p:cNvSpPr>
          <p:nvPr/>
        </p:nvSpPr>
        <p:spPr bwMode="auto">
          <a:xfrm>
            <a:off x="4729163" y="27813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755650" y="3097213"/>
            <a:ext cx="1809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200">
                <a:solidFill>
                  <a:srgbClr val="FFFFFF"/>
                </a:solidFill>
                <a:ea typeface="ＭＳ Ｐゴシック" charset="-128"/>
              </a:rPr>
              <a:t>Bruix, Hepatology. 1998</a:t>
            </a:r>
            <a:endParaRPr lang="en-US" altLang="ja-JP" sz="12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2825750" y="3106738"/>
            <a:ext cx="354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200">
                <a:solidFill>
                  <a:srgbClr val="FFFFFF"/>
                </a:solidFill>
                <a:ea typeface="ＭＳ Ｐゴシック" charset="-128"/>
              </a:rPr>
              <a:t>80</a:t>
            </a:r>
            <a:endParaRPr lang="en-US" altLang="ja-JP" sz="12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13" name="Line 26"/>
          <p:cNvSpPr>
            <a:spLocks noChangeShapeType="1"/>
          </p:cNvSpPr>
          <p:nvPr/>
        </p:nvSpPr>
        <p:spPr bwMode="auto">
          <a:xfrm>
            <a:off x="4692650" y="3265488"/>
            <a:ext cx="752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14" name="Oval 27"/>
          <p:cNvSpPr>
            <a:spLocks noChangeArrowheads="1"/>
          </p:cNvSpPr>
          <p:nvPr/>
        </p:nvSpPr>
        <p:spPr bwMode="auto">
          <a:xfrm>
            <a:off x="4981575" y="31924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15" name="Text Box 28"/>
          <p:cNvSpPr txBox="1">
            <a:spLocks noChangeArrowheads="1"/>
          </p:cNvSpPr>
          <p:nvPr/>
        </p:nvSpPr>
        <p:spPr bwMode="auto">
          <a:xfrm>
            <a:off x="755650" y="3532188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200">
                <a:solidFill>
                  <a:srgbClr val="FFFFFF"/>
                </a:solidFill>
                <a:ea typeface="ＭＳ Ｐゴシック" charset="-128"/>
              </a:rPr>
              <a:t>Pelletier, J Hepatol. 1998</a:t>
            </a:r>
            <a:endParaRPr lang="en-US" altLang="ja-JP" sz="12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16" name="Text Box 29"/>
          <p:cNvSpPr txBox="1">
            <a:spLocks noChangeArrowheads="1"/>
          </p:cNvSpPr>
          <p:nvPr/>
        </p:nvSpPr>
        <p:spPr bwMode="auto">
          <a:xfrm>
            <a:off x="2825750" y="3556000"/>
            <a:ext cx="354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200">
                <a:solidFill>
                  <a:srgbClr val="FFFFFF"/>
                </a:solidFill>
                <a:ea typeface="ＭＳ Ｐゴシック" charset="-128"/>
              </a:rPr>
              <a:t>73</a:t>
            </a:r>
            <a:endParaRPr lang="en-US" altLang="ja-JP" sz="12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17" name="Line 30"/>
          <p:cNvSpPr>
            <a:spLocks noChangeShapeType="1"/>
          </p:cNvSpPr>
          <p:nvPr/>
        </p:nvSpPr>
        <p:spPr bwMode="auto">
          <a:xfrm>
            <a:off x="4578350" y="3722688"/>
            <a:ext cx="9382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18" name="Oval 31"/>
          <p:cNvSpPr>
            <a:spLocks noChangeArrowheads="1"/>
          </p:cNvSpPr>
          <p:nvPr/>
        </p:nvSpPr>
        <p:spPr bwMode="auto">
          <a:xfrm>
            <a:off x="4962525" y="36496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19" name="Text Box 32"/>
          <p:cNvSpPr txBox="1">
            <a:spLocks noChangeArrowheads="1"/>
          </p:cNvSpPr>
          <p:nvPr/>
        </p:nvSpPr>
        <p:spPr bwMode="auto">
          <a:xfrm>
            <a:off x="755650" y="3959225"/>
            <a:ext cx="1630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200">
                <a:solidFill>
                  <a:srgbClr val="FFFFFF"/>
                </a:solidFill>
                <a:ea typeface="ＭＳ Ｐゴシック" charset="-128"/>
              </a:rPr>
              <a:t>Lo, Hepatology. 2002</a:t>
            </a:r>
            <a:endParaRPr lang="en-US" altLang="ja-JP" sz="12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20" name="Text Box 33"/>
          <p:cNvSpPr txBox="1">
            <a:spLocks noChangeArrowheads="1"/>
          </p:cNvSpPr>
          <p:nvPr/>
        </p:nvSpPr>
        <p:spPr bwMode="auto">
          <a:xfrm>
            <a:off x="2825750" y="3967163"/>
            <a:ext cx="354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200">
                <a:solidFill>
                  <a:srgbClr val="FFFFFF"/>
                </a:solidFill>
                <a:ea typeface="ＭＳ Ｐゴシック" charset="-128"/>
              </a:rPr>
              <a:t>79</a:t>
            </a:r>
            <a:endParaRPr lang="en-US" altLang="ja-JP" sz="12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21" name="Line 34"/>
          <p:cNvSpPr>
            <a:spLocks noChangeShapeType="1"/>
          </p:cNvSpPr>
          <p:nvPr/>
        </p:nvSpPr>
        <p:spPr bwMode="auto">
          <a:xfrm>
            <a:off x="3897313" y="4133850"/>
            <a:ext cx="10429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22" name="Oval 35"/>
          <p:cNvSpPr>
            <a:spLocks noChangeArrowheads="1"/>
          </p:cNvSpPr>
          <p:nvPr/>
        </p:nvSpPr>
        <p:spPr bwMode="auto">
          <a:xfrm>
            <a:off x="4324350" y="4060825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23" name="Text Box 36"/>
          <p:cNvSpPr txBox="1">
            <a:spLocks noChangeArrowheads="1"/>
          </p:cNvSpPr>
          <p:nvPr/>
        </p:nvSpPr>
        <p:spPr bwMode="auto">
          <a:xfrm>
            <a:off x="755650" y="4395788"/>
            <a:ext cx="1566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200">
                <a:solidFill>
                  <a:srgbClr val="FFFFFF"/>
                </a:solidFill>
                <a:ea typeface="ＭＳ Ｐゴシック" charset="-128"/>
              </a:rPr>
              <a:t>Llovet, Lancet. 2002</a:t>
            </a:r>
            <a:endParaRPr lang="en-US" altLang="ja-JP" sz="12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24" name="Text Box 37"/>
          <p:cNvSpPr txBox="1">
            <a:spLocks noChangeArrowheads="1"/>
          </p:cNvSpPr>
          <p:nvPr/>
        </p:nvSpPr>
        <p:spPr bwMode="auto">
          <a:xfrm>
            <a:off x="2776538" y="4392613"/>
            <a:ext cx="427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200">
                <a:solidFill>
                  <a:srgbClr val="FFFFFF"/>
                </a:solidFill>
                <a:ea typeface="ＭＳ Ｐゴシック" charset="-128"/>
              </a:rPr>
              <a:t>112</a:t>
            </a:r>
            <a:endParaRPr lang="en-US" altLang="ja-JP" sz="12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25" name="Line 38"/>
          <p:cNvSpPr>
            <a:spLocks noChangeShapeType="1"/>
          </p:cNvSpPr>
          <p:nvPr/>
        </p:nvSpPr>
        <p:spPr bwMode="auto">
          <a:xfrm>
            <a:off x="4054475" y="4546600"/>
            <a:ext cx="7429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26" name="Oval 39"/>
          <p:cNvSpPr>
            <a:spLocks noChangeArrowheads="1"/>
          </p:cNvSpPr>
          <p:nvPr/>
        </p:nvSpPr>
        <p:spPr bwMode="auto">
          <a:xfrm>
            <a:off x="4352925" y="44751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27" name="Oval 40"/>
          <p:cNvSpPr>
            <a:spLocks noChangeArrowheads="1"/>
          </p:cNvSpPr>
          <p:nvPr/>
        </p:nvSpPr>
        <p:spPr bwMode="auto">
          <a:xfrm>
            <a:off x="4667250" y="4995863"/>
            <a:ext cx="144463" cy="144462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28" name="Text Box 41"/>
          <p:cNvSpPr txBox="1">
            <a:spLocks noChangeArrowheads="1"/>
          </p:cNvSpPr>
          <p:nvPr/>
        </p:nvSpPr>
        <p:spPr bwMode="auto">
          <a:xfrm>
            <a:off x="6108700" y="4749800"/>
            <a:ext cx="935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400">
                <a:solidFill>
                  <a:srgbClr val="FFFFFF"/>
                </a:solidFill>
                <a:ea typeface="ＭＳ Ｐゴシック" charset="-128"/>
              </a:rPr>
              <a:t>z = −2.3</a:t>
            </a:r>
            <a:br>
              <a:rPr lang="en-GB" altLang="ja-JP" sz="1400">
                <a:solidFill>
                  <a:srgbClr val="FFFFFF"/>
                </a:solidFill>
                <a:ea typeface="ＭＳ Ｐゴシック" charset="-128"/>
              </a:rPr>
            </a:br>
            <a:r>
              <a:rPr lang="en-GB" altLang="ja-JP" sz="1400">
                <a:solidFill>
                  <a:srgbClr val="FFFFFF"/>
                </a:solidFill>
                <a:ea typeface="ＭＳ Ｐゴシック" charset="-128"/>
              </a:rPr>
              <a:t>p = 0.017</a:t>
            </a:r>
            <a:endParaRPr lang="en-US" altLang="ja-JP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29" name="Rectangle 3"/>
          <p:cNvSpPr>
            <a:spLocks noChangeArrowheads="1"/>
          </p:cNvSpPr>
          <p:nvPr/>
        </p:nvSpPr>
        <p:spPr bwMode="auto">
          <a:xfrm>
            <a:off x="4492625" y="6029325"/>
            <a:ext cx="4651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>
            <a:spAutoFit/>
          </a:bodyPr>
          <a:lstStyle>
            <a:lvl1pPr marL="342900" indent="-3429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ja-JP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		1. Llovet JM, et al. Lancet. 2003;362:1907-17.</a:t>
            </a:r>
            <a:br>
              <a:rPr lang="es-ES" altLang="ja-JP" sz="1200">
                <a:solidFill>
                  <a:srgbClr val="FFFFFF"/>
                </a:solidFill>
                <a:ea typeface="ＭＳ Ｐゴシック" charset="-128"/>
                <a:cs typeface="Arial" charset="0"/>
              </a:rPr>
            </a:br>
            <a:r>
              <a:rPr lang="fr-FR" altLang="ja-JP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2. Lo CM, et al. Hepatology. 2002;35:1164-71.</a:t>
            </a:r>
            <a:br>
              <a:rPr lang="fr-FR" altLang="ja-JP" sz="1200">
                <a:solidFill>
                  <a:srgbClr val="FFFFFF"/>
                </a:solidFill>
                <a:ea typeface="ＭＳ Ｐゴシック" charset="-128"/>
                <a:cs typeface="Arial" charset="0"/>
              </a:rPr>
            </a:br>
            <a:r>
              <a:rPr lang="fr-FR" altLang="ja-JP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3. Llovet JM, et al. Lancet. 2002;359:1734-9.</a:t>
            </a:r>
          </a:p>
          <a:p>
            <a:pPr algn="r"/>
            <a:r>
              <a:rPr lang="fr-FR" altLang="ja-JP" sz="1200">
                <a:solidFill>
                  <a:srgbClr val="FFFFFF"/>
                </a:solidFill>
                <a:ea typeface="ＭＳ Ｐゴシック" charset="-128"/>
                <a:cs typeface="Arial" charset="0"/>
              </a:rPr>
              <a:t>4.</a:t>
            </a:r>
            <a:r>
              <a:rPr lang="en-GB" altLang="ja-JP" sz="1200">
                <a:solidFill>
                  <a:srgbClr val="FFFFFF"/>
                </a:solidFill>
                <a:ea typeface="ＭＳ Ｐゴシック" charset="-128"/>
                <a:cs typeface="Times New Roman" pitchFamily="18" charset="0"/>
              </a:rPr>
              <a:t> DerSimonian R, Laird N. Controlled Clin Trials. 1986;7:177-8.</a:t>
            </a:r>
            <a:endParaRPr lang="es-ES" altLang="ja-JP" sz="12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230" name="Line 43"/>
          <p:cNvSpPr>
            <a:spLocks noChangeShapeType="1"/>
          </p:cNvSpPr>
          <p:nvPr/>
        </p:nvSpPr>
        <p:spPr bwMode="auto">
          <a:xfrm>
            <a:off x="817563" y="2178050"/>
            <a:ext cx="6767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31" name="Line 44"/>
          <p:cNvSpPr>
            <a:spLocks noChangeShapeType="1"/>
          </p:cNvSpPr>
          <p:nvPr/>
        </p:nvSpPr>
        <p:spPr bwMode="auto">
          <a:xfrm>
            <a:off x="817563" y="5265738"/>
            <a:ext cx="6767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32" name="Line 45"/>
          <p:cNvSpPr>
            <a:spLocks noChangeShapeType="1"/>
          </p:cNvSpPr>
          <p:nvPr/>
        </p:nvSpPr>
        <p:spPr bwMode="auto">
          <a:xfrm>
            <a:off x="3584575" y="5256213"/>
            <a:ext cx="0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33" name="Line 46"/>
          <p:cNvSpPr>
            <a:spLocks noChangeShapeType="1"/>
          </p:cNvSpPr>
          <p:nvPr/>
        </p:nvSpPr>
        <p:spPr bwMode="auto">
          <a:xfrm>
            <a:off x="3963988" y="5256213"/>
            <a:ext cx="0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34" name="Line 47"/>
          <p:cNvSpPr>
            <a:spLocks noChangeShapeType="1"/>
          </p:cNvSpPr>
          <p:nvPr/>
        </p:nvSpPr>
        <p:spPr bwMode="auto">
          <a:xfrm>
            <a:off x="5395913" y="5256213"/>
            <a:ext cx="0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35" name="Line 48"/>
          <p:cNvSpPr>
            <a:spLocks noChangeShapeType="1"/>
          </p:cNvSpPr>
          <p:nvPr/>
        </p:nvSpPr>
        <p:spPr bwMode="auto">
          <a:xfrm>
            <a:off x="4719638" y="5256213"/>
            <a:ext cx="0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36" name="Line 49"/>
          <p:cNvSpPr>
            <a:spLocks noChangeShapeType="1"/>
          </p:cNvSpPr>
          <p:nvPr/>
        </p:nvSpPr>
        <p:spPr bwMode="auto">
          <a:xfrm>
            <a:off x="7138988" y="5256213"/>
            <a:ext cx="0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37" name="Text Box 50"/>
          <p:cNvSpPr txBox="1">
            <a:spLocks noChangeArrowheads="1"/>
          </p:cNvSpPr>
          <p:nvPr/>
        </p:nvSpPr>
        <p:spPr bwMode="auto">
          <a:xfrm>
            <a:off x="3311525" y="5351463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400" b="1">
                <a:solidFill>
                  <a:srgbClr val="FFFFFF"/>
                </a:solidFill>
                <a:ea typeface="ＭＳ Ｐゴシック" charset="-128"/>
              </a:rPr>
              <a:t>0.01</a:t>
            </a:r>
            <a:endParaRPr lang="en-US" altLang="ja-JP" sz="1400" b="1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38" name="Text Box 51"/>
          <p:cNvSpPr txBox="1">
            <a:spLocks noChangeArrowheads="1"/>
          </p:cNvSpPr>
          <p:nvPr/>
        </p:nvSpPr>
        <p:spPr bwMode="auto">
          <a:xfrm>
            <a:off x="3746500" y="5351463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400" b="1">
                <a:solidFill>
                  <a:srgbClr val="FFFFFF"/>
                </a:solidFill>
                <a:ea typeface="ＭＳ Ｐゴシック" charset="-128"/>
              </a:rPr>
              <a:t>0.1</a:t>
            </a:r>
            <a:endParaRPr lang="en-US" altLang="ja-JP" sz="1400" b="1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39" name="Text Box 52"/>
          <p:cNvSpPr txBox="1">
            <a:spLocks noChangeArrowheads="1"/>
          </p:cNvSpPr>
          <p:nvPr/>
        </p:nvSpPr>
        <p:spPr bwMode="auto">
          <a:xfrm>
            <a:off x="4489450" y="5351463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400" b="1">
                <a:solidFill>
                  <a:srgbClr val="FFFFFF"/>
                </a:solidFill>
                <a:ea typeface="ＭＳ Ｐゴシック" charset="-128"/>
              </a:rPr>
              <a:t>0.5</a:t>
            </a:r>
            <a:endParaRPr lang="en-US" altLang="ja-JP" sz="1400" b="1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40" name="Text Box 53"/>
          <p:cNvSpPr txBox="1">
            <a:spLocks noChangeArrowheads="1"/>
          </p:cNvSpPr>
          <p:nvPr/>
        </p:nvSpPr>
        <p:spPr bwMode="auto">
          <a:xfrm>
            <a:off x="4891088" y="53514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400" b="1">
                <a:solidFill>
                  <a:srgbClr val="FFFFFF"/>
                </a:solidFill>
                <a:ea typeface="ＭＳ Ｐゴシック" charset="-128"/>
              </a:rPr>
              <a:t>1</a:t>
            </a:r>
            <a:endParaRPr lang="en-US" altLang="ja-JP" sz="1400" b="1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41" name="Text Box 54"/>
          <p:cNvSpPr txBox="1">
            <a:spLocks noChangeArrowheads="1"/>
          </p:cNvSpPr>
          <p:nvPr/>
        </p:nvSpPr>
        <p:spPr bwMode="auto">
          <a:xfrm>
            <a:off x="5248275" y="53514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400" b="1">
                <a:solidFill>
                  <a:srgbClr val="FFFFFF"/>
                </a:solidFill>
                <a:ea typeface="ＭＳ Ｐゴシック" charset="-128"/>
              </a:rPr>
              <a:t>2</a:t>
            </a:r>
            <a:endParaRPr lang="en-US" altLang="ja-JP" sz="1400" b="1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42" name="Text Box 55"/>
          <p:cNvSpPr txBox="1">
            <a:spLocks noChangeArrowheads="1"/>
          </p:cNvSpPr>
          <p:nvPr/>
        </p:nvSpPr>
        <p:spPr bwMode="auto">
          <a:xfrm>
            <a:off x="5954713" y="535146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400" b="1">
                <a:solidFill>
                  <a:srgbClr val="FFFFFF"/>
                </a:solidFill>
                <a:ea typeface="ＭＳ Ｐゴシック" charset="-128"/>
              </a:rPr>
              <a:t>10</a:t>
            </a:r>
            <a:endParaRPr lang="en-US" altLang="ja-JP" sz="1400" b="1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43" name="Text Box 56"/>
          <p:cNvSpPr txBox="1">
            <a:spLocks noChangeArrowheads="1"/>
          </p:cNvSpPr>
          <p:nvPr/>
        </p:nvSpPr>
        <p:spPr bwMode="auto">
          <a:xfrm>
            <a:off x="6892925" y="5351463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400" b="1">
                <a:solidFill>
                  <a:srgbClr val="FFFFFF"/>
                </a:solidFill>
                <a:ea typeface="ＭＳ Ｐゴシック" charset="-128"/>
              </a:rPr>
              <a:t>100</a:t>
            </a:r>
            <a:endParaRPr lang="en-US" altLang="ja-JP" sz="1400" b="1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53017" name="Rectangle 57"/>
          <p:cNvSpPr>
            <a:spLocks noChangeArrowheads="1"/>
          </p:cNvSpPr>
          <p:nvPr/>
        </p:nvSpPr>
        <p:spPr bwMode="auto">
          <a:xfrm>
            <a:off x="817563" y="3968750"/>
            <a:ext cx="5878512" cy="711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45" name="Title 62"/>
          <p:cNvSpPr>
            <a:spLocks noGrp="1"/>
          </p:cNvSpPr>
          <p:nvPr>
            <p:ph type="title"/>
          </p:nvPr>
        </p:nvSpPr>
        <p:spPr>
          <a:xfrm>
            <a:off x="3175" y="282575"/>
            <a:ext cx="9144000" cy="10414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ja-JP" sz="2400" dirty="0" smtClean="0">
                <a:ea typeface="ＭＳ Ｐゴシック" charset="-128"/>
              </a:rPr>
              <a:t>Meta-análisis de ensayos aleatorizados comparando  la supervivencia a los 2 años con TAE/TACE versus el mejor cuidado de soporte</a:t>
            </a:r>
            <a:r>
              <a:rPr lang="it-IT" altLang="ja-JP" sz="2400" baseline="30000" dirty="0" smtClean="0">
                <a:ea typeface="ＭＳ Ｐゴシック" charset="-128"/>
              </a:rPr>
              <a:t>1</a:t>
            </a:r>
            <a:endParaRPr lang="en-US" altLang="ja-JP" sz="2400" dirty="0" smtClean="0">
              <a:ea typeface="ＭＳ Ｐゴシック" charset="-128"/>
            </a:endParaRPr>
          </a:p>
        </p:txBody>
      </p:sp>
      <p:sp>
        <p:nvSpPr>
          <p:cNvPr id="8246" name="Text Box 5"/>
          <p:cNvSpPr txBox="1">
            <a:spLocks noChangeArrowheads="1"/>
          </p:cNvSpPr>
          <p:nvPr/>
        </p:nvSpPr>
        <p:spPr bwMode="auto">
          <a:xfrm>
            <a:off x="4002088" y="1549400"/>
            <a:ext cx="4070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400">
                <a:solidFill>
                  <a:srgbClr val="FFFFFF"/>
                </a:solidFill>
                <a:ea typeface="ＭＳ Ｐゴシック" charset="-128"/>
              </a:rPr>
              <a:t>Random effects model (DerSimonian and Laird)</a:t>
            </a:r>
            <a:r>
              <a:rPr lang="en-GB" altLang="ja-JP" sz="1400" baseline="30000">
                <a:solidFill>
                  <a:srgbClr val="FFFFFF"/>
                </a:solidFill>
                <a:ea typeface="ＭＳ Ｐゴシック" charset="-128"/>
              </a:rPr>
              <a:t>4</a:t>
            </a:r>
            <a:r>
              <a:rPr lang="en-GB" altLang="ja-JP" sz="1400">
                <a:solidFill>
                  <a:srgbClr val="FFFFFF"/>
                </a:solidFill>
                <a:ea typeface="ＭＳ Ｐゴシック" charset="-128"/>
              </a:rPr>
              <a:t/>
            </a:r>
            <a:br>
              <a:rPr lang="en-GB" altLang="ja-JP" sz="1400">
                <a:solidFill>
                  <a:srgbClr val="FFFFFF"/>
                </a:solidFill>
                <a:ea typeface="ＭＳ Ｐゴシック" charset="-128"/>
              </a:rPr>
            </a:br>
            <a:r>
              <a:rPr lang="en-GB" altLang="ja-JP" sz="1400">
                <a:solidFill>
                  <a:srgbClr val="FFFFFF"/>
                </a:solidFill>
                <a:ea typeface="ＭＳ Ｐゴシック" charset="-128"/>
              </a:rPr>
              <a:t>Odds ratio (95% CI)</a:t>
            </a:r>
            <a:endParaRPr lang="en-US" altLang="ja-JP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47" name="Text Box 6"/>
          <p:cNvSpPr txBox="1">
            <a:spLocks noChangeArrowheads="1"/>
          </p:cNvSpPr>
          <p:nvPr/>
        </p:nvSpPr>
        <p:spPr bwMode="auto">
          <a:xfrm>
            <a:off x="860425" y="1762125"/>
            <a:ext cx="183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400">
                <a:solidFill>
                  <a:srgbClr val="FFFFFF"/>
                </a:solidFill>
                <a:ea typeface="ＭＳ Ｐゴシック" charset="-128"/>
              </a:rPr>
              <a:t>Author, journal, year</a:t>
            </a:r>
            <a:endParaRPr lang="en-US" altLang="ja-JP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48" name="Text Box 11"/>
          <p:cNvSpPr txBox="1">
            <a:spLocks noChangeArrowheads="1"/>
          </p:cNvSpPr>
          <p:nvPr/>
        </p:nvSpPr>
        <p:spPr bwMode="auto">
          <a:xfrm>
            <a:off x="2700338" y="1762125"/>
            <a:ext cx="83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400">
                <a:solidFill>
                  <a:srgbClr val="FFFFFF"/>
                </a:solidFill>
                <a:ea typeface="ＭＳ Ｐゴシック" charset="-128"/>
              </a:rPr>
              <a:t>Patients</a:t>
            </a:r>
            <a:endParaRPr lang="en-US" altLang="ja-JP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49" name="TextBox 63"/>
          <p:cNvSpPr txBox="1">
            <a:spLocks noChangeArrowheads="1"/>
          </p:cNvSpPr>
          <p:nvPr/>
        </p:nvSpPr>
        <p:spPr bwMode="auto">
          <a:xfrm>
            <a:off x="0" y="6581775"/>
            <a:ext cx="2571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200">
                <a:ea typeface="ＭＳ Ｐゴシック" charset="-128"/>
              </a:rPr>
              <a:t>TAE = </a:t>
            </a:r>
            <a:r>
              <a:rPr lang="en-US" altLang="ja-JP" sz="1200">
                <a:ea typeface="ＭＳ Ｐゴシック" charset="-128"/>
              </a:rPr>
              <a:t>transarterial embolization.</a:t>
            </a:r>
            <a:endParaRPr lang="en-GB" altLang="ja-JP" sz="12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1408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046163" y="1893888"/>
          <a:ext cx="7626350" cy="310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orelDRAW" r:id="rId4" imgW="7581926" imgH="3057409" progId="CorelDRAW.Graphic.14">
                  <p:embed/>
                </p:oleObj>
              </mc:Choice>
              <mc:Fallback>
                <p:oleObj name="CorelDRAW" r:id="rId4" imgW="7581926" imgH="3057409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046163" y="1893888"/>
                        <a:ext cx="7626350" cy="310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17550" y="5294313"/>
            <a:ext cx="80152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buFontTx/>
              <a:buChar char="•"/>
            </a:pPr>
            <a:endParaRPr lang="de-DE" altLang="ja-JP">
              <a:solidFill>
                <a:srgbClr val="FFFFFF"/>
              </a:solidFill>
              <a:latin typeface="Helvetica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83344"/>
            <a:ext cx="8367713" cy="1041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 err="1" smtClean="0">
                <a:ea typeface="ＭＳ Ｐゴシック" charset="-128"/>
              </a:rPr>
              <a:t>Supervivencia</a:t>
            </a:r>
            <a:r>
              <a:rPr lang="en-US" altLang="ja-JP" dirty="0" smtClean="0">
                <a:ea typeface="ＭＳ Ｐゴシック" charset="-128"/>
              </a:rPr>
              <a:t> global con TACE</a:t>
            </a:r>
            <a:endParaRPr lang="en-GB" altLang="ja-JP" dirty="0" smtClean="0">
              <a:ea typeface="ＭＳ Ｐゴシック" charset="-128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09575" y="1779588"/>
            <a:ext cx="63658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ct val="144000"/>
              </a:spcAft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</a:rPr>
              <a:t>  100</a:t>
            </a:r>
          </a:p>
          <a:p>
            <a:pPr algn="r" eaLnBrk="1" hangingPunct="1">
              <a:spcAft>
                <a:spcPct val="144000"/>
              </a:spcAft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</a:rPr>
              <a:t>80</a:t>
            </a:r>
          </a:p>
          <a:p>
            <a:pPr algn="r" eaLnBrk="1" hangingPunct="1">
              <a:spcAft>
                <a:spcPct val="144000"/>
              </a:spcAft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</a:rPr>
              <a:t>60</a:t>
            </a:r>
          </a:p>
          <a:p>
            <a:pPr algn="r" eaLnBrk="1" hangingPunct="1">
              <a:spcAft>
                <a:spcPct val="144000"/>
              </a:spcAft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</a:rPr>
              <a:t>40</a:t>
            </a:r>
          </a:p>
          <a:p>
            <a:pPr algn="r" eaLnBrk="1" hangingPunct="1">
              <a:spcAft>
                <a:spcPct val="144000"/>
              </a:spcAft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</a:rPr>
              <a:t>20</a:t>
            </a:r>
          </a:p>
          <a:p>
            <a:pPr algn="r" eaLnBrk="1" hangingPunct="1">
              <a:spcAft>
                <a:spcPct val="144000"/>
              </a:spcAft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</a:rPr>
              <a:t>0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830263" y="4983163"/>
            <a:ext cx="369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7163" algn="ctr"/>
                <a:tab pos="792163" algn="ctr"/>
                <a:tab pos="1446213" algn="ctr"/>
                <a:tab pos="2081213" algn="ctr"/>
                <a:tab pos="2725738" algn="ctr"/>
                <a:tab pos="3370263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7163" algn="ctr"/>
                <a:tab pos="792163" algn="ctr"/>
                <a:tab pos="1446213" algn="ctr"/>
                <a:tab pos="2081213" algn="ctr"/>
                <a:tab pos="2725738" algn="ctr"/>
                <a:tab pos="3370263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7163" algn="ctr"/>
                <a:tab pos="792163" algn="ctr"/>
                <a:tab pos="1446213" algn="ctr"/>
                <a:tab pos="2081213" algn="ctr"/>
                <a:tab pos="2725738" algn="ctr"/>
                <a:tab pos="3370263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7163" algn="ctr"/>
                <a:tab pos="792163" algn="ctr"/>
                <a:tab pos="1446213" algn="ctr"/>
                <a:tab pos="2081213" algn="ctr"/>
                <a:tab pos="2725738" algn="ctr"/>
                <a:tab pos="3370263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7163" algn="ctr"/>
                <a:tab pos="792163" algn="ctr"/>
                <a:tab pos="1446213" algn="ctr"/>
                <a:tab pos="2081213" algn="ctr"/>
                <a:tab pos="2725738" algn="ctr"/>
                <a:tab pos="3370263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7163" algn="ctr"/>
                <a:tab pos="792163" algn="ctr"/>
                <a:tab pos="1446213" algn="ctr"/>
                <a:tab pos="2081213" algn="ctr"/>
                <a:tab pos="2725738" algn="ctr"/>
                <a:tab pos="3370263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7163" algn="ctr"/>
                <a:tab pos="792163" algn="ctr"/>
                <a:tab pos="1446213" algn="ctr"/>
                <a:tab pos="2081213" algn="ctr"/>
                <a:tab pos="2725738" algn="ctr"/>
                <a:tab pos="3370263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7163" algn="ctr"/>
                <a:tab pos="792163" algn="ctr"/>
                <a:tab pos="1446213" algn="ctr"/>
                <a:tab pos="2081213" algn="ctr"/>
                <a:tab pos="2725738" algn="ctr"/>
                <a:tab pos="3370263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7163" algn="ctr"/>
                <a:tab pos="792163" algn="ctr"/>
                <a:tab pos="1446213" algn="ctr"/>
                <a:tab pos="2081213" algn="ctr"/>
                <a:tab pos="2725738" algn="ctr"/>
                <a:tab pos="3370263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600" b="1">
                <a:solidFill>
                  <a:srgbClr val="FFFFFF"/>
                </a:solidFill>
                <a:ea typeface="ＭＳ Ｐゴシック" charset="-128"/>
              </a:rPr>
              <a:t>	0	12	24	36	48	60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126038" y="4983163"/>
            <a:ext cx="369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7163" algn="ctr"/>
                <a:tab pos="609600" algn="ctr"/>
                <a:tab pos="1066800" algn="ctr"/>
                <a:tab pos="1533525" algn="ctr"/>
                <a:tab pos="1990725" algn="ctr"/>
                <a:tab pos="2447925" algn="ctr"/>
                <a:tab pos="2895600" algn="ctr"/>
                <a:tab pos="3362325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7163" algn="ctr"/>
                <a:tab pos="609600" algn="ctr"/>
                <a:tab pos="1066800" algn="ctr"/>
                <a:tab pos="1533525" algn="ctr"/>
                <a:tab pos="1990725" algn="ctr"/>
                <a:tab pos="2447925" algn="ctr"/>
                <a:tab pos="2895600" algn="ctr"/>
                <a:tab pos="3362325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7163" algn="ctr"/>
                <a:tab pos="609600" algn="ctr"/>
                <a:tab pos="1066800" algn="ctr"/>
                <a:tab pos="1533525" algn="ctr"/>
                <a:tab pos="1990725" algn="ctr"/>
                <a:tab pos="2447925" algn="ctr"/>
                <a:tab pos="2895600" algn="ctr"/>
                <a:tab pos="3362325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7163" algn="ctr"/>
                <a:tab pos="609600" algn="ctr"/>
                <a:tab pos="1066800" algn="ctr"/>
                <a:tab pos="1533525" algn="ctr"/>
                <a:tab pos="1990725" algn="ctr"/>
                <a:tab pos="2447925" algn="ctr"/>
                <a:tab pos="2895600" algn="ctr"/>
                <a:tab pos="3362325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7163" algn="ctr"/>
                <a:tab pos="609600" algn="ctr"/>
                <a:tab pos="1066800" algn="ctr"/>
                <a:tab pos="1533525" algn="ctr"/>
                <a:tab pos="1990725" algn="ctr"/>
                <a:tab pos="2447925" algn="ctr"/>
                <a:tab pos="2895600" algn="ctr"/>
                <a:tab pos="3362325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7163" algn="ctr"/>
                <a:tab pos="609600" algn="ctr"/>
                <a:tab pos="1066800" algn="ctr"/>
                <a:tab pos="1533525" algn="ctr"/>
                <a:tab pos="1990725" algn="ctr"/>
                <a:tab pos="2447925" algn="ctr"/>
                <a:tab pos="2895600" algn="ctr"/>
                <a:tab pos="3362325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7163" algn="ctr"/>
                <a:tab pos="609600" algn="ctr"/>
                <a:tab pos="1066800" algn="ctr"/>
                <a:tab pos="1533525" algn="ctr"/>
                <a:tab pos="1990725" algn="ctr"/>
                <a:tab pos="2447925" algn="ctr"/>
                <a:tab pos="2895600" algn="ctr"/>
                <a:tab pos="3362325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7163" algn="ctr"/>
                <a:tab pos="609600" algn="ctr"/>
                <a:tab pos="1066800" algn="ctr"/>
                <a:tab pos="1533525" algn="ctr"/>
                <a:tab pos="1990725" algn="ctr"/>
                <a:tab pos="2447925" algn="ctr"/>
                <a:tab pos="2895600" algn="ctr"/>
                <a:tab pos="3362325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7163" algn="ctr"/>
                <a:tab pos="609600" algn="ctr"/>
                <a:tab pos="1066800" algn="ctr"/>
                <a:tab pos="1533525" algn="ctr"/>
                <a:tab pos="1990725" algn="ctr"/>
                <a:tab pos="2447925" algn="ctr"/>
                <a:tab pos="2895600" algn="ctr"/>
                <a:tab pos="3362325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sz="1600" b="1">
                <a:solidFill>
                  <a:srgbClr val="FFFFFF"/>
                </a:solidFill>
                <a:ea typeface="ＭＳ Ｐゴシック" charset="-128"/>
              </a:rPr>
              <a:t>	0	6	12	18	24	30	36	42</a:t>
            </a: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2651125" y="2195513"/>
            <a:ext cx="2895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GB" altLang="ja-JP" sz="1600">
                <a:solidFill>
                  <a:srgbClr val="FFFFFF"/>
                </a:solidFill>
                <a:ea typeface="ＭＳ Ｐゴシック" charset="-128"/>
                <a:cs typeface="Arial" charset="0"/>
              </a:rPr>
              <a:t>Chemoembolization</a:t>
            </a:r>
          </a:p>
          <a:p>
            <a:pPr>
              <a:lnSpc>
                <a:spcPct val="115000"/>
              </a:lnSpc>
            </a:pPr>
            <a:r>
              <a:rPr lang="en-GB" altLang="ja-JP" sz="1600">
                <a:solidFill>
                  <a:srgbClr val="FFFFFF"/>
                </a:solidFill>
                <a:ea typeface="ＭＳ Ｐゴシック" charset="-128"/>
                <a:cs typeface="Arial" charset="0"/>
              </a:rPr>
              <a:t>Control</a:t>
            </a:r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invGray">
          <a:xfrm>
            <a:off x="2271713" y="2370138"/>
            <a:ext cx="37623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invGray">
          <a:xfrm>
            <a:off x="2271713" y="2624138"/>
            <a:ext cx="3762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6881813" y="2195513"/>
            <a:ext cx="2082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GB" altLang="ja-JP" sz="1600">
                <a:solidFill>
                  <a:srgbClr val="FFFFFF"/>
                </a:solidFill>
                <a:ea typeface="ＭＳ Ｐゴシック" charset="-128"/>
                <a:cs typeface="Arial" charset="0"/>
              </a:rPr>
              <a:t>Chemoembolization</a:t>
            </a:r>
          </a:p>
          <a:p>
            <a:pPr>
              <a:lnSpc>
                <a:spcPct val="115000"/>
              </a:lnSpc>
            </a:pPr>
            <a:r>
              <a:rPr lang="en-GB" altLang="ja-JP" sz="1600">
                <a:solidFill>
                  <a:srgbClr val="FFFFFF"/>
                </a:solidFill>
                <a:ea typeface="ＭＳ Ｐゴシック" charset="-128"/>
                <a:cs typeface="Arial" charset="0"/>
              </a:rPr>
              <a:t>Control</a:t>
            </a:r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>
            <a:off x="6500813" y="2370138"/>
            <a:ext cx="37623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>
            <a:off x="6500813" y="2624138"/>
            <a:ext cx="3762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4706938" y="1779588"/>
            <a:ext cx="63658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ct val="144000"/>
              </a:spcAft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</a:rPr>
              <a:t>  100</a:t>
            </a:r>
          </a:p>
          <a:p>
            <a:pPr algn="r" eaLnBrk="1" hangingPunct="1">
              <a:spcAft>
                <a:spcPct val="144000"/>
              </a:spcAft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</a:rPr>
              <a:t>80</a:t>
            </a:r>
          </a:p>
          <a:p>
            <a:pPr algn="r" eaLnBrk="1" hangingPunct="1">
              <a:spcAft>
                <a:spcPct val="144000"/>
              </a:spcAft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</a:rPr>
              <a:t>60</a:t>
            </a:r>
          </a:p>
          <a:p>
            <a:pPr algn="r" eaLnBrk="1" hangingPunct="1">
              <a:spcAft>
                <a:spcPct val="144000"/>
              </a:spcAft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</a:rPr>
              <a:t>40</a:t>
            </a:r>
          </a:p>
          <a:p>
            <a:pPr algn="r" eaLnBrk="1" hangingPunct="1">
              <a:spcAft>
                <a:spcPct val="144000"/>
              </a:spcAft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</a:rPr>
              <a:t>20</a:t>
            </a:r>
          </a:p>
          <a:p>
            <a:pPr algn="r" eaLnBrk="1" hangingPunct="1">
              <a:spcAft>
                <a:spcPct val="144000"/>
              </a:spcAft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</a:rPr>
              <a:t>0</a:t>
            </a: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2546350" y="2695575"/>
            <a:ext cx="13493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GB" altLang="ja-JP" sz="1600">
                <a:solidFill>
                  <a:srgbClr val="FFFFFF"/>
                </a:solidFill>
                <a:ea typeface="ＭＳ Ｐゴシック" charset="-128"/>
                <a:cs typeface="Arial" charset="0"/>
              </a:rPr>
              <a:t>p &lt; 0.009</a:t>
            </a:r>
            <a:r>
              <a:rPr lang="en-GB" altLang="ja-JP" sz="1600" baseline="30000">
                <a:solidFill>
                  <a:srgbClr val="FFFFFF"/>
                </a:solidFill>
                <a:ea typeface="ＭＳ Ｐゴシック" charset="-128"/>
                <a:cs typeface="Arial" charset="0"/>
              </a:rPr>
              <a:t>1</a:t>
            </a:r>
          </a:p>
        </p:txBody>
      </p:sp>
      <p:sp>
        <p:nvSpPr>
          <p:cNvPr id="12304" name="Rectangle 18"/>
          <p:cNvSpPr>
            <a:spLocks noChangeArrowheads="1"/>
          </p:cNvSpPr>
          <p:nvPr/>
        </p:nvSpPr>
        <p:spPr bwMode="auto">
          <a:xfrm>
            <a:off x="6827838" y="2695575"/>
            <a:ext cx="12366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GB" altLang="ja-JP" sz="1600">
                <a:solidFill>
                  <a:srgbClr val="FFFFFF"/>
                </a:solidFill>
                <a:ea typeface="ＭＳ Ｐゴシック" charset="-128"/>
                <a:cs typeface="Arial" charset="0"/>
              </a:rPr>
              <a:t>p = 0.002</a:t>
            </a:r>
            <a:r>
              <a:rPr lang="en-GB" altLang="ja-JP" sz="1600" baseline="30000">
                <a:solidFill>
                  <a:srgbClr val="FFFFFF"/>
                </a:solidFill>
                <a:ea typeface="ＭＳ Ｐゴシック" charset="-128"/>
                <a:cs typeface="Arial" charset="0"/>
              </a:rPr>
              <a:t>2</a:t>
            </a:r>
          </a:p>
        </p:txBody>
      </p:sp>
      <p:sp>
        <p:nvSpPr>
          <p:cNvPr id="12305" name="Rectangle 20"/>
          <p:cNvSpPr>
            <a:spLocks noChangeArrowheads="1"/>
          </p:cNvSpPr>
          <p:nvPr/>
        </p:nvSpPr>
        <p:spPr bwMode="auto">
          <a:xfrm>
            <a:off x="490538" y="5205413"/>
            <a:ext cx="43957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t>Time since randomization (months)</a:t>
            </a:r>
          </a:p>
        </p:txBody>
      </p:sp>
      <p:sp>
        <p:nvSpPr>
          <p:cNvPr id="12306" name="Rectangle 21"/>
          <p:cNvSpPr>
            <a:spLocks noChangeArrowheads="1"/>
          </p:cNvSpPr>
          <p:nvPr/>
        </p:nvSpPr>
        <p:spPr bwMode="auto">
          <a:xfrm rot="-5400000">
            <a:off x="-1641475" y="3081338"/>
            <a:ext cx="43957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t>Probability of survival (%)</a:t>
            </a:r>
          </a:p>
        </p:txBody>
      </p:sp>
      <p:sp>
        <p:nvSpPr>
          <p:cNvPr id="12307" name="Rectangle 22"/>
          <p:cNvSpPr>
            <a:spLocks noChangeArrowheads="1"/>
          </p:cNvSpPr>
          <p:nvPr/>
        </p:nvSpPr>
        <p:spPr bwMode="auto">
          <a:xfrm rot="-5400000">
            <a:off x="2646363" y="3076575"/>
            <a:ext cx="43957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t>Probability of survival (%)</a:t>
            </a:r>
          </a:p>
        </p:txBody>
      </p:sp>
      <p:sp>
        <p:nvSpPr>
          <p:cNvPr id="12308" name="Rectangle 23"/>
          <p:cNvSpPr>
            <a:spLocks noChangeArrowheads="1"/>
          </p:cNvSpPr>
          <p:nvPr/>
        </p:nvSpPr>
        <p:spPr bwMode="auto">
          <a:xfrm>
            <a:off x="4984750" y="5211763"/>
            <a:ext cx="40036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GB" altLang="ja-JP" sz="16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t>Time since randomization (months)</a:t>
            </a:r>
          </a:p>
        </p:txBody>
      </p:sp>
      <p:sp>
        <p:nvSpPr>
          <p:cNvPr id="12309" name="Rectangle 3"/>
          <p:cNvSpPr>
            <a:spLocks noChangeArrowheads="1"/>
          </p:cNvSpPr>
          <p:nvPr/>
        </p:nvSpPr>
        <p:spPr bwMode="auto">
          <a:xfrm>
            <a:off x="4730750" y="6476946"/>
            <a:ext cx="441325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>
            <a:spAutoFit/>
          </a:bodyPr>
          <a:lstStyle>
            <a:lvl1pPr marL="342900" indent="-3429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ja-JP" sz="900" dirty="0">
                <a:ea typeface="ＭＳ Ｐゴシック" charset="-128"/>
                <a:cs typeface="Arial" charset="0"/>
              </a:rPr>
              <a:t>1. </a:t>
            </a:r>
            <a:r>
              <a:rPr lang="en-GB" altLang="ja-JP" sz="900" dirty="0" err="1">
                <a:ea typeface="ＭＳ Ｐゴシック" charset="-128"/>
                <a:cs typeface="Arial" charset="0"/>
              </a:rPr>
              <a:t>Llovet</a:t>
            </a:r>
            <a:r>
              <a:rPr lang="en-GB" altLang="ja-JP" sz="900" dirty="0">
                <a:ea typeface="ＭＳ Ｐゴシック" charset="-128"/>
                <a:cs typeface="Arial" charset="0"/>
              </a:rPr>
              <a:t> JM, et al. Lancet. 2002;359:1734-9. </a:t>
            </a:r>
            <a:br>
              <a:rPr lang="en-GB" altLang="ja-JP" sz="900" dirty="0">
                <a:ea typeface="ＭＳ Ｐゴシック" charset="-128"/>
                <a:cs typeface="Arial" charset="0"/>
              </a:rPr>
            </a:br>
            <a:r>
              <a:rPr lang="en-GB" altLang="ja-JP" sz="900" dirty="0">
                <a:ea typeface="ＭＳ Ｐゴシック" charset="-128"/>
                <a:cs typeface="Arial" charset="0"/>
              </a:rPr>
              <a:t>2. Lo C-M, et al. Hepatology. 2002;35:1164-71.</a:t>
            </a:r>
          </a:p>
        </p:txBody>
      </p:sp>
      <p:sp>
        <p:nvSpPr>
          <p:cNvPr id="12310" name="Rectangle 6"/>
          <p:cNvSpPr txBox="1">
            <a:spLocks noChangeArrowheads="1"/>
          </p:cNvSpPr>
          <p:nvPr/>
        </p:nvSpPr>
        <p:spPr bwMode="auto">
          <a:xfrm>
            <a:off x="447675" y="5517232"/>
            <a:ext cx="8243888" cy="100811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36000" bIns="36000"/>
          <a:lstStyle>
            <a:lvl1pPr marL="209550" indent="-2095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GB" altLang="ja-JP" sz="1400" dirty="0" err="1" smtClean="0">
                <a:ea typeface="ＭＳ Ｐゴシック" charset="-128"/>
              </a:rPr>
              <a:t>Supervivencia</a:t>
            </a:r>
            <a:r>
              <a:rPr lang="en-GB" altLang="ja-JP" sz="1400" dirty="0" smtClean="0">
                <a:ea typeface="ＭＳ Ｐゴシック" charset="-128"/>
              </a:rPr>
              <a:t> global a 3 </a:t>
            </a:r>
            <a:r>
              <a:rPr lang="en-GB" altLang="ja-JP" sz="1400" dirty="0" err="1" smtClean="0">
                <a:ea typeface="ＭＳ Ｐゴシック" charset="-128"/>
              </a:rPr>
              <a:t>añosl</a:t>
            </a:r>
            <a:r>
              <a:rPr lang="en-GB" altLang="ja-JP" sz="1400" dirty="0">
                <a:ea typeface="ＭＳ Ｐゴシック" charset="-128"/>
              </a:rPr>
              <a:t>: 26%</a:t>
            </a:r>
            <a:r>
              <a:rPr lang="en-GB" altLang="ja-JP" sz="1400" baseline="30000" dirty="0">
                <a:ea typeface="ＭＳ Ｐゴシック" charset="-128"/>
              </a:rPr>
              <a:t>2</a:t>
            </a:r>
            <a:r>
              <a:rPr lang="en-GB" altLang="ja-JP" sz="1400" dirty="0">
                <a:ea typeface="ＭＳ Ｐゴシック" charset="-128"/>
              </a:rPr>
              <a:t>–29%</a:t>
            </a:r>
            <a:r>
              <a:rPr lang="en-GB" altLang="ja-JP" sz="1400" baseline="30000" dirty="0">
                <a:ea typeface="ＭＳ Ｐゴシック" charset="-128"/>
              </a:rPr>
              <a:t>1</a:t>
            </a:r>
          </a:p>
          <a:p>
            <a:pPr eaLnBrk="1" hangingPunct="1"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GB" altLang="ja-JP" sz="1400" dirty="0" err="1" smtClean="0">
                <a:ea typeface="ＭＳ Ｐゴシック" charset="-128"/>
              </a:rPr>
              <a:t>Sustancial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tasa</a:t>
            </a:r>
            <a:r>
              <a:rPr lang="en-GB" altLang="ja-JP" sz="1400" dirty="0" smtClean="0">
                <a:ea typeface="ＭＳ Ｐゴシック" charset="-128"/>
              </a:rPr>
              <a:t> de </a:t>
            </a:r>
            <a:r>
              <a:rPr lang="en-GB" altLang="ja-JP" sz="1400" dirty="0" err="1" smtClean="0">
                <a:ea typeface="ＭＳ Ｐゴシック" charset="-128"/>
              </a:rPr>
              <a:t>respuestas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>
                <a:ea typeface="ＭＳ Ｐゴシック" charset="-128"/>
              </a:rPr>
              <a:t>(3–6 </a:t>
            </a:r>
            <a:r>
              <a:rPr lang="en-GB" altLang="ja-JP" sz="1400" dirty="0" err="1" smtClean="0">
                <a:ea typeface="ＭＳ Ｐゴシック" charset="-128"/>
              </a:rPr>
              <a:t>meses</a:t>
            </a:r>
            <a:r>
              <a:rPr lang="en-GB" altLang="ja-JP" sz="1400" dirty="0" smtClean="0">
                <a:ea typeface="ＭＳ Ｐゴシック" charset="-128"/>
              </a:rPr>
              <a:t>): </a:t>
            </a:r>
            <a:r>
              <a:rPr lang="en-GB" altLang="ja-JP" sz="1400" dirty="0">
                <a:ea typeface="ＭＳ Ｐゴシック" charset="-128"/>
              </a:rPr>
              <a:t>35%</a:t>
            </a:r>
            <a:r>
              <a:rPr lang="en-GB" altLang="ja-JP" sz="1400" baseline="30000" dirty="0">
                <a:ea typeface="ＭＳ Ｐゴシック" charset="-128"/>
              </a:rPr>
              <a:t>1</a:t>
            </a:r>
            <a:r>
              <a:rPr lang="en-GB" altLang="ja-JP" sz="1400" dirty="0">
                <a:ea typeface="ＭＳ Ｐゴシック" charset="-128"/>
              </a:rPr>
              <a:t>–39%</a:t>
            </a:r>
            <a:r>
              <a:rPr lang="en-GB" altLang="ja-JP" sz="1400" baseline="30000" dirty="0">
                <a:ea typeface="ＭＳ Ｐゴシック" charset="-128"/>
              </a:rPr>
              <a:t>2</a:t>
            </a:r>
          </a:p>
          <a:p>
            <a:pPr eaLnBrk="1" hangingPunct="1"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GB" altLang="ja-JP" sz="1400" dirty="0">
                <a:ea typeface="ＭＳ Ｐゴシック" charset="-128"/>
              </a:rPr>
              <a:t>No </a:t>
            </a:r>
            <a:r>
              <a:rPr lang="en-GB" altLang="ja-JP" sz="1400" dirty="0" err="1" smtClean="0">
                <a:ea typeface="ＭＳ Ｐゴシック" charset="-128"/>
              </a:rPr>
              <a:t>diferencias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en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supervivencia</a:t>
            </a:r>
            <a:r>
              <a:rPr lang="en-GB" altLang="ja-JP" sz="1400" dirty="0" smtClean="0">
                <a:ea typeface="ＭＳ Ｐゴシック" charset="-128"/>
              </a:rPr>
              <a:t> global </a:t>
            </a:r>
            <a:r>
              <a:rPr lang="en-GB" altLang="ja-JP" sz="1400" dirty="0" err="1" smtClean="0">
                <a:ea typeface="ＭＳ Ｐゴシック" charset="-128"/>
              </a:rPr>
              <a:t>en</a:t>
            </a:r>
            <a:r>
              <a:rPr lang="en-GB" altLang="ja-JP" sz="1400" dirty="0" smtClean="0">
                <a:ea typeface="ＭＳ Ｐゴシック" charset="-128"/>
              </a:rPr>
              <a:t> el </a:t>
            </a:r>
            <a:r>
              <a:rPr lang="en-GB" altLang="ja-JP" sz="1400" dirty="0" err="1" smtClean="0">
                <a:ea typeface="ＭＳ Ｐゴシック" charset="-128"/>
              </a:rPr>
              <a:t>grupo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por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intención</a:t>
            </a:r>
            <a:r>
              <a:rPr lang="en-GB" altLang="ja-JP" sz="1400" dirty="0" smtClean="0">
                <a:ea typeface="ＭＳ Ｐゴシック" charset="-128"/>
              </a:rPr>
              <a:t> de </a:t>
            </a:r>
            <a:r>
              <a:rPr lang="en-GB" altLang="ja-JP" sz="1400" dirty="0" err="1" smtClean="0">
                <a:ea typeface="ＭＳ Ｐゴシック" charset="-128"/>
              </a:rPr>
              <a:t>tratar</a:t>
            </a:r>
            <a:r>
              <a:rPr lang="en-GB" altLang="ja-JP" sz="1400" dirty="0" smtClean="0">
                <a:ea typeface="ＭＳ Ｐゴシック" charset="-128"/>
              </a:rPr>
              <a:t> entre </a:t>
            </a:r>
            <a:r>
              <a:rPr lang="en-GB" altLang="ja-JP" sz="1400" dirty="0" err="1" smtClean="0">
                <a:ea typeface="ＭＳ Ｐゴシック" charset="-128"/>
              </a:rPr>
              <a:t>los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respondedores</a:t>
            </a:r>
            <a:r>
              <a:rPr lang="en-GB" altLang="ja-JP" sz="1400" dirty="0" smtClean="0">
                <a:ea typeface="ＭＳ Ｐゴシック" charset="-128"/>
              </a:rPr>
              <a:t> o no </a:t>
            </a:r>
            <a:r>
              <a:rPr lang="en-GB" altLang="ja-JP" sz="1400" dirty="0" err="1" smtClean="0">
                <a:ea typeface="ＭＳ Ｐゴシック" charset="-128"/>
              </a:rPr>
              <a:t>ni</a:t>
            </a:r>
            <a:r>
              <a:rPr lang="en-GB" altLang="ja-JP" sz="1400" dirty="0" smtClean="0">
                <a:ea typeface="ＭＳ Ｐゴシック" charset="-128"/>
              </a:rPr>
              <a:t> con el </a:t>
            </a:r>
            <a:r>
              <a:rPr lang="en-GB" altLang="ja-JP" sz="1400" dirty="0" err="1" smtClean="0">
                <a:ea typeface="ＭＳ Ｐゴシック" charset="-128"/>
              </a:rPr>
              <a:t>grupo</a:t>
            </a:r>
            <a:r>
              <a:rPr lang="en-GB" altLang="ja-JP" sz="1400" dirty="0" smtClean="0">
                <a:ea typeface="ＭＳ Ｐゴシック" charset="-128"/>
              </a:rPr>
              <a:t> control</a:t>
            </a:r>
            <a:r>
              <a:rPr lang="en-GB" altLang="ja-JP" sz="1400" baseline="30000" dirty="0" smtClean="0">
                <a:ea typeface="ＭＳ Ｐゴシック" charset="-128"/>
              </a:rPr>
              <a:t>1</a:t>
            </a:r>
            <a:endParaRPr lang="en-GB" altLang="ja-JP" sz="1400" baseline="30000" dirty="0">
              <a:ea typeface="ＭＳ Ｐゴシック" charset="-128"/>
            </a:endParaRPr>
          </a:p>
        </p:txBody>
      </p:sp>
      <p:sp>
        <p:nvSpPr>
          <p:cNvPr id="12311" name="Rectangle 22"/>
          <p:cNvSpPr>
            <a:spLocks noChangeArrowheads="1"/>
          </p:cNvSpPr>
          <p:nvPr/>
        </p:nvSpPr>
        <p:spPr bwMode="auto">
          <a:xfrm>
            <a:off x="1582738" y="1697038"/>
            <a:ext cx="2305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ja-JP" sz="1600">
                <a:solidFill>
                  <a:srgbClr val="FFFF00"/>
                </a:solidFill>
                <a:ea typeface="ＭＳ Ｐゴシック" charset="-128"/>
                <a:cs typeface="Arial" charset="0"/>
              </a:rPr>
              <a:t>Llovet JM, et al.</a:t>
            </a:r>
          </a:p>
        </p:txBody>
      </p:sp>
      <p:sp>
        <p:nvSpPr>
          <p:cNvPr id="12312" name="Rectangle 23"/>
          <p:cNvSpPr>
            <a:spLocks noChangeArrowheads="1"/>
          </p:cNvSpPr>
          <p:nvPr/>
        </p:nvSpPr>
        <p:spPr bwMode="auto">
          <a:xfrm>
            <a:off x="5975350" y="1697038"/>
            <a:ext cx="2305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ja-JP" sz="1600">
                <a:solidFill>
                  <a:srgbClr val="FFFF00"/>
                </a:solidFill>
                <a:ea typeface="ＭＳ Ｐゴシック" charset="-128"/>
                <a:cs typeface="Arial" charset="0"/>
              </a:rPr>
              <a:t>Lo C-M, et al. </a:t>
            </a:r>
          </a:p>
        </p:txBody>
      </p:sp>
    </p:spTree>
    <p:extLst>
      <p:ext uri="{BB962C8B-B14F-4D97-AF65-F5344CB8AC3E}">
        <p14:creationId xmlns:p14="http://schemas.microsoft.com/office/powerpoint/2010/main" val="1698335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3050"/>
            <a:ext cx="8367713" cy="1041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ja-JP" dirty="0" err="1" smtClean="0">
                <a:ea typeface="ＭＳ Ｐゴシック" charset="-128"/>
              </a:rPr>
              <a:t>Indicaciones</a:t>
            </a:r>
            <a:r>
              <a:rPr lang="en-GB" altLang="ja-JP" dirty="0" smtClean="0">
                <a:ea typeface="ＭＳ Ｐゴシック" charset="-128"/>
              </a:rPr>
              <a:t> y </a:t>
            </a:r>
            <a:r>
              <a:rPr lang="en-GB" altLang="ja-JP" dirty="0" err="1" smtClean="0">
                <a:ea typeface="ＭＳ Ｐゴシック" charset="-128"/>
              </a:rPr>
              <a:t>contraindicaciones</a:t>
            </a:r>
            <a:r>
              <a:rPr lang="en-GB" altLang="ja-JP" dirty="0" smtClean="0">
                <a:ea typeface="ＭＳ Ｐゴシック" charset="-128"/>
              </a:rPr>
              <a:t> de TACE</a:t>
            </a:r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15363" name="Content Placeholder 13"/>
          <p:cNvSpPr>
            <a:spLocks noGrp="1"/>
          </p:cNvSpPr>
          <p:nvPr>
            <p:ph sz="half" idx="4294967295"/>
          </p:nvPr>
        </p:nvSpPr>
        <p:spPr>
          <a:xfrm>
            <a:off x="363538" y="2162175"/>
            <a:ext cx="2228850" cy="3535363"/>
          </a:xfrm>
        </p:spPr>
        <p:txBody>
          <a:bodyPr/>
          <a:lstStyle/>
          <a:p>
            <a:pPr eaLnBrk="1" hangingPunct="1"/>
            <a:r>
              <a:rPr lang="en-GB" altLang="ja-JP" sz="1400" dirty="0" err="1" smtClean="0">
                <a:ea typeface="ＭＳ Ｐゴシック" charset="-128"/>
              </a:rPr>
              <a:t>Tratamiento</a:t>
            </a:r>
            <a:r>
              <a:rPr lang="en-GB" altLang="ja-JP" sz="1400" dirty="0" smtClean="0">
                <a:ea typeface="ＭＳ Ｐゴシック" charset="-128"/>
              </a:rPr>
              <a:t> de HCC </a:t>
            </a:r>
            <a:r>
              <a:rPr lang="en-GB" altLang="ja-JP" sz="1400" dirty="0" err="1" smtClean="0">
                <a:ea typeface="ＭＳ Ｐゴシック" charset="-128"/>
              </a:rPr>
              <a:t>estadio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intermedio</a:t>
            </a:r>
            <a:r>
              <a:rPr lang="en-GB" altLang="ja-JP" sz="1400" dirty="0" smtClean="0">
                <a:ea typeface="ＭＳ Ｐゴシック" charset="-128"/>
              </a:rPr>
              <a:t> (BCLC B)</a:t>
            </a:r>
          </a:p>
        </p:txBody>
      </p:sp>
      <p:sp>
        <p:nvSpPr>
          <p:cNvPr id="15364" name="Content Placeholder 14"/>
          <p:cNvSpPr>
            <a:spLocks noGrp="1"/>
          </p:cNvSpPr>
          <p:nvPr>
            <p:ph sz="half" idx="4294967295"/>
          </p:nvPr>
        </p:nvSpPr>
        <p:spPr>
          <a:xfrm>
            <a:off x="6440488" y="2162175"/>
            <a:ext cx="2703512" cy="3886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ja-JP" sz="1400" dirty="0" err="1" smtClean="0">
                <a:ea typeface="ＭＳ Ｐゴシック" charset="-128"/>
              </a:rPr>
              <a:t>Cirrosis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descompensada</a:t>
            </a:r>
            <a:r>
              <a:rPr lang="en-GB" altLang="ja-JP" sz="1400" dirty="0" smtClean="0">
                <a:ea typeface="ＭＳ Ｐゴシック" charset="-128"/>
              </a:rPr>
              <a:t>(Child–Pugh B ≥ 8) </a:t>
            </a:r>
            <a:r>
              <a:rPr lang="en-GB" altLang="ja-JP" sz="1400" dirty="0" err="1" smtClean="0">
                <a:ea typeface="ＭＳ Ｐゴシック" charset="-128"/>
              </a:rPr>
              <a:t>incluyendo</a:t>
            </a:r>
            <a:r>
              <a:rPr lang="en-GB" altLang="ja-JP" sz="1400" dirty="0" smtClean="0">
                <a:ea typeface="ＭＳ Ｐゴシック" charset="-128"/>
              </a:rPr>
              <a:t>:</a:t>
            </a:r>
          </a:p>
          <a:p>
            <a:pPr lvl="1" eaLnBrk="1" hangingPunct="1"/>
            <a:r>
              <a:rPr lang="en-GB" altLang="ja-JP" sz="1400" dirty="0" err="1" smtClean="0">
                <a:ea typeface="ＭＳ Ｐゴシック" charset="-128"/>
              </a:rPr>
              <a:t>Ictericia</a:t>
            </a:r>
            <a:endParaRPr lang="en-GB" altLang="ja-JP" sz="1400" dirty="0" smtClean="0">
              <a:ea typeface="ＭＳ Ｐゴシック" charset="-128"/>
            </a:endParaRPr>
          </a:p>
          <a:p>
            <a:pPr lvl="1" eaLnBrk="1" hangingPunct="1"/>
            <a:r>
              <a:rPr lang="en-GB" altLang="ja-JP" sz="1400" dirty="0" err="1" smtClean="0">
                <a:ea typeface="ＭＳ Ｐゴシック" charset="-128"/>
              </a:rPr>
              <a:t>Encefalopatía</a:t>
            </a:r>
            <a:endParaRPr lang="en-GB" altLang="ja-JP" sz="1400" dirty="0" smtClean="0">
              <a:ea typeface="ＭＳ Ｐゴシック" charset="-128"/>
            </a:endParaRPr>
          </a:p>
          <a:p>
            <a:pPr lvl="1" eaLnBrk="1" hangingPunct="1"/>
            <a:r>
              <a:rPr lang="en-GB" altLang="ja-JP" sz="1400" dirty="0" err="1" smtClean="0">
                <a:ea typeface="ＭＳ Ｐゴシック" charset="-128"/>
              </a:rPr>
              <a:t>Ascitis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refractaria</a:t>
            </a:r>
            <a:endParaRPr lang="en-GB" altLang="ja-JP" sz="1400" dirty="0" smtClean="0">
              <a:ea typeface="ＭＳ Ｐゴシック" charset="-128"/>
            </a:endParaRPr>
          </a:p>
          <a:p>
            <a:pPr lvl="1" eaLnBrk="1" hangingPunct="1"/>
            <a:r>
              <a:rPr lang="en-GB" altLang="ja-JP" sz="1400" dirty="0" err="1" smtClean="0">
                <a:ea typeface="ＭＳ Ｐゴシック" charset="-128"/>
              </a:rPr>
              <a:t>Síndrome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hepatorrenal</a:t>
            </a:r>
            <a:endParaRPr lang="en-GB" altLang="ja-JP" sz="1400" dirty="0" smtClean="0">
              <a:ea typeface="ＭＳ Ｐゴシック" charset="-128"/>
            </a:endParaRPr>
          </a:p>
          <a:p>
            <a:pPr eaLnBrk="1" hangingPunct="1"/>
            <a:r>
              <a:rPr lang="en-GB" altLang="ja-JP" sz="1400" dirty="0" err="1" smtClean="0">
                <a:ea typeface="ＭＳ Ｐゴシック" charset="-128"/>
              </a:rPr>
              <a:t>Tumor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extenso</a:t>
            </a:r>
            <a:r>
              <a:rPr lang="en-GB" altLang="ja-JP" sz="1400" dirty="0" smtClean="0">
                <a:ea typeface="ＭＳ Ｐゴシック" charset="-128"/>
              </a:rPr>
              <a:t> con </a:t>
            </a:r>
            <a:r>
              <a:rPr lang="en-GB" altLang="ja-JP" sz="1400" dirty="0" err="1" smtClean="0">
                <a:ea typeface="ＭＳ Ｐゴシック" charset="-128"/>
              </a:rPr>
              <a:t>remplazamiento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masivo</a:t>
            </a:r>
            <a:r>
              <a:rPr lang="en-GB" altLang="ja-JP" sz="1400" dirty="0" smtClean="0">
                <a:ea typeface="ＭＳ Ｐゴシック" charset="-128"/>
              </a:rPr>
              <a:t> de ambos </a:t>
            </a:r>
            <a:r>
              <a:rPr lang="en-GB" altLang="ja-JP" sz="1400" dirty="0" err="1" smtClean="0">
                <a:ea typeface="ＭＳ Ｐゴシック" charset="-128"/>
              </a:rPr>
              <a:t>lóbulos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</a:p>
          <a:p>
            <a:pPr eaLnBrk="1" hangingPunct="1"/>
            <a:r>
              <a:rPr lang="en-GB" altLang="ja-JP" sz="1400" dirty="0" err="1" smtClean="0">
                <a:ea typeface="ＭＳ Ｐゴシック" charset="-128"/>
              </a:rPr>
              <a:t>Reducción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severa</a:t>
            </a:r>
            <a:r>
              <a:rPr lang="en-GB" altLang="ja-JP" sz="1400" dirty="0" smtClean="0">
                <a:ea typeface="ＭＳ Ｐゴシック" charset="-128"/>
              </a:rPr>
              <a:t> del </a:t>
            </a:r>
            <a:r>
              <a:rPr lang="en-GB" altLang="ja-JP" sz="1400" dirty="0" err="1" smtClean="0">
                <a:ea typeface="ＭＳ Ｐゴシック" charset="-128"/>
              </a:rPr>
              <a:t>flujo</a:t>
            </a:r>
            <a:r>
              <a:rPr lang="en-GB" altLang="ja-JP" sz="1400" dirty="0" smtClean="0">
                <a:ea typeface="ＭＳ Ｐゴシック" charset="-128"/>
              </a:rPr>
              <a:t> de la vena porta</a:t>
            </a:r>
          </a:p>
          <a:p>
            <a:pPr eaLnBrk="1" hangingPunct="1"/>
            <a:r>
              <a:rPr lang="en-GB" altLang="ja-JP" sz="1400" dirty="0" err="1" smtClean="0">
                <a:ea typeface="ＭＳ Ｐゴシック" charset="-128"/>
              </a:rPr>
              <a:t>Contraindicaciones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técnicas</a:t>
            </a:r>
            <a:r>
              <a:rPr lang="en-GB" altLang="ja-JP" sz="1400" dirty="0" smtClean="0">
                <a:ea typeface="ＭＳ Ｐゴシック" charset="-128"/>
              </a:rPr>
              <a:t> de </a:t>
            </a:r>
            <a:r>
              <a:rPr lang="en-GB" altLang="ja-JP" sz="1400" dirty="0" err="1" smtClean="0">
                <a:ea typeface="ＭＳ Ｐゴシック" charset="-128"/>
              </a:rPr>
              <a:t>tratamiento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intraarterial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  <a:r>
              <a:rPr lang="en-GB" altLang="ja-JP" sz="1400" dirty="0" err="1" smtClean="0">
                <a:ea typeface="ＭＳ Ｐゴシック" charset="-128"/>
              </a:rPr>
              <a:t>hepático</a:t>
            </a:r>
            <a:r>
              <a:rPr lang="en-GB" altLang="ja-JP" sz="1400" dirty="0" smtClean="0">
                <a:ea typeface="ＭＳ Ｐゴシック" charset="-128"/>
              </a:rPr>
              <a:t> </a:t>
            </a:r>
          </a:p>
          <a:p>
            <a:pPr eaLnBrk="1" hangingPunct="1"/>
            <a:r>
              <a:rPr lang="en-GB" altLang="ja-JP" sz="1400" dirty="0" err="1" smtClean="0">
                <a:ea typeface="ＭＳ Ｐゴシック" charset="-128"/>
              </a:rPr>
              <a:t>Insuficiencia</a:t>
            </a:r>
            <a:r>
              <a:rPr lang="en-GB" altLang="ja-JP" sz="1400" dirty="0" smtClean="0">
                <a:ea typeface="ＭＳ Ｐゴシック" charset="-128"/>
              </a:rPr>
              <a:t> renal (</a:t>
            </a:r>
            <a:r>
              <a:rPr lang="en-GB" altLang="ja-JP" sz="1400" dirty="0" err="1" smtClean="0">
                <a:ea typeface="ＭＳ Ｐゴシック" charset="-128"/>
              </a:rPr>
              <a:t>creatinina</a:t>
            </a:r>
            <a:r>
              <a:rPr lang="en-GB" altLang="ja-JP" sz="1400" dirty="0" smtClean="0">
                <a:ea typeface="ＭＳ Ｐゴシック" charset="-128"/>
              </a:rPr>
              <a:t> ≥ 2 mg/</a:t>
            </a:r>
            <a:r>
              <a:rPr lang="en-GB" altLang="ja-JP" sz="1400" dirty="0" err="1" smtClean="0">
                <a:ea typeface="ＭＳ Ｐゴシック" charset="-128"/>
              </a:rPr>
              <a:t>dL</a:t>
            </a:r>
            <a:r>
              <a:rPr lang="en-GB" altLang="ja-JP" sz="1400" dirty="0" smtClean="0">
                <a:ea typeface="ＭＳ Ｐゴシック" charset="-128"/>
              </a:rPr>
              <a:t> o </a:t>
            </a:r>
            <a:r>
              <a:rPr lang="en-GB" altLang="ja-JP" sz="1400" dirty="0" err="1" smtClean="0">
                <a:ea typeface="ＭＳ Ｐゴシック" charset="-128"/>
              </a:rPr>
              <a:t>CrCl</a:t>
            </a:r>
            <a:r>
              <a:rPr lang="en-GB" altLang="ja-JP" sz="1400" dirty="0" smtClean="0">
                <a:ea typeface="ＭＳ Ｐゴシック" charset="-128"/>
              </a:rPr>
              <a:t> &lt; 30 mL/min)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23863" y="1533803"/>
            <a:ext cx="1631950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 pitchFamily="34" charset="0"/>
              </a:rPr>
              <a:t>Indicación</a:t>
            </a:r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530975" y="1464797"/>
            <a:ext cx="1920875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 pitchFamily="34" charset="0"/>
              </a:rPr>
              <a:t>Contraindicaciones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 pitchFamily="34" charset="0"/>
              </a:rPr>
              <a:t>absolutas</a:t>
            </a:r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441700" y="1461622"/>
            <a:ext cx="1808163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400" dirty="0" err="1" smtClean="0">
                <a:solidFill>
                  <a:srgbClr val="FFFFFF"/>
                </a:solidFill>
                <a:latin typeface="Arial" pitchFamily="34" charset="0"/>
              </a:rPr>
              <a:t>Contraindicaciones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 pitchFamily="34" charset="0"/>
              </a:rPr>
              <a:t>relativas</a:t>
            </a:r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5249863" y="2759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ja-JP" altLang="ja-JP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369" name="AutoShape 32"/>
          <p:cNvSpPr>
            <a:spLocks noChangeArrowheads="1"/>
          </p:cNvSpPr>
          <p:nvPr/>
        </p:nvSpPr>
        <p:spPr bwMode="auto">
          <a:xfrm>
            <a:off x="2141538" y="1484313"/>
            <a:ext cx="1079500" cy="485775"/>
          </a:xfrm>
          <a:prstGeom prst="leftRightArrow">
            <a:avLst>
              <a:gd name="adj1" fmla="val 50000"/>
              <a:gd name="adj2" fmla="val 49979"/>
            </a:avLst>
          </a:prstGeom>
          <a:solidFill>
            <a:srgbClr val="72CBD4"/>
          </a:solidFill>
          <a:ln>
            <a:noFill/>
          </a:ln>
          <a:effectLst>
            <a:prstShdw prst="shdw17" dist="17961" dir="2700000">
              <a:srgbClr val="447A7F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370" name="AutoShape 33"/>
          <p:cNvSpPr>
            <a:spLocks noChangeArrowheads="1"/>
          </p:cNvSpPr>
          <p:nvPr/>
        </p:nvSpPr>
        <p:spPr bwMode="auto">
          <a:xfrm>
            <a:off x="5259388" y="1487488"/>
            <a:ext cx="1081087" cy="485775"/>
          </a:xfrm>
          <a:prstGeom prst="leftRightArrow">
            <a:avLst>
              <a:gd name="adj1" fmla="val 50000"/>
              <a:gd name="adj2" fmla="val 50053"/>
            </a:avLst>
          </a:prstGeom>
          <a:solidFill>
            <a:srgbClr val="72CBD4"/>
          </a:solidFill>
          <a:ln>
            <a:noFill/>
          </a:ln>
          <a:effectLst>
            <a:prstShdw prst="shdw17" dist="17961" dir="2700000">
              <a:srgbClr val="447A7F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371" name="Content Placeholder 13"/>
          <p:cNvSpPr txBox="1">
            <a:spLocks/>
          </p:cNvSpPr>
          <p:nvPr/>
        </p:nvSpPr>
        <p:spPr bwMode="auto">
          <a:xfrm>
            <a:off x="3235325" y="2162175"/>
            <a:ext cx="2586038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6538" indent="-236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365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Tamaño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tumoral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altLang="ja-JP" sz="1400" dirty="0">
                <a:solidFill>
                  <a:srgbClr val="FFFFFF"/>
                </a:solidFill>
                <a:ea typeface="ＭＳ Ｐゴシック" charset="-128"/>
              </a:rPr>
              <a:t>≥ 10 cm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Comorbilidades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que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afectan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a la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función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de un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órgano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:</a:t>
            </a:r>
            <a:endParaRPr lang="en-GB" altLang="ja-JP" sz="1400" dirty="0">
              <a:solidFill>
                <a:srgbClr val="FFFFFF"/>
              </a:solidFill>
              <a:ea typeface="ＭＳ Ｐゴシック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Font typeface="Arial" charset="0"/>
              <a:buChar char="–"/>
            </a:pP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Enfermedad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cardiovascular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activa</a:t>
            </a:r>
            <a:endParaRPr lang="en-GB" altLang="ja-JP" sz="1400" dirty="0">
              <a:solidFill>
                <a:srgbClr val="FFFFFF"/>
              </a:solidFill>
              <a:ea typeface="ＭＳ Ｐゴシック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Font typeface="Arial" charset="0"/>
              <a:buChar char="–"/>
            </a:pP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Enfermedad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pulmonar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activa</a:t>
            </a:r>
            <a:endParaRPr lang="en-GB" altLang="ja-JP" sz="1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Varices no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tratadas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con alto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riesgo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de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sangrado</a:t>
            </a:r>
            <a:endParaRPr lang="en-GB" altLang="ja-JP" sz="1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Obstrucción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de la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vía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biliar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o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papila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incompetente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por</a:t>
            </a:r>
            <a:r>
              <a:rPr lang="en-GB" altLang="ja-JP" sz="1400" dirty="0" smtClean="0">
                <a:solidFill>
                  <a:srgbClr val="FFFFFF"/>
                </a:solidFill>
                <a:ea typeface="ＭＳ Ｐゴシック" charset="-128"/>
              </a:rPr>
              <a:t> stent o </a:t>
            </a:r>
            <a:r>
              <a:rPr lang="en-GB" altLang="ja-JP" sz="1400" dirty="0" err="1" smtClean="0">
                <a:solidFill>
                  <a:srgbClr val="FFFFFF"/>
                </a:solidFill>
                <a:ea typeface="ＭＳ Ｐゴシック" charset="-128"/>
              </a:rPr>
              <a:t>cirugía</a:t>
            </a:r>
            <a:endParaRPr lang="en-GB" altLang="ja-JP" sz="1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373" name="Textfeld 7"/>
          <p:cNvSpPr txBox="1">
            <a:spLocks noChangeArrowheads="1"/>
          </p:cNvSpPr>
          <p:nvPr/>
        </p:nvSpPr>
        <p:spPr bwMode="auto">
          <a:xfrm>
            <a:off x="5457825" y="6581775"/>
            <a:ext cx="368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AT" altLang="ja-JP" sz="1200">
                <a:solidFill>
                  <a:srgbClr val="FFFFFF"/>
                </a:solidFill>
                <a:ea typeface="ＭＳ Ｐゴシック" charset="-128"/>
              </a:rPr>
              <a:t>Raoul J-L, et al. Cancer Treat Rev. 2011;37:212-20 </a:t>
            </a:r>
          </a:p>
        </p:txBody>
      </p:sp>
    </p:spTree>
    <p:extLst>
      <p:ext uri="{BB962C8B-B14F-4D97-AF65-F5344CB8AC3E}">
        <p14:creationId xmlns:p14="http://schemas.microsoft.com/office/powerpoint/2010/main" val="3751727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699250" y="2657475"/>
            <a:ext cx="2163763" cy="1919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ja-JP">
              <a:ea typeface="ＭＳ Ｐゴシック" charset="-128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8450" y="6213475"/>
            <a:ext cx="88455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>
            <a:spAutoFit/>
          </a:bodyPr>
          <a:lstStyle>
            <a:lvl1pPr marL="342900" indent="-3429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it-IT" altLang="ja-JP" sz="1200">
                <a:ea typeface="ＭＳ Ｐゴシック" charset="-128"/>
                <a:cs typeface="Arial" charset="0"/>
              </a:rPr>
              <a:t>Lencioni R. Personal communication. </a:t>
            </a:r>
            <a:br>
              <a:rPr lang="it-IT" altLang="ja-JP" sz="1200">
                <a:ea typeface="ＭＳ Ｐゴシック" charset="-128"/>
                <a:cs typeface="Arial" charset="0"/>
              </a:rPr>
            </a:br>
            <a:r>
              <a:rPr lang="en-US" altLang="ja-JP" sz="1200">
                <a:ea typeface="ＭＳ Ｐゴシック" charset="-128"/>
                <a:cs typeface="Arial" charset="0"/>
              </a:rPr>
              <a:t>Hong K, et al. </a:t>
            </a:r>
            <a:r>
              <a:rPr lang="it-IT" altLang="ja-JP" sz="1200">
                <a:ea typeface="ＭＳ Ｐゴシック" charset="-128"/>
                <a:cs typeface="Arial" charset="0"/>
              </a:rPr>
              <a:t>Clin Cancer Res. 2006;12:2563-7.</a:t>
            </a:r>
          </a:p>
          <a:p>
            <a:pPr algn="r"/>
            <a:r>
              <a:rPr lang="it-IT" altLang="ja-JP" sz="1200">
                <a:ea typeface="ＭＳ Ｐゴシック" charset="-128"/>
                <a:cs typeface="Arial" charset="0"/>
              </a:rPr>
              <a:t>www.biocompatibles.com.</a:t>
            </a:r>
          </a:p>
        </p:txBody>
      </p:sp>
      <p:pic>
        <p:nvPicPr>
          <p:cNvPr id="20484" name="Picture 4" descr="embolizzazi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r="30083" b="19093"/>
          <a:stretch>
            <a:fillRect/>
          </a:stretch>
        </p:blipFill>
        <p:spPr bwMode="auto">
          <a:xfrm>
            <a:off x="250825" y="4083050"/>
            <a:ext cx="2270125" cy="219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seletti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7" r="27203" b="13466"/>
          <a:stretch>
            <a:fillRect/>
          </a:stretch>
        </p:blipFill>
        <p:spPr bwMode="auto">
          <a:xfrm>
            <a:off x="247650" y="1498600"/>
            <a:ext cx="2284413" cy="2287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dox beads in vi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994025"/>
            <a:ext cx="969963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2563fig03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4760913"/>
            <a:ext cx="2151062" cy="1417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2609850" y="1666875"/>
            <a:ext cx="180181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ja-JP" sz="1600">
                <a:solidFill>
                  <a:schemeClr val="accent1"/>
                </a:solidFill>
                <a:ea typeface="ＭＳ Ｐゴシック" charset="-128"/>
              </a:rPr>
              <a:t>From</a:t>
            </a:r>
          </a:p>
          <a:p>
            <a:pPr algn="ctr" eaLnBrk="1" hangingPunct="1"/>
            <a:r>
              <a:rPr lang="en-US" altLang="ja-JP" sz="1600">
                <a:ea typeface="ＭＳ Ｐゴシック" charset="-128"/>
              </a:rPr>
              <a:t>Non-selective treatment of the entire liver</a:t>
            </a:r>
          </a:p>
          <a:p>
            <a:pPr algn="ctr" eaLnBrk="1" hangingPunct="1"/>
            <a:r>
              <a:rPr lang="en-US" altLang="ja-JP" sz="1600">
                <a:ea typeface="ＭＳ Ｐゴシック" charset="-128"/>
              </a:rPr>
              <a:t>parenchyma</a:t>
            </a:r>
            <a:endParaRPr lang="en-US" altLang="ja-JP" sz="1600" i="1">
              <a:ea typeface="ＭＳ Ｐゴシック" charset="-128"/>
            </a:endParaRP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2584450" y="4300538"/>
            <a:ext cx="18526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ja-JP" sz="1600">
                <a:solidFill>
                  <a:schemeClr val="accent1"/>
                </a:solidFill>
                <a:ea typeface="ＭＳ Ｐゴシック" charset="-128"/>
              </a:rPr>
              <a:t>To</a:t>
            </a:r>
          </a:p>
          <a:p>
            <a:pPr algn="ctr" eaLnBrk="1" hangingPunct="1"/>
            <a:r>
              <a:rPr lang="en-US" altLang="ja-JP" sz="1600">
                <a:solidFill>
                  <a:srgbClr val="FFFF00"/>
                </a:solidFill>
                <a:ea typeface="ＭＳ Ｐゴシック" charset="-128"/>
              </a:rPr>
              <a:t>Selective treatment</a:t>
            </a:r>
          </a:p>
          <a:p>
            <a:pPr algn="ctr" eaLnBrk="1" hangingPunct="1"/>
            <a:r>
              <a:rPr lang="en-US" altLang="ja-JP" sz="1600">
                <a:ea typeface="ＭＳ Ｐゴシック" charset="-128"/>
              </a:rPr>
              <a:t>(segmental</a:t>
            </a:r>
          </a:p>
          <a:p>
            <a:pPr algn="ctr" eaLnBrk="1" hangingPunct="1"/>
            <a:r>
              <a:rPr lang="en-US" altLang="ja-JP" sz="1600">
                <a:ea typeface="ＭＳ Ｐゴシック" charset="-128"/>
              </a:rPr>
              <a:t>approaches with microcatheters) </a:t>
            </a:r>
            <a:endParaRPr lang="en-US" altLang="ja-JP" sz="1600" i="1">
              <a:ea typeface="ＭＳ Ｐゴシック" charset="-128"/>
            </a:endParaRPr>
          </a:p>
        </p:txBody>
      </p:sp>
      <p:sp>
        <p:nvSpPr>
          <p:cNvPr id="20490" name="AutoShape 12"/>
          <p:cNvSpPr>
            <a:spLocks noChangeArrowheads="1"/>
          </p:cNvSpPr>
          <p:nvPr/>
        </p:nvSpPr>
        <p:spPr bwMode="auto">
          <a:xfrm>
            <a:off x="3351213" y="3614738"/>
            <a:ext cx="347662" cy="606425"/>
          </a:xfrm>
          <a:prstGeom prst="downArrow">
            <a:avLst>
              <a:gd name="adj1" fmla="val 50000"/>
              <a:gd name="adj2" fmla="val 4360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ja-JP">
              <a:ea typeface="ＭＳ Ｐゴシック" charset="-128"/>
            </a:endParaRP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4746625" y="1692275"/>
            <a:ext cx="18637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ja-JP" sz="1600">
                <a:solidFill>
                  <a:schemeClr val="accent1"/>
                </a:solidFill>
                <a:ea typeface="ＭＳ Ｐゴシック" charset="-128"/>
              </a:rPr>
              <a:t>From</a:t>
            </a:r>
          </a:p>
          <a:p>
            <a:pPr algn="ctr" eaLnBrk="1" hangingPunct="1"/>
            <a:r>
              <a:rPr lang="en-US" altLang="ja-JP" sz="1600">
                <a:ea typeface="ＭＳ Ｐゴシック" charset="-128"/>
              </a:rPr>
              <a:t>“Homemade” drug-in-oil emulsions and embolic agents </a:t>
            </a:r>
            <a:r>
              <a:rPr lang="en-US" altLang="ja-JP" sz="1600">
                <a:solidFill>
                  <a:srgbClr val="FFFF00"/>
                </a:solidFill>
                <a:ea typeface="ＭＳ Ｐゴシック" charset="-128"/>
              </a:rPr>
              <a:t>(“conventional” TACE)</a:t>
            </a:r>
            <a:endParaRPr lang="en-US" altLang="ja-JP" sz="1600" i="1">
              <a:solidFill>
                <a:srgbClr val="FFFF00"/>
              </a:solidFill>
              <a:ea typeface="ＭＳ Ｐゴシック" charset="-128"/>
            </a:endParaRPr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4721225" y="4300538"/>
            <a:ext cx="1852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ja-JP" sz="1600">
                <a:solidFill>
                  <a:schemeClr val="accent1"/>
                </a:solidFill>
                <a:ea typeface="ＭＳ Ｐゴシック" charset="-128"/>
              </a:rPr>
              <a:t>To</a:t>
            </a:r>
          </a:p>
          <a:p>
            <a:pPr algn="ctr" eaLnBrk="1" hangingPunct="1"/>
            <a:r>
              <a:rPr lang="en-US" altLang="ja-JP" sz="1600">
                <a:solidFill>
                  <a:srgbClr val="FFFF00"/>
                </a:solidFill>
                <a:ea typeface="ＭＳ Ｐゴシック" charset="-128"/>
              </a:rPr>
              <a:t>Drug-eluting bead</a:t>
            </a:r>
          </a:p>
          <a:p>
            <a:pPr algn="ctr" eaLnBrk="1" hangingPunct="1"/>
            <a:r>
              <a:rPr lang="en-US" altLang="ja-JP" sz="1600">
                <a:ea typeface="ＭＳ Ｐゴシック" charset="-128"/>
              </a:rPr>
              <a:t>(calibrated embolic microsphere) </a:t>
            </a:r>
            <a:endParaRPr lang="en-US" altLang="ja-JP" sz="1600" i="1">
              <a:ea typeface="ＭＳ Ｐゴシック" charset="-128"/>
            </a:endParaRPr>
          </a:p>
        </p:txBody>
      </p:sp>
      <p:sp>
        <p:nvSpPr>
          <p:cNvPr id="20493" name="AutoShape 15"/>
          <p:cNvSpPr>
            <a:spLocks noChangeArrowheads="1"/>
          </p:cNvSpPr>
          <p:nvPr/>
        </p:nvSpPr>
        <p:spPr bwMode="auto">
          <a:xfrm>
            <a:off x="5483225" y="3627438"/>
            <a:ext cx="347663" cy="606425"/>
          </a:xfrm>
          <a:prstGeom prst="downArrow">
            <a:avLst>
              <a:gd name="adj1" fmla="val 50000"/>
              <a:gd name="adj2" fmla="val 4360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ja-JP">
              <a:ea typeface="ＭＳ Ｐゴシック" charset="-128"/>
            </a:endParaRPr>
          </a:p>
        </p:txBody>
      </p:sp>
      <p:pic>
        <p:nvPicPr>
          <p:cNvPr id="2049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479550"/>
            <a:ext cx="2144713" cy="1087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3" descr="p6 - Hydrated Beads di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2660650"/>
            <a:ext cx="10604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3" descr="p6 - Hydrated Beads di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3651250"/>
            <a:ext cx="10604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Rectangle 19"/>
          <p:cNvSpPr>
            <a:spLocks noChangeArrowheads="1"/>
          </p:cNvSpPr>
          <p:nvPr/>
        </p:nvSpPr>
        <p:spPr bwMode="auto">
          <a:xfrm>
            <a:off x="320675" y="44450"/>
            <a:ext cx="8499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ja-JP" sz="3200" b="1">
              <a:ea typeface="ＭＳ Ｐゴシック" charset="-128"/>
            </a:endParaRPr>
          </a:p>
        </p:txBody>
      </p:sp>
      <p:sp>
        <p:nvSpPr>
          <p:cNvPr id="20498" name="Rectangle 20"/>
          <p:cNvSpPr>
            <a:spLocks noGrp="1" noChangeArrowheads="1"/>
          </p:cNvSpPr>
          <p:nvPr>
            <p:ph type="title"/>
          </p:nvPr>
        </p:nvSpPr>
        <p:spPr>
          <a:xfrm>
            <a:off x="381000" y="244475"/>
            <a:ext cx="8367713" cy="1041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ja-JP" smtClean="0">
                <a:ea typeface="ＭＳ Ｐゴシック" charset="-128"/>
              </a:rPr>
              <a:t>DC Bead</a:t>
            </a:r>
            <a:r>
              <a:rPr lang="en-GB" altLang="ja-JP" baseline="30000" smtClean="0">
                <a:ea typeface="ＭＳ Ｐゴシック" charset="-128"/>
              </a:rPr>
              <a:t>TM</a:t>
            </a:r>
            <a:r>
              <a:rPr lang="en-GB" altLang="ja-JP" smtClean="0">
                <a:ea typeface="ＭＳ Ｐゴシック" charset="-128"/>
              </a:rPr>
              <a:t>: an evolving technique toward improving the treatment of HCC</a:t>
            </a:r>
          </a:p>
        </p:txBody>
      </p:sp>
    </p:spTree>
    <p:extLst>
      <p:ext uri="{BB962C8B-B14F-4D97-AF65-F5344CB8AC3E}">
        <p14:creationId xmlns:p14="http://schemas.microsoft.com/office/powerpoint/2010/main" val="411130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3050"/>
            <a:ext cx="8367713" cy="1041400"/>
          </a:xfrm>
        </p:spPr>
        <p:txBody>
          <a:bodyPr/>
          <a:lstStyle/>
          <a:p>
            <a:pPr eaLnBrk="1" hangingPunct="1"/>
            <a:r>
              <a:rPr lang="en-GB" altLang="ja-JP" dirty="0" err="1" smtClean="0">
                <a:solidFill>
                  <a:srgbClr val="FFFF00"/>
                </a:solidFill>
                <a:ea typeface="ＭＳ Ｐゴシック" charset="-128"/>
              </a:rPr>
              <a:t>Conclusiones</a:t>
            </a:r>
            <a:r>
              <a:rPr lang="en-GB" altLang="ja-JP" dirty="0" smtClean="0">
                <a:solidFill>
                  <a:srgbClr val="FFFF00"/>
                </a:solidFill>
                <a:ea typeface="ＭＳ Ｐゴシック" charset="-128"/>
              </a:rPr>
              <a:t>: TACE </a:t>
            </a:r>
            <a:r>
              <a:rPr lang="en-GB" altLang="ja-JP" dirty="0" err="1" smtClean="0">
                <a:solidFill>
                  <a:srgbClr val="FFFF00"/>
                </a:solidFill>
                <a:ea typeface="ＭＳ Ｐゴシック" charset="-128"/>
              </a:rPr>
              <a:t>en</a:t>
            </a:r>
            <a:r>
              <a:rPr lang="en-GB" altLang="ja-JP" dirty="0" smtClean="0">
                <a:solidFill>
                  <a:srgbClr val="FFFF00"/>
                </a:solidFill>
                <a:ea typeface="ＭＳ Ｐゴシック" charset="-128"/>
              </a:rPr>
              <a:t> HCC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92125" y="1489075"/>
            <a:ext cx="8229600" cy="45942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ja-JP" dirty="0" smtClean="0">
                <a:ea typeface="ＭＳ Ｐゴシック" charset="-128"/>
              </a:rPr>
              <a:t>TACE </a:t>
            </a:r>
            <a:r>
              <a:rPr lang="en-GB" altLang="ja-JP" dirty="0" err="1" smtClean="0">
                <a:ea typeface="ＭＳ Ｐゴシック" charset="-128"/>
              </a:rPr>
              <a:t>es</a:t>
            </a:r>
            <a:r>
              <a:rPr lang="en-GB" altLang="ja-JP" dirty="0" smtClean="0">
                <a:ea typeface="ＭＳ Ｐゴシック" charset="-128"/>
              </a:rPr>
              <a:t> el </a:t>
            </a:r>
            <a:r>
              <a:rPr lang="en-GB" altLang="ja-JP" dirty="0" err="1" smtClean="0">
                <a:ea typeface="ＭＳ Ｐゴシック" charset="-128"/>
              </a:rPr>
              <a:t>tratamiento</a:t>
            </a:r>
            <a:r>
              <a:rPr lang="en-GB" altLang="ja-JP" dirty="0" smtClean="0">
                <a:ea typeface="ＭＳ Ｐゴシック" charset="-128"/>
              </a:rPr>
              <a:t> </a:t>
            </a:r>
            <a:r>
              <a:rPr lang="en-GB" altLang="ja-JP" dirty="0" err="1" smtClean="0">
                <a:ea typeface="ＭＳ Ｐゴシック" charset="-128"/>
              </a:rPr>
              <a:t>estándar</a:t>
            </a:r>
            <a:r>
              <a:rPr lang="en-GB" altLang="ja-JP" dirty="0" smtClean="0">
                <a:ea typeface="ＭＳ Ｐゴシック" charset="-128"/>
              </a:rPr>
              <a:t> </a:t>
            </a:r>
            <a:r>
              <a:rPr lang="en-GB" altLang="ja-JP" dirty="0" err="1" smtClean="0">
                <a:ea typeface="ＭＳ Ｐゴシック" charset="-128"/>
              </a:rPr>
              <a:t>en</a:t>
            </a:r>
            <a:r>
              <a:rPr lang="en-GB" altLang="ja-JP" dirty="0" smtClean="0">
                <a:ea typeface="ＭＳ Ｐゴシック" charset="-128"/>
              </a:rPr>
              <a:t> </a:t>
            </a:r>
            <a:r>
              <a:rPr lang="en-GB" altLang="ja-JP" dirty="0" err="1" smtClean="0">
                <a:ea typeface="ＭＳ Ｐゴシック" charset="-128"/>
              </a:rPr>
              <a:t>pacientes</a:t>
            </a:r>
            <a:r>
              <a:rPr lang="en-GB" altLang="ja-JP" dirty="0" smtClean="0">
                <a:ea typeface="ＭＳ Ｐゴシック" charset="-128"/>
              </a:rPr>
              <a:t> con HCC </a:t>
            </a:r>
            <a:r>
              <a:rPr lang="en-GB" altLang="ja-JP" dirty="0" err="1" smtClean="0">
                <a:ea typeface="ＭＳ Ｐゴシック" charset="-128"/>
              </a:rPr>
              <a:t>estadio</a:t>
            </a:r>
            <a:r>
              <a:rPr lang="en-GB" altLang="ja-JP" dirty="0" smtClean="0">
                <a:ea typeface="ＭＳ Ｐゴシック" charset="-128"/>
              </a:rPr>
              <a:t> </a:t>
            </a:r>
            <a:r>
              <a:rPr lang="en-GB" altLang="ja-JP" dirty="0" err="1" smtClean="0">
                <a:ea typeface="ＭＳ Ｐゴシック" charset="-128"/>
              </a:rPr>
              <a:t>intermedio</a:t>
            </a:r>
            <a:endParaRPr lang="en-GB" altLang="ja-JP" baseline="30000" dirty="0" smtClean="0">
              <a:ea typeface="ＭＳ Ｐゴシック" charset="-128"/>
            </a:endParaRPr>
          </a:p>
          <a:p>
            <a:pPr eaLnBrk="1" hangingPunct="1"/>
            <a:r>
              <a:rPr lang="en-GB" altLang="ja-JP" dirty="0" smtClean="0">
                <a:ea typeface="ＭＳ Ｐゴシック" charset="-128"/>
              </a:rPr>
              <a:t>Los </a:t>
            </a:r>
            <a:r>
              <a:rPr lang="en-GB" altLang="ja-JP" dirty="0" err="1" smtClean="0">
                <a:ea typeface="ＭＳ Ｐゴシック" charset="-128"/>
              </a:rPr>
              <a:t>resultados</a:t>
            </a:r>
            <a:r>
              <a:rPr lang="en-GB" altLang="ja-JP" dirty="0" smtClean="0">
                <a:ea typeface="ＭＳ Ｐゴシック" charset="-128"/>
              </a:rPr>
              <a:t> a largo </a:t>
            </a:r>
            <a:r>
              <a:rPr lang="en-GB" altLang="ja-JP" dirty="0" err="1" smtClean="0">
                <a:ea typeface="ＭＳ Ｐゴシック" charset="-128"/>
              </a:rPr>
              <a:t>plazo</a:t>
            </a:r>
            <a:r>
              <a:rPr lang="en-GB" altLang="ja-JP" dirty="0" smtClean="0">
                <a:ea typeface="ＭＳ Ｐゴシック" charset="-128"/>
              </a:rPr>
              <a:t> de TACE </a:t>
            </a:r>
            <a:r>
              <a:rPr lang="en-GB" altLang="ja-JP" dirty="0" err="1" smtClean="0">
                <a:ea typeface="ＭＳ Ｐゴシック" charset="-128"/>
              </a:rPr>
              <a:t>pueden</a:t>
            </a:r>
            <a:r>
              <a:rPr lang="en-GB" altLang="ja-JP" dirty="0" smtClean="0">
                <a:ea typeface="ＭＳ Ｐゴシック" charset="-128"/>
              </a:rPr>
              <a:t> no </a:t>
            </a:r>
            <a:r>
              <a:rPr lang="en-GB" altLang="ja-JP" dirty="0" err="1" smtClean="0">
                <a:ea typeface="ＭＳ Ｐゴシック" charset="-128"/>
              </a:rPr>
              <a:t>ser</a:t>
            </a:r>
            <a:r>
              <a:rPr lang="en-GB" altLang="ja-JP" dirty="0" smtClean="0">
                <a:ea typeface="ＭＳ Ｐゴシック" charset="-128"/>
              </a:rPr>
              <a:t> </a:t>
            </a:r>
            <a:r>
              <a:rPr lang="en-GB" altLang="ja-JP" dirty="0" err="1" smtClean="0">
                <a:ea typeface="ＭＳ Ｐゴシック" charset="-128"/>
              </a:rPr>
              <a:t>satisfactorios</a:t>
            </a:r>
            <a:endParaRPr lang="en-GB" altLang="ja-JP" dirty="0" smtClean="0">
              <a:ea typeface="ＭＳ Ｐゴシック" charset="-128"/>
            </a:endParaRPr>
          </a:p>
          <a:p>
            <a:pPr eaLnBrk="1" hangingPunct="1"/>
            <a:r>
              <a:rPr lang="en-GB" altLang="ja-JP" dirty="0" smtClean="0">
                <a:ea typeface="ＭＳ Ｐゴシック" charset="-128"/>
              </a:rPr>
              <a:t>DEB</a:t>
            </a:r>
            <a:r>
              <a:rPr lang="en-US" altLang="ja-JP" dirty="0" smtClean="0">
                <a:ea typeface="ＭＳ Ｐゴシック" charset="-128"/>
              </a:rPr>
              <a:t>–</a:t>
            </a:r>
            <a:r>
              <a:rPr lang="en-GB" altLang="ja-JP" dirty="0" smtClean="0">
                <a:ea typeface="ＭＳ Ｐゴシック" charset="-128"/>
              </a:rPr>
              <a:t>TACE se ha </a:t>
            </a:r>
            <a:r>
              <a:rPr lang="en-GB" altLang="ja-JP" dirty="0" err="1" smtClean="0">
                <a:ea typeface="ＭＳ Ｐゴシック" charset="-128"/>
              </a:rPr>
              <a:t>desarrollado</a:t>
            </a:r>
            <a:r>
              <a:rPr lang="en-GB" altLang="ja-JP" dirty="0" smtClean="0">
                <a:ea typeface="ＭＳ Ｐゴシック" charset="-128"/>
              </a:rPr>
              <a:t> para </a:t>
            </a:r>
            <a:r>
              <a:rPr lang="en-GB" altLang="ja-JP" dirty="0" err="1" smtClean="0">
                <a:ea typeface="ＭＳ Ｐゴシック" charset="-128"/>
              </a:rPr>
              <a:t>potenciar</a:t>
            </a:r>
            <a:r>
              <a:rPr lang="en-GB" altLang="ja-JP" dirty="0" smtClean="0">
                <a:ea typeface="ＭＳ Ｐゴシック" charset="-128"/>
              </a:rPr>
              <a:t> la </a:t>
            </a:r>
            <a:r>
              <a:rPr lang="en-GB" altLang="ja-JP" dirty="0" err="1" smtClean="0">
                <a:ea typeface="ＭＳ Ｐゴシック" charset="-128"/>
              </a:rPr>
              <a:t>llegada</a:t>
            </a:r>
            <a:r>
              <a:rPr lang="en-GB" altLang="ja-JP" dirty="0" smtClean="0">
                <a:ea typeface="ＭＳ Ｐゴシック" charset="-128"/>
              </a:rPr>
              <a:t> del </a:t>
            </a:r>
            <a:r>
              <a:rPr lang="en-GB" altLang="ja-JP" dirty="0" err="1" smtClean="0">
                <a:ea typeface="ＭＳ Ｐゴシック" charset="-128"/>
              </a:rPr>
              <a:t>fármaco</a:t>
            </a:r>
            <a:r>
              <a:rPr lang="en-GB" altLang="ja-JP" dirty="0" smtClean="0">
                <a:ea typeface="ＭＳ Ｐゴシック" charset="-128"/>
              </a:rPr>
              <a:t> al </a:t>
            </a:r>
            <a:r>
              <a:rPr lang="en-GB" altLang="ja-JP" dirty="0" err="1" smtClean="0">
                <a:ea typeface="ＭＳ Ｐゴシック" charset="-128"/>
              </a:rPr>
              <a:t>tumor</a:t>
            </a:r>
            <a:r>
              <a:rPr lang="en-GB" altLang="ja-JP" dirty="0" smtClean="0">
                <a:ea typeface="ＭＳ Ｐゴシック" charset="-128"/>
              </a:rPr>
              <a:t> y </a:t>
            </a:r>
            <a:r>
              <a:rPr lang="en-GB" altLang="ja-JP" dirty="0" err="1" smtClean="0">
                <a:ea typeface="ＭＳ Ｐゴシック" charset="-128"/>
              </a:rPr>
              <a:t>reducir</a:t>
            </a:r>
            <a:r>
              <a:rPr lang="en-GB" altLang="ja-JP" dirty="0" smtClean="0">
                <a:ea typeface="ＭＳ Ｐゴシック" charset="-128"/>
              </a:rPr>
              <a:t> el </a:t>
            </a:r>
            <a:r>
              <a:rPr lang="en-GB" altLang="ja-JP" dirty="0" err="1" smtClean="0">
                <a:ea typeface="ＭＳ Ｐゴシック" charset="-128"/>
              </a:rPr>
              <a:t>paso</a:t>
            </a:r>
            <a:r>
              <a:rPr lang="en-GB" altLang="ja-JP" dirty="0" smtClean="0">
                <a:ea typeface="ＭＳ Ｐゴシック" charset="-128"/>
              </a:rPr>
              <a:t> a la </a:t>
            </a:r>
            <a:r>
              <a:rPr lang="en-GB" altLang="ja-JP" dirty="0" err="1" smtClean="0">
                <a:ea typeface="ＭＳ Ｐゴシック" charset="-128"/>
              </a:rPr>
              <a:t>circulación</a:t>
            </a:r>
            <a:r>
              <a:rPr lang="en-GB" altLang="ja-JP" dirty="0" smtClean="0">
                <a:ea typeface="ＭＳ Ｐゴシック" charset="-128"/>
              </a:rPr>
              <a:t> </a:t>
            </a:r>
            <a:r>
              <a:rPr lang="en-GB" altLang="ja-JP" dirty="0" err="1" smtClean="0">
                <a:ea typeface="ＭＳ Ｐゴシック" charset="-128"/>
              </a:rPr>
              <a:t>sistémica</a:t>
            </a:r>
            <a:r>
              <a:rPr lang="en-GB" altLang="ja-JP" dirty="0" smtClean="0">
                <a:ea typeface="ＭＳ Ｐゴシック" charset="-128"/>
              </a:rPr>
              <a:t> </a:t>
            </a:r>
          </a:p>
          <a:p>
            <a:pPr eaLnBrk="1" hangingPunct="1"/>
            <a:r>
              <a:rPr lang="en-GB" altLang="ja-JP" dirty="0" smtClean="0">
                <a:ea typeface="ＭＳ Ｐゴシック" charset="-128"/>
              </a:rPr>
              <a:t>DEB</a:t>
            </a:r>
            <a:r>
              <a:rPr lang="en-US" altLang="ja-JP" dirty="0" smtClean="0">
                <a:ea typeface="ＭＳ Ｐゴシック" charset="-128"/>
              </a:rPr>
              <a:t>–</a:t>
            </a:r>
            <a:r>
              <a:rPr lang="en-GB" altLang="ja-JP" dirty="0" smtClean="0">
                <a:ea typeface="ＭＳ Ｐゴシック" charset="-128"/>
              </a:rPr>
              <a:t>TACE </a:t>
            </a:r>
            <a:r>
              <a:rPr lang="en-GB" altLang="ja-JP" dirty="0" err="1" smtClean="0">
                <a:ea typeface="ＭＳ Ｐゴシック" charset="-128"/>
              </a:rPr>
              <a:t>puede</a:t>
            </a:r>
            <a:r>
              <a:rPr lang="en-GB" altLang="ja-JP" dirty="0" smtClean="0">
                <a:ea typeface="ＭＳ Ｐゴシック" charset="-128"/>
              </a:rPr>
              <a:t> </a:t>
            </a:r>
            <a:r>
              <a:rPr lang="en-GB" altLang="ja-JP" dirty="0" err="1" smtClean="0">
                <a:ea typeface="ＭＳ Ｐゴシック" charset="-128"/>
              </a:rPr>
              <a:t>aumentar</a:t>
            </a:r>
            <a:r>
              <a:rPr lang="en-GB" altLang="ja-JP" dirty="0" smtClean="0">
                <a:ea typeface="ＭＳ Ｐゴシック" charset="-128"/>
              </a:rPr>
              <a:t> la </a:t>
            </a:r>
            <a:r>
              <a:rPr lang="en-GB" altLang="ja-JP" dirty="0" err="1" smtClean="0">
                <a:ea typeface="ＭＳ Ｐゴシック" charset="-128"/>
              </a:rPr>
              <a:t>tolerancia</a:t>
            </a:r>
            <a:r>
              <a:rPr lang="en-GB" altLang="ja-JP" dirty="0" smtClean="0">
                <a:ea typeface="ＭＳ Ｐゴシック" charset="-128"/>
              </a:rPr>
              <a:t> para </a:t>
            </a:r>
            <a:r>
              <a:rPr lang="en-GB" altLang="ja-JP" dirty="0" err="1" smtClean="0">
                <a:ea typeface="ＭＳ Ｐゴシック" charset="-128"/>
              </a:rPr>
              <a:t>pacientes</a:t>
            </a:r>
            <a:r>
              <a:rPr lang="en-GB" altLang="ja-JP" dirty="0" smtClean="0">
                <a:ea typeface="ＭＳ Ｐゴシック" charset="-128"/>
              </a:rPr>
              <a:t> con </a:t>
            </a:r>
            <a:r>
              <a:rPr lang="en-GB" altLang="ja-JP" dirty="0" err="1" smtClean="0">
                <a:ea typeface="ＭＳ Ｐゴシック" charset="-128"/>
              </a:rPr>
              <a:t>enfermedad</a:t>
            </a:r>
            <a:r>
              <a:rPr lang="en-GB" altLang="ja-JP" dirty="0" smtClean="0">
                <a:ea typeface="ＭＳ Ｐゴシック" charset="-128"/>
              </a:rPr>
              <a:t> </a:t>
            </a:r>
            <a:r>
              <a:rPr lang="en-GB" altLang="ja-JP" dirty="0" err="1" smtClean="0">
                <a:ea typeface="ＭＳ Ｐゴシック" charset="-128"/>
              </a:rPr>
              <a:t>más</a:t>
            </a:r>
            <a:r>
              <a:rPr lang="en-GB" altLang="ja-JP" dirty="0" smtClean="0">
                <a:ea typeface="ＭＳ Ｐゴシック" charset="-128"/>
              </a:rPr>
              <a:t> </a:t>
            </a:r>
            <a:r>
              <a:rPr lang="en-GB" altLang="ja-JP" dirty="0" err="1" smtClean="0">
                <a:ea typeface="ＭＳ Ｐゴシック" charset="-128"/>
              </a:rPr>
              <a:t>avanzada</a:t>
            </a:r>
            <a:r>
              <a:rPr lang="en-GB" altLang="ja-JP" dirty="0" smtClean="0">
                <a:ea typeface="ＭＳ Ｐゴシック" charset="-128"/>
              </a:rPr>
              <a:t> con </a:t>
            </a:r>
            <a:r>
              <a:rPr lang="en-GB" altLang="ja-JP" dirty="0" err="1" smtClean="0">
                <a:ea typeface="ＭＳ Ｐゴシック" charset="-128"/>
              </a:rPr>
              <a:t>estadio</a:t>
            </a:r>
            <a:r>
              <a:rPr lang="en-GB" altLang="ja-JP" dirty="0" smtClean="0">
                <a:ea typeface="ＭＳ Ｐゴシック" charset="-128"/>
              </a:rPr>
              <a:t> </a:t>
            </a:r>
            <a:r>
              <a:rPr lang="en-GB" altLang="ja-JP" dirty="0" err="1" smtClean="0">
                <a:ea typeface="ＭＳ Ｐゴシック" charset="-128"/>
              </a:rPr>
              <a:t>intermedio</a:t>
            </a:r>
            <a:r>
              <a:rPr lang="en-GB" altLang="ja-JP" dirty="0" smtClean="0">
                <a:ea typeface="ＭＳ Ｐゴシック" charset="-128"/>
              </a:rPr>
              <a:t> de HCC y </a:t>
            </a:r>
            <a:r>
              <a:rPr lang="en-GB" altLang="ja-JP" dirty="0" err="1" smtClean="0">
                <a:ea typeface="ＭＳ Ｐゴシック" charset="-128"/>
              </a:rPr>
              <a:t>en</a:t>
            </a:r>
            <a:r>
              <a:rPr lang="en-GB" altLang="ja-JP" dirty="0" smtClean="0">
                <a:ea typeface="ＭＳ Ｐゴシック" charset="-128"/>
              </a:rPr>
              <a:t> </a:t>
            </a:r>
            <a:r>
              <a:rPr lang="en-GB" altLang="ja-JP" dirty="0" err="1" smtClean="0">
                <a:ea typeface="ＭＳ Ｐゴシック" charset="-128"/>
              </a:rPr>
              <a:t>comparación</a:t>
            </a:r>
            <a:r>
              <a:rPr lang="en-GB" altLang="ja-JP" dirty="0" smtClean="0">
                <a:ea typeface="ＭＳ Ｐゴシック" charset="-128"/>
              </a:rPr>
              <a:t> con TACE </a:t>
            </a:r>
            <a:r>
              <a:rPr lang="en-GB" altLang="ja-JP" dirty="0" err="1" smtClean="0">
                <a:ea typeface="ＭＳ Ｐゴシック" charset="-128"/>
              </a:rPr>
              <a:t>convencional</a:t>
            </a:r>
            <a:endParaRPr lang="en-GB" altLang="ja-JP" baseline="30000" dirty="0" smtClean="0">
              <a:ea typeface="ＭＳ Ｐゴシック" charset="-128"/>
            </a:endParaRPr>
          </a:p>
          <a:p>
            <a:pPr eaLnBrk="1" hangingPunct="1"/>
            <a:r>
              <a:rPr lang="en-GB" altLang="ja-JP" dirty="0" smtClean="0">
                <a:ea typeface="ＭＳ Ｐゴシック" charset="-128"/>
              </a:rPr>
              <a:t>No </a:t>
            </a:r>
            <a:r>
              <a:rPr lang="en-GB" altLang="ja-JP" dirty="0" err="1" smtClean="0">
                <a:ea typeface="ＭＳ Ｐゴシック" charset="-128"/>
              </a:rPr>
              <a:t>todos</a:t>
            </a:r>
            <a:r>
              <a:rPr lang="en-GB" altLang="ja-JP" dirty="0" smtClean="0">
                <a:ea typeface="ＭＳ Ｐゴシック" charset="-128"/>
              </a:rPr>
              <a:t> </a:t>
            </a:r>
            <a:r>
              <a:rPr lang="en-GB" altLang="ja-JP" dirty="0" err="1" smtClean="0">
                <a:ea typeface="ＭＳ Ｐゴシック" charset="-128"/>
              </a:rPr>
              <a:t>los</a:t>
            </a:r>
            <a:r>
              <a:rPr lang="en-GB" altLang="ja-JP" dirty="0" smtClean="0">
                <a:ea typeface="ＭＳ Ｐゴシック" charset="-128"/>
              </a:rPr>
              <a:t> </a:t>
            </a:r>
            <a:r>
              <a:rPr lang="en-GB" altLang="ja-JP" dirty="0" err="1" smtClean="0">
                <a:ea typeface="ＭＳ Ｐゴシック" charset="-128"/>
              </a:rPr>
              <a:t>pacientes</a:t>
            </a:r>
            <a:r>
              <a:rPr lang="en-GB" altLang="ja-JP" dirty="0" smtClean="0">
                <a:ea typeface="ＭＳ Ｐゴシック" charset="-128"/>
              </a:rPr>
              <a:t> con </a:t>
            </a:r>
            <a:r>
              <a:rPr lang="en-GB" altLang="ja-JP" dirty="0" err="1" smtClean="0">
                <a:ea typeface="ＭＳ Ｐゴシック" charset="-128"/>
              </a:rPr>
              <a:t>estadio</a:t>
            </a:r>
            <a:r>
              <a:rPr lang="en-GB" altLang="ja-JP" dirty="0" smtClean="0">
                <a:ea typeface="ＭＳ Ｐゴシック" charset="-128"/>
              </a:rPr>
              <a:t> </a:t>
            </a:r>
            <a:r>
              <a:rPr lang="en-GB" altLang="ja-JP" dirty="0" err="1" smtClean="0">
                <a:ea typeface="ＭＳ Ｐゴシック" charset="-128"/>
              </a:rPr>
              <a:t>intermedio</a:t>
            </a:r>
            <a:r>
              <a:rPr lang="en-GB" altLang="ja-JP" dirty="0" smtClean="0">
                <a:ea typeface="ＭＳ Ｐゴシック" charset="-128"/>
              </a:rPr>
              <a:t> de HCC son </a:t>
            </a:r>
            <a:r>
              <a:rPr lang="en-GB" altLang="ja-JP" dirty="0" err="1" smtClean="0">
                <a:ea typeface="ＭＳ Ｐゴシック" charset="-128"/>
              </a:rPr>
              <a:t>candidatos</a:t>
            </a:r>
            <a:r>
              <a:rPr lang="en-GB" altLang="ja-JP" dirty="0" smtClean="0">
                <a:ea typeface="ＭＳ Ｐゴシック" charset="-128"/>
              </a:rPr>
              <a:t> a TACE </a:t>
            </a:r>
            <a:r>
              <a:rPr lang="en-GB" altLang="ja-JP" dirty="0" err="1" smtClean="0">
                <a:ea typeface="ＭＳ Ｐゴシック" charset="-128"/>
              </a:rPr>
              <a:t>ni</a:t>
            </a:r>
            <a:r>
              <a:rPr lang="en-GB" altLang="ja-JP" dirty="0" smtClean="0">
                <a:ea typeface="ＭＳ Ｐゴシック" charset="-128"/>
              </a:rPr>
              <a:t> a DEB-TACE</a:t>
            </a:r>
          </a:p>
        </p:txBody>
      </p:sp>
      <p:sp>
        <p:nvSpPr>
          <p:cNvPr id="29700" name="Text Box 27"/>
          <p:cNvSpPr txBox="1">
            <a:spLocks noChangeArrowheads="1"/>
          </p:cNvSpPr>
          <p:nvPr/>
        </p:nvSpPr>
        <p:spPr bwMode="auto">
          <a:xfrm>
            <a:off x="900113" y="6213475"/>
            <a:ext cx="82438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>
            <a:spAutoFit/>
          </a:bodyPr>
          <a:lstStyle>
            <a:lvl1pPr marL="342900" indent="-3429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ja-JP" sz="1200">
                <a:ea typeface="ＭＳ Ｐゴシック" charset="-128"/>
                <a:cs typeface="Arial" charset="0"/>
              </a:rPr>
              <a:t>1. </a:t>
            </a:r>
            <a:r>
              <a:rPr lang="da-DK" altLang="ja-JP" sz="1200">
                <a:ea typeface="ＭＳ Ｐゴシック" charset="-128"/>
                <a:cs typeface="Arial" charset="0"/>
              </a:rPr>
              <a:t>Llovet JM, et al. J Natl Cancer Inst. 2008;100:698-711. </a:t>
            </a:r>
            <a:r>
              <a:rPr lang="en-GB" altLang="ja-JP" sz="1200">
                <a:ea typeface="ＭＳ Ｐゴシック" charset="-128"/>
                <a:cs typeface="Arial" charset="0"/>
              </a:rPr>
              <a:t>2. Llovet JM, et al. Lancet. 2002;359:1734-9.</a:t>
            </a:r>
            <a:br>
              <a:rPr lang="en-GB" altLang="ja-JP" sz="1200">
                <a:ea typeface="ＭＳ Ｐゴシック" charset="-128"/>
                <a:cs typeface="Arial" charset="0"/>
              </a:rPr>
            </a:br>
            <a:r>
              <a:rPr lang="en-GB" altLang="ja-JP" sz="1200">
                <a:ea typeface="ＭＳ Ｐゴシック" charset="-128"/>
                <a:cs typeface="Arial" charset="0"/>
              </a:rPr>
              <a:t>3. Lo CM, et al. Hepatology. 2002;35:1164-71</a:t>
            </a:r>
            <a:r>
              <a:rPr lang="it-IT" altLang="ja-JP" sz="1200">
                <a:ea typeface="ＭＳ Ｐゴシック" charset="-128"/>
                <a:cs typeface="Arial" charset="0"/>
              </a:rPr>
              <a:t>. 4</a:t>
            </a:r>
            <a:r>
              <a:rPr lang="en-GB" altLang="ja-JP" sz="1200">
                <a:ea typeface="ＭＳ Ｐゴシック" charset="-128"/>
                <a:cs typeface="Arial" charset="0"/>
              </a:rPr>
              <a:t>. Lammer J, et al. Cardiovasc Intervent Radiol. 2010;44:41-52. </a:t>
            </a:r>
          </a:p>
          <a:p>
            <a:pPr algn="r"/>
            <a:r>
              <a:rPr lang="en-GB" altLang="ja-JP" sz="1200">
                <a:ea typeface="ＭＳ Ｐゴシック" charset="-128"/>
                <a:cs typeface="Arial" charset="0"/>
              </a:rPr>
              <a:t>5.</a:t>
            </a:r>
            <a:r>
              <a:rPr lang="de-AT" altLang="ja-JP" sz="1200">
                <a:ea typeface="ＭＳ Ｐゴシック" charset="-128"/>
                <a:cs typeface="Arial" charset="0"/>
              </a:rPr>
              <a:t> Raoul J-L, et al. Cancer Treat Rev. </a:t>
            </a:r>
            <a:r>
              <a:rPr lang="en-GB" altLang="ja-JP" sz="1200">
                <a:ea typeface="ＭＳ Ｐゴシック" charset="-128"/>
                <a:cs typeface="Arial" charset="0"/>
              </a:rPr>
              <a:t>2011;37:212-20. </a:t>
            </a:r>
            <a:r>
              <a:rPr lang="de-AT" altLang="ja-JP" sz="1200">
                <a:ea typeface="ＭＳ Ｐゴシック" charset="-128"/>
                <a:cs typeface="Arial" charset="0"/>
              </a:rPr>
              <a:t>6. Bruix J, Sherman M. Hepatology. 2011;53:1020-2.</a:t>
            </a:r>
            <a:endParaRPr lang="en-GB" altLang="ja-JP" sz="1200"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6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s-ES" dirty="0" err="1" smtClean="0"/>
              <a:t>Cáncer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hígado</a:t>
            </a:r>
            <a:r>
              <a:rPr lang="en-US" altLang="es-ES" dirty="0" smtClean="0"/>
              <a:t>: </a:t>
            </a:r>
            <a:r>
              <a:rPr lang="en-US" altLang="es-ES" dirty="0" err="1" smtClean="0"/>
              <a:t>mortalidad</a:t>
            </a:r>
            <a:r>
              <a:rPr lang="en-US" altLang="es-ES" dirty="0" smtClean="0"/>
              <a:t> </a:t>
            </a:r>
          </a:p>
        </p:txBody>
      </p:sp>
      <p:sp>
        <p:nvSpPr>
          <p:cNvPr id="8195" name="Rectangle 12"/>
          <p:cNvSpPr>
            <a:spLocks noGrp="1" noChangeArrowheads="1"/>
          </p:cNvSpPr>
          <p:nvPr>
            <p:ph idx="4294967295"/>
          </p:nvPr>
        </p:nvSpPr>
        <p:spPr>
          <a:xfrm>
            <a:off x="452438" y="5922963"/>
            <a:ext cx="8736012" cy="4762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s-ES" dirty="0" smtClean="0"/>
              <a:t>El </a:t>
            </a:r>
            <a:r>
              <a:rPr lang="en-US" altLang="es-ES" dirty="0" err="1" smtClean="0"/>
              <a:t>cáncer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hígado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es</a:t>
            </a:r>
            <a:r>
              <a:rPr lang="en-US" altLang="es-ES" dirty="0" smtClean="0"/>
              <a:t> la </a:t>
            </a:r>
            <a:r>
              <a:rPr lang="en-US" altLang="es-ES" dirty="0" err="1" smtClean="0"/>
              <a:t>segunda</a:t>
            </a:r>
            <a:r>
              <a:rPr lang="en-US" altLang="es-ES" dirty="0" smtClean="0"/>
              <a:t> causa de </a:t>
            </a:r>
            <a:r>
              <a:rPr lang="en-US" altLang="es-ES" dirty="0" err="1" smtClean="0"/>
              <a:t>muerte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por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cáncer</a:t>
            </a:r>
            <a:endParaRPr lang="en-US" altLang="es-ES" dirty="0" smtClean="0"/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 rot="-5400000">
            <a:off x="725488" y="3167062"/>
            <a:ext cx="857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Mortality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4513" y="6583363"/>
            <a:ext cx="8582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/>
            <a:r>
              <a:rPr lang="da-DK" altLang="es-ES" b="0">
                <a:solidFill>
                  <a:srgbClr val="FFFFFF"/>
                </a:solidFill>
                <a:latin typeface="Arial" charset="0"/>
                <a:ea typeface="ＭＳ Ｐゴシック" charset="-128"/>
                <a:cs typeface="Times New Roman" pitchFamily="18" charset="0"/>
              </a:rPr>
              <a:t>Available from: http://globocan.iarc.fr/factsheets/cancers/liver.asp. Accessed November 2010. </a:t>
            </a:r>
            <a:endParaRPr lang="en-US" altLang="es-ES" b="0">
              <a:solidFill>
                <a:srgbClr val="FFFFFF"/>
              </a:solidFill>
              <a:latin typeface="Arial" charset="0"/>
              <a:ea typeface="ＭＳ Ｐゴシック" charset="-128"/>
              <a:cs typeface="Times New Roman" pitchFamily="18" charset="0"/>
            </a:endParaRPr>
          </a:p>
        </p:txBody>
      </p:sp>
      <p:grpSp>
        <p:nvGrpSpPr>
          <p:cNvPr id="8198" name="Group 43"/>
          <p:cNvGrpSpPr>
            <a:grpSpLocks/>
          </p:cNvGrpSpPr>
          <p:nvPr/>
        </p:nvGrpSpPr>
        <p:grpSpPr bwMode="auto">
          <a:xfrm>
            <a:off x="1225550" y="1747838"/>
            <a:ext cx="7148513" cy="4175125"/>
            <a:chOff x="1225550" y="2830513"/>
            <a:chExt cx="6926263" cy="3092450"/>
          </a:xfrm>
        </p:grpSpPr>
        <p:sp>
          <p:nvSpPr>
            <p:cNvPr id="8202" name="Text Box 3"/>
            <p:cNvSpPr txBox="1">
              <a:spLocks noChangeArrowheads="1"/>
            </p:cNvSpPr>
            <p:nvPr/>
          </p:nvSpPr>
          <p:spPr bwMode="auto">
            <a:xfrm>
              <a:off x="2613753" y="2843719"/>
              <a:ext cx="7413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600">
                  <a:solidFill>
                    <a:srgbClr val="FFFFFF"/>
                  </a:solidFill>
                  <a:latin typeface="Arial" charset="0"/>
                </a:rPr>
                <a:t>951,023</a:t>
              </a:r>
            </a:p>
          </p:txBody>
        </p:sp>
        <p:sp>
          <p:nvSpPr>
            <p:cNvPr id="8203" name="Text Box 5"/>
            <p:cNvSpPr txBox="1">
              <a:spLocks noChangeArrowheads="1"/>
            </p:cNvSpPr>
            <p:nvPr/>
          </p:nvSpPr>
          <p:spPr bwMode="auto">
            <a:xfrm>
              <a:off x="4113668" y="3973516"/>
              <a:ext cx="7413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600">
                  <a:solidFill>
                    <a:srgbClr val="FFFFFF"/>
                  </a:solidFill>
                  <a:latin typeface="Arial" charset="0"/>
                </a:rPr>
                <a:t>478,275</a:t>
              </a:r>
            </a:p>
          </p:txBody>
        </p:sp>
        <p:sp>
          <p:nvSpPr>
            <p:cNvPr id="8204" name="Text Box 6"/>
            <p:cNvSpPr txBox="1">
              <a:spLocks noChangeArrowheads="1"/>
            </p:cNvSpPr>
            <p:nvPr/>
          </p:nvSpPr>
          <p:spPr bwMode="auto">
            <a:xfrm>
              <a:off x="7005638" y="4353641"/>
              <a:ext cx="7413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600">
                  <a:solidFill>
                    <a:srgbClr val="FFFFFF"/>
                  </a:solidFill>
                  <a:latin typeface="Arial" charset="0"/>
                </a:rPr>
                <a:t>320,595</a:t>
              </a:r>
            </a:p>
          </p:txBody>
        </p:sp>
        <p:sp>
          <p:nvSpPr>
            <p:cNvPr id="8205" name="Text Box 7"/>
            <p:cNvSpPr txBox="1">
              <a:spLocks noChangeArrowheads="1"/>
            </p:cNvSpPr>
            <p:nvPr/>
          </p:nvSpPr>
          <p:spPr bwMode="auto">
            <a:xfrm>
              <a:off x="2522538" y="5338763"/>
              <a:ext cx="97948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600">
                  <a:solidFill>
                    <a:srgbClr val="FFFFFF"/>
                  </a:solidFill>
                  <a:latin typeface="Arial" charset="0"/>
                </a:rPr>
                <a:t>Lung and </a:t>
              </a:r>
              <a:br>
                <a:rPr lang="en-US" altLang="es-ES" sz="160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600">
                  <a:solidFill>
                    <a:srgbClr val="FFFFFF"/>
                  </a:solidFill>
                  <a:latin typeface="Arial" charset="0"/>
                </a:rPr>
                <a:t>bronchus</a:t>
              </a:r>
            </a:p>
          </p:txBody>
        </p:sp>
        <p:sp>
          <p:nvSpPr>
            <p:cNvPr id="8206" name="Text Box 9"/>
            <p:cNvSpPr txBox="1">
              <a:spLocks noChangeArrowheads="1"/>
            </p:cNvSpPr>
            <p:nvPr/>
          </p:nvSpPr>
          <p:spPr bwMode="auto">
            <a:xfrm>
              <a:off x="4251781" y="5338763"/>
              <a:ext cx="49053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600">
                  <a:solidFill>
                    <a:srgbClr val="FFFFFF"/>
                  </a:solidFill>
                  <a:latin typeface="Arial" charset="0"/>
                </a:rPr>
                <a:t>Liver</a:t>
              </a:r>
            </a:p>
          </p:txBody>
        </p:sp>
        <p:sp>
          <p:nvSpPr>
            <p:cNvPr id="8207" name="Text Box 10"/>
            <p:cNvSpPr txBox="1">
              <a:spLocks noChangeArrowheads="1"/>
            </p:cNvSpPr>
            <p:nvPr/>
          </p:nvSpPr>
          <p:spPr bwMode="auto">
            <a:xfrm>
              <a:off x="6940550" y="5338763"/>
              <a:ext cx="10604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600">
                  <a:solidFill>
                    <a:srgbClr val="FFFFFF"/>
                  </a:solidFill>
                  <a:latin typeface="Arial" charset="0"/>
                </a:rPr>
                <a:t>Colon and </a:t>
              </a:r>
              <a:br>
                <a:rPr lang="en-US" altLang="es-ES" sz="160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600">
                  <a:solidFill>
                    <a:srgbClr val="FFFFFF"/>
                  </a:solidFill>
                  <a:latin typeface="Arial" charset="0"/>
                </a:rPr>
                <a:t>rectum</a:t>
              </a:r>
            </a:p>
          </p:txBody>
        </p:sp>
        <p:sp>
          <p:nvSpPr>
            <p:cNvPr id="8208" name="Rectangle 14"/>
            <p:cNvSpPr>
              <a:spLocks noChangeArrowheads="1"/>
            </p:cNvSpPr>
            <p:nvPr/>
          </p:nvSpPr>
          <p:spPr bwMode="auto">
            <a:xfrm>
              <a:off x="2701925" y="3073539"/>
              <a:ext cx="584200" cy="22752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endParaRPr lang="es-ES" altLang="es-ES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209" name="Rectangle 16"/>
            <p:cNvSpPr>
              <a:spLocks noChangeArrowheads="1"/>
            </p:cNvSpPr>
            <p:nvPr/>
          </p:nvSpPr>
          <p:spPr bwMode="auto">
            <a:xfrm>
              <a:off x="4205744" y="4207961"/>
              <a:ext cx="582613" cy="11376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endParaRPr lang="es-ES" altLang="es-ES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210" name="Rectangle 17"/>
            <p:cNvSpPr>
              <a:spLocks noChangeArrowheads="1"/>
            </p:cNvSpPr>
            <p:nvPr/>
          </p:nvSpPr>
          <p:spPr bwMode="auto">
            <a:xfrm>
              <a:off x="7124700" y="4586296"/>
              <a:ext cx="582613" cy="7632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endParaRPr lang="es-ES" altLang="es-ES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211" name="Line 18"/>
            <p:cNvSpPr>
              <a:spLocks noChangeShapeType="1"/>
            </p:cNvSpPr>
            <p:nvPr/>
          </p:nvSpPr>
          <p:spPr bwMode="auto">
            <a:xfrm>
              <a:off x="2259013" y="2953047"/>
              <a:ext cx="0" cy="243000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>
              <a:off x="2189163" y="5351463"/>
              <a:ext cx="69850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13" name="Line 20"/>
            <p:cNvSpPr>
              <a:spLocks noChangeShapeType="1"/>
            </p:cNvSpPr>
            <p:nvPr/>
          </p:nvSpPr>
          <p:spPr bwMode="auto">
            <a:xfrm>
              <a:off x="2189163" y="4873625"/>
              <a:ext cx="69850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14" name="Line 21"/>
            <p:cNvSpPr>
              <a:spLocks noChangeShapeType="1"/>
            </p:cNvSpPr>
            <p:nvPr/>
          </p:nvSpPr>
          <p:spPr bwMode="auto">
            <a:xfrm>
              <a:off x="2189163" y="4395788"/>
              <a:ext cx="69850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15" name="Line 22"/>
            <p:cNvSpPr>
              <a:spLocks noChangeShapeType="1"/>
            </p:cNvSpPr>
            <p:nvPr/>
          </p:nvSpPr>
          <p:spPr bwMode="auto">
            <a:xfrm>
              <a:off x="2189163" y="3916363"/>
              <a:ext cx="69850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16" name="Line 23"/>
            <p:cNvSpPr>
              <a:spLocks noChangeShapeType="1"/>
            </p:cNvSpPr>
            <p:nvPr/>
          </p:nvSpPr>
          <p:spPr bwMode="auto">
            <a:xfrm>
              <a:off x="2189163" y="3438525"/>
              <a:ext cx="69850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17" name="Line 24"/>
            <p:cNvSpPr>
              <a:spLocks noChangeShapeType="1"/>
            </p:cNvSpPr>
            <p:nvPr/>
          </p:nvSpPr>
          <p:spPr bwMode="auto">
            <a:xfrm>
              <a:off x="2189163" y="2949575"/>
              <a:ext cx="69850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18" name="Line 28"/>
            <p:cNvSpPr>
              <a:spLocks noChangeShapeType="1"/>
            </p:cNvSpPr>
            <p:nvPr/>
          </p:nvSpPr>
          <p:spPr bwMode="auto">
            <a:xfrm>
              <a:off x="2259013" y="5351463"/>
              <a:ext cx="5892800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19" name="Line 29"/>
            <p:cNvSpPr>
              <a:spLocks noChangeShapeType="1"/>
            </p:cNvSpPr>
            <p:nvPr/>
          </p:nvSpPr>
          <p:spPr bwMode="auto">
            <a:xfrm flipV="1">
              <a:off x="2259013" y="5351463"/>
              <a:ext cx="0" cy="857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20" name="Line 30"/>
            <p:cNvSpPr>
              <a:spLocks noChangeShapeType="1"/>
            </p:cNvSpPr>
            <p:nvPr/>
          </p:nvSpPr>
          <p:spPr bwMode="auto">
            <a:xfrm flipV="1">
              <a:off x="3729038" y="5351463"/>
              <a:ext cx="0" cy="857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21" name="Line 31"/>
            <p:cNvSpPr>
              <a:spLocks noChangeShapeType="1"/>
            </p:cNvSpPr>
            <p:nvPr/>
          </p:nvSpPr>
          <p:spPr bwMode="auto">
            <a:xfrm flipV="1">
              <a:off x="5211763" y="5351463"/>
              <a:ext cx="0" cy="857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22" name="Line 32"/>
            <p:cNvSpPr>
              <a:spLocks noChangeShapeType="1"/>
            </p:cNvSpPr>
            <p:nvPr/>
          </p:nvSpPr>
          <p:spPr bwMode="auto">
            <a:xfrm flipV="1">
              <a:off x="6681788" y="5351463"/>
              <a:ext cx="0" cy="857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23" name="Line 33"/>
            <p:cNvSpPr>
              <a:spLocks noChangeShapeType="1"/>
            </p:cNvSpPr>
            <p:nvPr/>
          </p:nvSpPr>
          <p:spPr bwMode="auto">
            <a:xfrm flipV="1">
              <a:off x="8151813" y="5351463"/>
              <a:ext cx="0" cy="857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24" name="Rectangle 34"/>
            <p:cNvSpPr>
              <a:spLocks noChangeArrowheads="1"/>
            </p:cNvSpPr>
            <p:nvPr/>
          </p:nvSpPr>
          <p:spPr bwMode="auto">
            <a:xfrm>
              <a:off x="2033588" y="5230813"/>
              <a:ext cx="1143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/>
              <a:r>
                <a:rPr lang="en-US" altLang="es-ES" sz="160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en-US" altLang="es-E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225" name="Rectangle 35"/>
            <p:cNvSpPr>
              <a:spLocks noChangeArrowheads="1"/>
            </p:cNvSpPr>
            <p:nvPr/>
          </p:nvSpPr>
          <p:spPr bwMode="auto">
            <a:xfrm>
              <a:off x="1412875" y="4752975"/>
              <a:ext cx="7397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/>
              <a:r>
                <a:rPr lang="en-US" altLang="es-ES" sz="1600">
                  <a:solidFill>
                    <a:srgbClr val="FFFFFF"/>
                  </a:solidFill>
                  <a:latin typeface="Arial" charset="0"/>
                </a:rPr>
                <a:t>200,000</a:t>
              </a:r>
            </a:p>
          </p:txBody>
        </p:sp>
        <p:sp>
          <p:nvSpPr>
            <p:cNvPr id="8226" name="Rectangle 36"/>
            <p:cNvSpPr>
              <a:spLocks noChangeArrowheads="1"/>
            </p:cNvSpPr>
            <p:nvPr/>
          </p:nvSpPr>
          <p:spPr bwMode="auto">
            <a:xfrm>
              <a:off x="1412875" y="4275138"/>
              <a:ext cx="7397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/>
              <a:r>
                <a:rPr lang="en-US" altLang="es-ES" sz="1600">
                  <a:solidFill>
                    <a:srgbClr val="FFFFFF"/>
                  </a:solidFill>
                  <a:latin typeface="Arial" charset="0"/>
                </a:rPr>
                <a:t>400,000</a:t>
              </a:r>
            </a:p>
          </p:txBody>
        </p:sp>
        <p:sp>
          <p:nvSpPr>
            <p:cNvPr id="8227" name="Rectangle 37"/>
            <p:cNvSpPr>
              <a:spLocks noChangeArrowheads="1"/>
            </p:cNvSpPr>
            <p:nvPr/>
          </p:nvSpPr>
          <p:spPr bwMode="auto">
            <a:xfrm>
              <a:off x="1412875" y="3797300"/>
              <a:ext cx="7397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/>
              <a:r>
                <a:rPr lang="en-US" altLang="es-ES" sz="1600">
                  <a:solidFill>
                    <a:srgbClr val="FFFFFF"/>
                  </a:solidFill>
                  <a:latin typeface="Arial" charset="0"/>
                </a:rPr>
                <a:t>600,000</a:t>
              </a:r>
            </a:p>
          </p:txBody>
        </p:sp>
        <p:sp>
          <p:nvSpPr>
            <p:cNvPr id="8228" name="Rectangle 38"/>
            <p:cNvSpPr>
              <a:spLocks noChangeArrowheads="1"/>
            </p:cNvSpPr>
            <p:nvPr/>
          </p:nvSpPr>
          <p:spPr bwMode="auto">
            <a:xfrm>
              <a:off x="1412875" y="3319463"/>
              <a:ext cx="7397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/>
              <a:r>
                <a:rPr lang="en-US" altLang="es-ES" sz="1600">
                  <a:solidFill>
                    <a:srgbClr val="FFFFFF"/>
                  </a:solidFill>
                  <a:latin typeface="Arial" charset="0"/>
                </a:rPr>
                <a:t>800,000</a:t>
              </a:r>
            </a:p>
          </p:txBody>
        </p:sp>
        <p:sp>
          <p:nvSpPr>
            <p:cNvPr id="8229" name="Rectangle 39"/>
            <p:cNvSpPr>
              <a:spLocks noChangeArrowheads="1"/>
            </p:cNvSpPr>
            <p:nvPr/>
          </p:nvSpPr>
          <p:spPr bwMode="auto">
            <a:xfrm>
              <a:off x="1225550" y="2830513"/>
              <a:ext cx="9128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/>
              <a:r>
                <a:rPr lang="en-US" altLang="es-ES" sz="1600">
                  <a:solidFill>
                    <a:srgbClr val="FFFFFF"/>
                  </a:solidFill>
                  <a:latin typeface="Arial" charset="0"/>
                </a:rPr>
                <a:t>1,000,000</a:t>
              </a:r>
            </a:p>
          </p:txBody>
        </p:sp>
      </p:grp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5730875" y="3335338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464,435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703888" y="5124450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s-ES" sz="1600">
                <a:solidFill>
                  <a:srgbClr val="FFFFFF"/>
                </a:solidFill>
                <a:latin typeface="Arial" charset="0"/>
              </a:rPr>
              <a:t>Stomach</a:t>
            </a:r>
          </a:p>
        </p:txBody>
      </p:sp>
      <p:sp>
        <p:nvSpPr>
          <p:cNvPr id="8201" name="Rectangle 15"/>
          <p:cNvSpPr>
            <a:spLocks noChangeArrowheads="1"/>
          </p:cNvSpPr>
          <p:nvPr/>
        </p:nvSpPr>
        <p:spPr bwMode="auto">
          <a:xfrm>
            <a:off x="5819775" y="3651250"/>
            <a:ext cx="614363" cy="14906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s-ES" altLang="es-ES" sz="2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22538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ja-JP" sz="3200" dirty="0" err="1" smtClean="0">
                <a:ea typeface="ＭＳ Ｐゴシック" charset="-128"/>
              </a:rPr>
              <a:t>Manejo</a:t>
            </a:r>
            <a:r>
              <a:rPr lang="en-GB" altLang="ja-JP" sz="3200" dirty="0" smtClean="0">
                <a:ea typeface="ＭＳ Ｐゴシック" charset="-128"/>
              </a:rPr>
              <a:t> del HCC </a:t>
            </a:r>
            <a:r>
              <a:rPr lang="en-GB" altLang="ja-JP" sz="3200" dirty="0" err="1" smtClean="0">
                <a:ea typeface="ＭＳ Ｐゴシック" charset="-128"/>
              </a:rPr>
              <a:t>estadio</a:t>
            </a:r>
            <a:r>
              <a:rPr lang="en-GB" altLang="ja-JP" sz="3200" dirty="0" smtClean="0">
                <a:ea typeface="ＭＳ Ｐゴシック" charset="-128"/>
              </a:rPr>
              <a:t> </a:t>
            </a:r>
            <a:r>
              <a:rPr lang="en-GB" altLang="ja-JP" sz="3200" dirty="0" err="1" smtClean="0">
                <a:ea typeface="ＭＳ Ｐゴシック" charset="-128"/>
              </a:rPr>
              <a:t>intermedio</a:t>
            </a:r>
            <a:r>
              <a:rPr lang="en-GB" altLang="ja-JP" sz="3200" dirty="0" smtClean="0">
                <a:ea typeface="ＭＳ Ｐゴシック" charset="-128"/>
              </a:rPr>
              <a:t> no </a:t>
            </a:r>
            <a:r>
              <a:rPr lang="en-GB" altLang="ja-JP" sz="3200" dirty="0" err="1" smtClean="0">
                <a:ea typeface="ＭＳ Ｐゴシック" charset="-128"/>
              </a:rPr>
              <a:t>candidato</a:t>
            </a:r>
            <a:r>
              <a:rPr lang="en-GB" altLang="ja-JP" sz="3200" dirty="0" smtClean="0">
                <a:ea typeface="ＭＳ Ｐゴシック" charset="-128"/>
              </a:rPr>
              <a:t> a TACE o que </a:t>
            </a:r>
            <a:r>
              <a:rPr lang="en-GB" altLang="ja-JP" sz="3200" dirty="0" err="1" smtClean="0">
                <a:ea typeface="ＭＳ Ｐゴシック" charset="-128"/>
              </a:rPr>
              <a:t>progresa</a:t>
            </a:r>
            <a:r>
              <a:rPr lang="en-GB" altLang="ja-JP" sz="3200" dirty="0" smtClean="0">
                <a:ea typeface="ＭＳ Ｐゴシック" charset="-128"/>
              </a:rPr>
              <a:t> a TACE y del </a:t>
            </a:r>
            <a:r>
              <a:rPr lang="en-GB" altLang="ja-JP" sz="3200" dirty="0" err="1" smtClean="0">
                <a:ea typeface="ＭＳ Ｐゴシック" charset="-128"/>
              </a:rPr>
              <a:t>estadio</a:t>
            </a:r>
            <a:r>
              <a:rPr lang="en-GB" altLang="ja-JP" sz="3200" dirty="0" smtClean="0">
                <a:ea typeface="ＭＳ Ｐゴシック" charset="-128"/>
              </a:rPr>
              <a:t> </a:t>
            </a:r>
            <a:r>
              <a:rPr lang="en-GB" altLang="ja-JP" sz="3200" dirty="0" err="1" smtClean="0">
                <a:ea typeface="ＭＳ Ｐゴシック" charset="-128"/>
              </a:rPr>
              <a:t>avanzado</a:t>
            </a:r>
            <a:endParaRPr lang="en-GB" altLang="ja-JP" sz="32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330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192088"/>
            <a:ext cx="8367713" cy="1041400"/>
          </a:xfrm>
        </p:spPr>
        <p:txBody>
          <a:bodyPr>
            <a:noAutofit/>
          </a:bodyPr>
          <a:lstStyle/>
          <a:p>
            <a:r>
              <a:rPr lang="en-US" altLang="ja-JP" sz="3200" dirty="0" err="1" smtClean="0">
                <a:ea typeface="ＭＳ Ｐゴシック" pitchFamily="34" charset="-128"/>
              </a:rPr>
              <a:t>Manejo</a:t>
            </a:r>
            <a:r>
              <a:rPr lang="en-US" altLang="ja-JP" sz="3200" dirty="0" smtClean="0">
                <a:ea typeface="ＭＳ Ｐゴシック" pitchFamily="34" charset="-128"/>
              </a:rPr>
              <a:t> del HCC </a:t>
            </a:r>
            <a:r>
              <a:rPr lang="en-US" altLang="ja-JP" sz="3200" dirty="0" err="1" smtClean="0">
                <a:ea typeface="ＭＳ Ｐゴシック" pitchFamily="34" charset="-128"/>
              </a:rPr>
              <a:t>estadio</a:t>
            </a:r>
            <a:r>
              <a:rPr lang="en-US" altLang="ja-JP" sz="3200" dirty="0" smtClean="0"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ea typeface="ＭＳ Ｐゴシック" pitchFamily="34" charset="-128"/>
              </a:rPr>
              <a:t>intermedio</a:t>
            </a:r>
            <a:r>
              <a:rPr lang="en-US" altLang="ja-JP" sz="3200" dirty="0" smtClean="0">
                <a:ea typeface="ＭＳ Ｐゴシック" pitchFamily="34" charset="-128"/>
              </a:rPr>
              <a:t>: </a:t>
            </a:r>
            <a:r>
              <a:rPr lang="en-GB" altLang="ja-JP" sz="3200" dirty="0" err="1" smtClean="0">
                <a:ea typeface="ＭＳ Ｐゴシック" pitchFamily="34" charset="-128"/>
              </a:rPr>
              <a:t>pacientes</a:t>
            </a:r>
            <a:r>
              <a:rPr lang="en-GB" altLang="ja-JP" sz="3200" dirty="0" smtClean="0">
                <a:ea typeface="ＭＳ Ｐゴシック" pitchFamily="34" charset="-128"/>
              </a:rPr>
              <a:t> no </a:t>
            </a:r>
            <a:r>
              <a:rPr lang="en-GB" altLang="ja-JP" sz="3200" dirty="0" err="1" smtClean="0">
                <a:ea typeface="ＭＳ Ｐゴシック" pitchFamily="34" charset="-128"/>
              </a:rPr>
              <a:t>candidatos</a:t>
            </a:r>
            <a:r>
              <a:rPr lang="en-GB" altLang="ja-JP" sz="3200" dirty="0" smtClean="0">
                <a:ea typeface="ＭＳ Ｐゴシック" pitchFamily="34" charset="-128"/>
              </a:rPr>
              <a:t> o que </a:t>
            </a:r>
            <a:r>
              <a:rPr lang="en-GB" altLang="ja-JP" sz="3200" dirty="0" err="1" smtClean="0">
                <a:ea typeface="ＭＳ Ｐゴシック" pitchFamily="34" charset="-128"/>
              </a:rPr>
              <a:t>progresan</a:t>
            </a:r>
            <a:r>
              <a:rPr lang="en-GB" altLang="ja-JP" sz="3200" dirty="0" smtClean="0">
                <a:ea typeface="ＭＳ Ｐゴシック" pitchFamily="34" charset="-128"/>
              </a:rPr>
              <a:t> a TACE </a:t>
            </a:r>
            <a:endParaRPr lang="en-US" altLang="ja-JP" sz="3200" dirty="0" smtClean="0">
              <a:ea typeface="ＭＳ Ｐゴシック" pitchFamily="34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027238"/>
            <a:ext cx="4038600" cy="3573462"/>
          </a:xfrm>
        </p:spPr>
        <p:txBody>
          <a:bodyPr/>
          <a:lstStyle/>
          <a:p>
            <a:pPr eaLnBrk="1" hangingPunct="1"/>
            <a:r>
              <a:rPr lang="en-US" altLang="ja-JP" dirty="0" err="1" smtClean="0">
                <a:ea typeface="ＭＳ Ｐゴシック" pitchFamily="34" charset="-128"/>
              </a:rPr>
              <a:t>Estudio</a:t>
            </a:r>
            <a:r>
              <a:rPr lang="en-US" altLang="ja-JP" dirty="0" smtClean="0">
                <a:ea typeface="ＭＳ Ｐゴシック" pitchFamily="34" charset="-128"/>
              </a:rPr>
              <a:t> SHARP y Asia–Pacífico</a:t>
            </a:r>
            <a:r>
              <a:rPr lang="en-US" altLang="ja-JP" baseline="30000" dirty="0" smtClean="0">
                <a:ea typeface="ＭＳ Ｐゴシック" pitchFamily="34" charset="-128"/>
              </a:rPr>
              <a:t>1,2</a:t>
            </a:r>
          </a:p>
          <a:p>
            <a:pPr lvl="1" eaLnBrk="1" hangingPunct="1"/>
            <a:r>
              <a:rPr lang="en-US" altLang="ja-JP" dirty="0" smtClean="0">
                <a:ea typeface="ＭＳ Ｐゴシック" pitchFamily="34" charset="-128"/>
              </a:rPr>
              <a:t>1er y </a:t>
            </a:r>
            <a:r>
              <a:rPr lang="en-US" altLang="ja-JP" dirty="0" err="1" smtClean="0">
                <a:ea typeface="ＭＳ Ｐゴシック" pitchFamily="34" charset="-128"/>
              </a:rPr>
              <a:t>único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estudio</a:t>
            </a:r>
            <a:r>
              <a:rPr lang="en-US" altLang="ja-JP" dirty="0" smtClean="0">
                <a:ea typeface="ＭＳ Ｐゴシック" pitchFamily="34" charset="-128"/>
              </a:rPr>
              <a:t>  </a:t>
            </a:r>
            <a:r>
              <a:rPr lang="en-US" altLang="ja-JP" dirty="0" err="1" smtClean="0">
                <a:ea typeface="ＭＳ Ｐゴシック" pitchFamily="34" charset="-128"/>
              </a:rPr>
              <a:t>aleatorizado</a:t>
            </a:r>
            <a:r>
              <a:rPr lang="en-US" altLang="ja-JP" dirty="0" smtClean="0">
                <a:ea typeface="ＭＳ Ｐゴシック" pitchFamily="34" charset="-128"/>
              </a:rPr>
              <a:t>, </a:t>
            </a:r>
            <a:r>
              <a:rPr lang="en-US" altLang="ja-JP" dirty="0" err="1" smtClean="0">
                <a:ea typeface="ＭＳ Ｐゴシック" pitchFamily="34" charset="-128"/>
              </a:rPr>
              <a:t>fase</a:t>
            </a:r>
            <a:r>
              <a:rPr lang="en-US" altLang="ja-JP" dirty="0" smtClean="0">
                <a:ea typeface="ＭＳ Ｐゴシック" pitchFamily="34" charset="-128"/>
              </a:rPr>
              <a:t> 3  de </a:t>
            </a:r>
            <a:r>
              <a:rPr lang="en-US" altLang="ja-JP" dirty="0" err="1" smtClean="0">
                <a:ea typeface="ＭＳ Ｐゴシック" pitchFamily="34" charset="-128"/>
              </a:rPr>
              <a:t>tratamiento</a:t>
            </a:r>
            <a:r>
              <a:rPr lang="en-US" altLang="ja-JP" dirty="0" smtClean="0">
                <a:ea typeface="ＭＳ Ｐゴシック" pitchFamily="34" charset="-128"/>
              </a:rPr>
              <a:t> de HCC  que  ha </a:t>
            </a:r>
            <a:r>
              <a:rPr lang="en-US" altLang="ja-JP" dirty="0" err="1" smtClean="0">
                <a:ea typeface="ＭＳ Ｐゴシック" pitchFamily="34" charset="-128"/>
              </a:rPr>
              <a:t>tenido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resultados</a:t>
            </a:r>
            <a:r>
              <a:rPr lang="en-US" altLang="ja-JP" dirty="0" smtClean="0">
                <a:ea typeface="ＭＳ Ｐゴシック" pitchFamily="34" charset="-128"/>
              </a:rPr>
              <a:t> positivos</a:t>
            </a:r>
            <a:r>
              <a:rPr lang="en-US" altLang="ja-JP" baseline="30000" dirty="0" smtClean="0">
                <a:ea typeface="ＭＳ Ｐゴシック" pitchFamily="34" charset="-128"/>
              </a:rPr>
              <a:t>1</a:t>
            </a:r>
          </a:p>
          <a:p>
            <a:pPr eaLnBrk="1" hangingPunct="1"/>
            <a:endParaRPr lang="en-US" altLang="ja-JP" dirty="0" smtClean="0">
              <a:ea typeface="ＭＳ Ｐゴシック" pitchFamily="34" charset="-128"/>
            </a:endParaRPr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4518025" y="2025650"/>
            <a:ext cx="4518025" cy="334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6538" indent="-2365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5963" indent="-258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ja-JP" sz="2000" dirty="0" err="1" smtClean="0">
                <a:ea typeface="ＭＳ Ｐゴシック" pitchFamily="34" charset="-128"/>
              </a:rPr>
              <a:t>Sorafenib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es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una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opción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cuando</a:t>
            </a:r>
            <a:r>
              <a:rPr lang="en-US" altLang="ja-JP" sz="2000" dirty="0" smtClean="0">
                <a:ea typeface="ＭＳ Ｐゴシック" pitchFamily="34" charset="-128"/>
              </a:rPr>
              <a:t> el </a:t>
            </a:r>
            <a:r>
              <a:rPr lang="en-US" altLang="ja-JP" sz="2000" dirty="0" err="1" smtClean="0">
                <a:ea typeface="ＭＳ Ｐゴシック" pitchFamily="34" charset="-128"/>
              </a:rPr>
              <a:t>tratamiento</a:t>
            </a:r>
            <a:r>
              <a:rPr lang="en-US" altLang="ja-JP" sz="2000" dirty="0" smtClean="0">
                <a:ea typeface="ＭＳ Ｐゴシック" pitchFamily="34" charset="-128"/>
              </a:rPr>
              <a:t> local </a:t>
            </a:r>
            <a:r>
              <a:rPr lang="en-US" altLang="ja-JP" sz="2000" dirty="0" err="1" smtClean="0">
                <a:ea typeface="ＭＳ Ｐゴシック" pitchFamily="34" charset="-128"/>
              </a:rPr>
              <a:t>convencional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falla</a:t>
            </a:r>
            <a:r>
              <a:rPr lang="en-US" altLang="ja-JP" sz="2000" dirty="0" smtClean="0">
                <a:ea typeface="ＭＳ Ｐゴシック" pitchFamily="34" charset="-128"/>
              </a:rPr>
              <a:t> o </a:t>
            </a:r>
            <a:r>
              <a:rPr lang="en-US" altLang="ja-JP" sz="2000" dirty="0" err="1" smtClean="0">
                <a:ea typeface="ＭＳ Ｐゴシック" pitchFamily="34" charset="-128"/>
              </a:rPr>
              <a:t>está</a:t>
            </a:r>
            <a:r>
              <a:rPr lang="en-US" altLang="ja-JP" sz="2000" dirty="0" smtClean="0">
                <a:ea typeface="ＭＳ Ｐゴシック" pitchFamily="34" charset="-128"/>
              </a:rPr>
              <a:t> contraindicado</a:t>
            </a:r>
            <a:r>
              <a:rPr lang="en-US" altLang="ja-JP" sz="2000" baseline="30000" dirty="0" smtClean="0">
                <a:ea typeface="ＭＳ Ｐゴシック" pitchFamily="34" charset="-128"/>
              </a:rPr>
              <a:t>3</a:t>
            </a:r>
            <a:endParaRPr lang="en-US" altLang="ja-JP" sz="2000" baseline="30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</a:pPr>
            <a:r>
              <a:rPr lang="en-US" altLang="ja-JP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Guías</a:t>
            </a:r>
            <a:r>
              <a:rPr lang="en-US" altLang="ja-JP" sz="2000" dirty="0" smtClean="0">
                <a:solidFill>
                  <a:schemeClr val="tx2"/>
                </a:solidFill>
                <a:ea typeface="ＭＳ Ｐゴシック" pitchFamily="34" charset="-128"/>
              </a:rPr>
              <a:t> AASLD</a:t>
            </a:r>
            <a:r>
              <a:rPr lang="en-US" altLang="ja-JP" sz="2000" baseline="30000" dirty="0" smtClean="0">
                <a:solidFill>
                  <a:schemeClr val="tx2"/>
                </a:solidFill>
                <a:ea typeface="ＭＳ Ｐゴシック" pitchFamily="34" charset="-128"/>
              </a:rPr>
              <a:t>4</a:t>
            </a:r>
            <a:r>
              <a:rPr lang="en-US" altLang="ja-JP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endParaRPr lang="en-US" altLang="ja-JP" sz="20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GB" altLang="ja-JP" sz="2000" dirty="0" err="1">
                <a:ea typeface="ＭＳ Ｐゴシック" pitchFamily="34" charset="-128"/>
              </a:rPr>
              <a:t>Sorafenib</a:t>
            </a:r>
            <a:r>
              <a:rPr lang="en-GB" altLang="ja-JP" sz="2000" dirty="0">
                <a:ea typeface="ＭＳ Ｐゴシック" pitchFamily="34" charset="-128"/>
              </a:rPr>
              <a:t> </a:t>
            </a:r>
            <a:r>
              <a:rPr lang="en-GB" altLang="ja-JP" sz="2000" dirty="0" smtClean="0">
                <a:ea typeface="ＭＳ Ｐゴシック" pitchFamily="34" charset="-128"/>
              </a:rPr>
              <a:t>se </a:t>
            </a:r>
            <a:r>
              <a:rPr lang="en-GB" altLang="ja-JP" sz="2000" dirty="0" err="1" smtClean="0">
                <a:ea typeface="ＭＳ Ｐゴシック" pitchFamily="34" charset="-128"/>
              </a:rPr>
              <a:t>recomienda</a:t>
            </a:r>
            <a:r>
              <a:rPr lang="en-GB" altLang="ja-JP" sz="2000" dirty="0" smtClean="0">
                <a:ea typeface="ＭＳ Ｐゴシック" pitchFamily="34" charset="-128"/>
              </a:rPr>
              <a:t> </a:t>
            </a:r>
            <a:r>
              <a:rPr lang="en-GB" altLang="ja-JP" sz="2000" dirty="0" err="1" smtClean="0">
                <a:ea typeface="ＭＳ Ｐゴシック" pitchFamily="34" charset="-128"/>
              </a:rPr>
              <a:t>como</a:t>
            </a:r>
            <a:r>
              <a:rPr lang="en-GB" altLang="ja-JP" sz="2000" dirty="0" smtClean="0">
                <a:ea typeface="ＭＳ Ｐゴシック" pitchFamily="34" charset="-128"/>
              </a:rPr>
              <a:t> </a:t>
            </a:r>
            <a:r>
              <a:rPr lang="en-GB" altLang="ja-JP" sz="2000" dirty="0" err="1" smtClean="0">
                <a:ea typeface="ＭＳ Ｐゴシック" pitchFamily="34" charset="-128"/>
              </a:rPr>
              <a:t>primera</a:t>
            </a:r>
            <a:r>
              <a:rPr lang="en-GB" altLang="ja-JP" sz="2000" dirty="0" smtClean="0">
                <a:ea typeface="ＭＳ Ｐゴシック" pitchFamily="34" charset="-128"/>
              </a:rPr>
              <a:t> </a:t>
            </a:r>
            <a:r>
              <a:rPr lang="en-GB" altLang="ja-JP" sz="2000" dirty="0" err="1" smtClean="0">
                <a:ea typeface="ＭＳ Ｐゴシック" pitchFamily="34" charset="-128"/>
              </a:rPr>
              <a:t>opción</a:t>
            </a:r>
            <a:r>
              <a:rPr lang="en-GB" altLang="ja-JP" sz="2000" dirty="0" smtClean="0">
                <a:ea typeface="ＭＳ Ｐゴシック" pitchFamily="34" charset="-128"/>
              </a:rPr>
              <a:t> </a:t>
            </a:r>
            <a:r>
              <a:rPr lang="en-GB" altLang="ja-JP" sz="2000" dirty="0" err="1" smtClean="0">
                <a:ea typeface="ＭＳ Ｐゴシック" pitchFamily="34" charset="-128"/>
              </a:rPr>
              <a:t>en</a:t>
            </a:r>
            <a:r>
              <a:rPr lang="en-GB" altLang="ja-JP" sz="2000" dirty="0" smtClean="0">
                <a:ea typeface="ＭＳ Ｐゴシック" pitchFamily="34" charset="-128"/>
              </a:rPr>
              <a:t> </a:t>
            </a:r>
            <a:r>
              <a:rPr lang="en-GB" altLang="ja-JP" sz="2000" dirty="0" err="1" smtClean="0">
                <a:ea typeface="ＭＳ Ｐゴシック" pitchFamily="34" charset="-128"/>
              </a:rPr>
              <a:t>pacientes</a:t>
            </a:r>
            <a:r>
              <a:rPr lang="en-GB" altLang="ja-JP" sz="2000" dirty="0" smtClean="0">
                <a:ea typeface="ＭＳ Ｐゴシック" pitchFamily="34" charset="-128"/>
              </a:rPr>
              <a:t>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GB" altLang="ja-JP" dirty="0" smtClean="0">
                <a:ea typeface="ＭＳ Ｐゴシック" pitchFamily="34" charset="-128"/>
              </a:rPr>
              <a:t>Que no se </a:t>
            </a:r>
            <a:r>
              <a:rPr lang="en-GB" altLang="ja-JP" dirty="0" err="1" smtClean="0">
                <a:ea typeface="ＭＳ Ｐゴシック" pitchFamily="34" charset="-128"/>
              </a:rPr>
              <a:t>benefician</a:t>
            </a:r>
            <a:r>
              <a:rPr lang="en-GB" altLang="ja-JP" dirty="0" smtClean="0">
                <a:ea typeface="ＭＳ Ｐゴシック" pitchFamily="34" charset="-128"/>
              </a:rPr>
              <a:t> de </a:t>
            </a:r>
            <a:r>
              <a:rPr lang="en-GB" altLang="ja-JP" dirty="0" err="1" smtClean="0">
                <a:ea typeface="ＭＳ Ｐゴシック" pitchFamily="34" charset="-128"/>
              </a:rPr>
              <a:t>cirugía</a:t>
            </a:r>
            <a:r>
              <a:rPr lang="en-GB" altLang="ja-JP" dirty="0" smtClean="0">
                <a:ea typeface="ＭＳ Ｐゴシック" pitchFamily="34" charset="-128"/>
              </a:rPr>
              <a:t>, </a:t>
            </a:r>
            <a:r>
              <a:rPr lang="en-GB" altLang="ja-JP" dirty="0" err="1" smtClean="0">
                <a:ea typeface="ＭＳ Ｐゴシック" pitchFamily="34" charset="-128"/>
              </a:rPr>
              <a:t>trasplante</a:t>
            </a:r>
            <a:r>
              <a:rPr lang="en-GB" altLang="ja-JP" dirty="0" smtClean="0">
                <a:ea typeface="ＭＳ Ｐゴシック" pitchFamily="34" charset="-128"/>
              </a:rPr>
              <a:t>, </a:t>
            </a:r>
            <a:r>
              <a:rPr lang="en-GB" altLang="ja-JP" dirty="0" err="1" smtClean="0">
                <a:ea typeface="ＭＳ Ｐゴシック" pitchFamily="34" charset="-128"/>
              </a:rPr>
              <a:t>ablación</a:t>
            </a:r>
            <a:r>
              <a:rPr lang="en-GB" altLang="ja-JP" dirty="0" smtClean="0">
                <a:ea typeface="ＭＳ Ｐゴシック" pitchFamily="34" charset="-128"/>
              </a:rPr>
              <a:t> o TACE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GB" altLang="ja-JP" dirty="0" smtClean="0">
                <a:ea typeface="ＭＳ Ｐゴシック" pitchFamily="34" charset="-128"/>
              </a:rPr>
              <a:t>Que </a:t>
            </a:r>
            <a:r>
              <a:rPr lang="en-GB" altLang="ja-JP" dirty="0" err="1" smtClean="0">
                <a:ea typeface="ＭＳ Ｐゴシック" pitchFamily="34" charset="-128"/>
              </a:rPr>
              <a:t>todavía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preservan</a:t>
            </a:r>
            <a:r>
              <a:rPr lang="en-GB" altLang="ja-JP" dirty="0" smtClean="0">
                <a:ea typeface="ＭＳ Ｐゴシック" pitchFamily="34" charset="-128"/>
              </a:rPr>
              <a:t> la </a:t>
            </a:r>
            <a:r>
              <a:rPr lang="en-GB" altLang="ja-JP" dirty="0" err="1" smtClean="0">
                <a:ea typeface="ＭＳ Ｐゴシック" pitchFamily="34" charset="-128"/>
              </a:rPr>
              <a:t>función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hepática</a:t>
            </a:r>
            <a:r>
              <a:rPr lang="en-GB" altLang="ja-JP" dirty="0" smtClean="0">
                <a:ea typeface="ＭＳ Ｐゴシック" pitchFamily="34" charset="-128"/>
              </a:rPr>
              <a:t> (Child-Pugh A y </a:t>
            </a:r>
            <a:r>
              <a:rPr lang="en-GB" altLang="ja-JP" dirty="0" err="1" smtClean="0">
                <a:ea typeface="ＭＳ Ｐゴシック" pitchFamily="34" charset="-128"/>
              </a:rPr>
              <a:t>buen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estado</a:t>
            </a:r>
            <a:r>
              <a:rPr lang="en-GB" altLang="ja-JP" dirty="0" smtClean="0">
                <a:ea typeface="ＭＳ Ｐゴシック" pitchFamily="34" charset="-128"/>
              </a:rPr>
              <a:t> general) </a:t>
            </a:r>
            <a:endParaRPr lang="en-GB" altLang="ja-JP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altLang="ja-JP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altLang="ja-JP" sz="2000" dirty="0">
              <a:ea typeface="ＭＳ Ｐゴシック" pitchFamily="34" charset="-128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01688" y="1433513"/>
            <a:ext cx="2309812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Eficacia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sorafenib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881563" y="1449388"/>
            <a:ext cx="3382962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Recomendación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sorafenib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511" name="Text Box 22"/>
          <p:cNvSpPr txBox="1">
            <a:spLocks noChangeArrowheads="1"/>
          </p:cNvSpPr>
          <p:nvPr/>
        </p:nvSpPr>
        <p:spPr bwMode="auto">
          <a:xfrm>
            <a:off x="519113" y="6211888"/>
            <a:ext cx="8624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altLang="ja-JP" sz="1200">
                <a:ea typeface="ＭＳ Ｐゴシック" pitchFamily="34" charset="-128"/>
              </a:rPr>
              <a:t>1. Llovett JM, et al. N Engl J Med. 2008;359:378-90. </a:t>
            </a:r>
            <a:r>
              <a:rPr lang="en-US" altLang="ja-JP" sz="1200">
                <a:ea typeface="ＭＳ Ｐゴシック" pitchFamily="34" charset="-128"/>
              </a:rPr>
              <a:t>2. Cheng A, et al. Lancet Oncol. 2009;10:25-34.</a:t>
            </a:r>
            <a:endParaRPr lang="en-GB" altLang="ja-JP" sz="1200">
              <a:ea typeface="ＭＳ Ｐゴシック" pitchFamily="34" charset="-128"/>
            </a:endParaRPr>
          </a:p>
          <a:p>
            <a:pPr algn="r" eaLnBrk="1" hangingPunct="1"/>
            <a:r>
              <a:rPr lang="en-GB" altLang="ja-JP" sz="1200">
                <a:ea typeface="ＭＳ Ｐゴシック" pitchFamily="34" charset="-128"/>
              </a:rPr>
              <a:t>3. Raoul JL, et al. Cancer Treat Rev. 2011;37:212-20. 4. Bruix J, Sherman M. Hepatology. 2010. http://www.aasld.org/practiceguidelines/Documents/Bookmarked%20Practice%20Guidelines/HCCUpdate2010.pdf.</a:t>
            </a:r>
          </a:p>
        </p:txBody>
      </p:sp>
    </p:spTree>
    <p:extLst>
      <p:ext uri="{BB962C8B-B14F-4D97-AF65-F5344CB8AC3E}">
        <p14:creationId xmlns:p14="http://schemas.microsoft.com/office/powerpoint/2010/main" val="32791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174625"/>
            <a:ext cx="8367713" cy="1041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ja-JP" dirty="0" err="1" smtClean="0">
                <a:ea typeface="ＭＳ Ｐゴシック" pitchFamily="34" charset="-128"/>
              </a:rPr>
              <a:t>Algoritmo</a:t>
            </a:r>
            <a:r>
              <a:rPr lang="fr-FR" altLang="ja-JP" dirty="0" smtClean="0">
                <a:ea typeface="ＭＳ Ｐゴシック" pitchFamily="34" charset="-128"/>
              </a:rPr>
              <a:t> de </a:t>
            </a:r>
            <a:r>
              <a:rPr lang="fr-FR" altLang="ja-JP" dirty="0" err="1" smtClean="0">
                <a:ea typeface="ＭＳ Ｐゴシック" pitchFamily="34" charset="-128"/>
              </a:rPr>
              <a:t>manejo</a:t>
            </a:r>
            <a:r>
              <a:rPr lang="fr-FR" altLang="ja-JP" dirty="0" smtClean="0">
                <a:ea typeface="ＭＳ Ｐゴシック" pitchFamily="34" charset="-128"/>
              </a:rPr>
              <a:t> de </a:t>
            </a:r>
            <a:r>
              <a:rPr lang="fr-FR" altLang="ja-JP" dirty="0" err="1" smtClean="0">
                <a:ea typeface="ＭＳ Ｐゴシック" pitchFamily="34" charset="-128"/>
              </a:rPr>
              <a:t>pacientes</a:t>
            </a:r>
            <a:r>
              <a:rPr lang="fr-FR" altLang="ja-JP" dirty="0" smtClean="0">
                <a:ea typeface="ＭＳ Ｐゴシック" pitchFamily="34" charset="-128"/>
              </a:rPr>
              <a:t> con HCC con </a:t>
            </a:r>
            <a:r>
              <a:rPr lang="fr-FR" altLang="ja-JP" dirty="0" err="1" smtClean="0">
                <a:ea typeface="ＭＳ Ｐゴシック" pitchFamily="34" charset="-128"/>
              </a:rPr>
              <a:t>riesgo</a:t>
            </a:r>
            <a:r>
              <a:rPr lang="fr-FR" altLang="ja-JP" dirty="0" smtClean="0">
                <a:ea typeface="ＭＳ Ｐゴシック" pitchFamily="34" charset="-128"/>
              </a:rPr>
              <a:t> </a:t>
            </a:r>
            <a:r>
              <a:rPr lang="fr-FR" altLang="ja-JP" dirty="0" err="1" smtClean="0">
                <a:ea typeface="ＭＳ Ｐゴシック" pitchFamily="34" charset="-128"/>
              </a:rPr>
              <a:t>intermedio</a:t>
            </a:r>
            <a:endParaRPr lang="en-GB" altLang="ja-JP" dirty="0" smtClean="0">
              <a:ea typeface="ＭＳ Ｐゴシック" pitchFamily="34" charset="-128"/>
            </a:endParaRPr>
          </a:p>
        </p:txBody>
      </p:sp>
      <p:sp>
        <p:nvSpPr>
          <p:cNvPr id="22531" name="Rectangle 39"/>
          <p:cNvSpPr>
            <a:spLocks noChangeArrowheads="1"/>
          </p:cNvSpPr>
          <p:nvPr/>
        </p:nvSpPr>
        <p:spPr bwMode="auto">
          <a:xfrm>
            <a:off x="28575" y="-228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CA" altLang="ja-JP" sz="24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2" name="Text Box 22"/>
          <p:cNvSpPr txBox="1">
            <a:spLocks noChangeArrowheads="1"/>
          </p:cNvSpPr>
          <p:nvPr/>
        </p:nvSpPr>
        <p:spPr bwMode="auto">
          <a:xfrm>
            <a:off x="1692275" y="6581775"/>
            <a:ext cx="745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altLang="ja-JP" sz="1200">
                <a:ea typeface="ＭＳ Ｐゴシック" pitchFamily="34" charset="-128"/>
              </a:rPr>
              <a:t>Raoul JL, et al. Cancer Treat Rev. 2011;37:212-20.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955925" y="3387725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 sz="1600">
                <a:solidFill>
                  <a:srgbClr val="FFFF00"/>
                </a:solidFill>
                <a:ea typeface="ＭＳ Ｐゴシック" pitchFamily="34" charset="-128"/>
              </a:rPr>
              <a:t>CT or MRI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2955925" y="4484688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 sz="1600">
                <a:solidFill>
                  <a:srgbClr val="FFFF00"/>
                </a:solidFill>
                <a:ea typeface="ＭＳ Ｐゴシック" pitchFamily="34" charset="-128"/>
              </a:rPr>
              <a:t>CT or MRI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271463" y="5238750"/>
            <a:ext cx="248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ja-JP" sz="1600">
                <a:ea typeface="ＭＳ Ｐゴシック" pitchFamily="34" charset="-128"/>
              </a:rPr>
              <a:t>Follow-up/3 months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519238" y="5003800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3529013" y="4241800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529013" y="315277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3500438" y="2132013"/>
            <a:ext cx="0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059113" y="21177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4079875" y="4662488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 flipH="1">
            <a:off x="2398713" y="4662488"/>
            <a:ext cx="552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>
            <a:off x="3532188" y="3275013"/>
            <a:ext cx="102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44" name="Line 21"/>
          <p:cNvSpPr>
            <a:spLocks noChangeShapeType="1"/>
          </p:cNvSpPr>
          <p:nvPr/>
        </p:nvSpPr>
        <p:spPr bwMode="auto">
          <a:xfrm>
            <a:off x="7275513" y="55673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45" name="AutoShape 64"/>
          <p:cNvSpPr>
            <a:spLocks noChangeArrowheads="1"/>
          </p:cNvSpPr>
          <p:nvPr/>
        </p:nvSpPr>
        <p:spPr bwMode="auto">
          <a:xfrm>
            <a:off x="652463" y="4295775"/>
            <a:ext cx="1731962" cy="704850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46800" tIns="46800" rIns="468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ja-JP" sz="1600">
                <a:ea typeface="ＭＳ Ｐゴシック" pitchFamily="34" charset="-128"/>
              </a:rPr>
              <a:t>Disease control</a:t>
            </a:r>
          </a:p>
          <a:p>
            <a:pPr algn="ctr" eaLnBrk="1" hangingPunct="1"/>
            <a:r>
              <a:rPr lang="fr-FR" altLang="ja-JP" sz="1600">
                <a:ea typeface="ＭＳ Ｐゴシック" pitchFamily="34" charset="-128"/>
              </a:rPr>
              <a:t>(CR, PR, SD)</a:t>
            </a:r>
            <a:endParaRPr lang="en-GB" altLang="ja-JP" sz="1600">
              <a:ea typeface="ＭＳ Ｐゴシック" pitchFamily="34" charset="-128"/>
            </a:endParaRPr>
          </a:p>
        </p:txBody>
      </p:sp>
      <p:sp>
        <p:nvSpPr>
          <p:cNvPr id="22546" name="AutoShape 64"/>
          <p:cNvSpPr>
            <a:spLocks noChangeArrowheads="1"/>
          </p:cNvSpPr>
          <p:nvPr/>
        </p:nvSpPr>
        <p:spPr bwMode="auto">
          <a:xfrm>
            <a:off x="4610100" y="4310063"/>
            <a:ext cx="1763713" cy="704850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46800" tIns="46800" rIns="468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ja-JP" sz="1600">
                <a:ea typeface="ＭＳ Ｐゴシック" pitchFamily="34" charset="-128"/>
              </a:rPr>
              <a:t>Disease </a:t>
            </a:r>
            <a:br>
              <a:rPr lang="fr-FR" altLang="ja-JP" sz="1600">
                <a:ea typeface="ＭＳ Ｐゴシック" pitchFamily="34" charset="-128"/>
              </a:rPr>
            </a:br>
            <a:r>
              <a:rPr lang="fr-FR" altLang="ja-JP" sz="1600">
                <a:ea typeface="ＭＳ Ｐゴシック" pitchFamily="34" charset="-128"/>
              </a:rPr>
              <a:t>progression</a:t>
            </a:r>
            <a:endParaRPr lang="en-GB" altLang="ja-JP" sz="1600">
              <a:ea typeface="ＭＳ Ｐゴシック" pitchFamily="34" charset="-128"/>
            </a:endParaRPr>
          </a:p>
        </p:txBody>
      </p:sp>
      <p:sp>
        <p:nvSpPr>
          <p:cNvPr id="22547" name="AutoShape 64"/>
          <p:cNvSpPr>
            <a:spLocks noChangeArrowheads="1"/>
          </p:cNvSpPr>
          <p:nvPr/>
        </p:nvSpPr>
        <p:spPr bwMode="auto">
          <a:xfrm>
            <a:off x="6103938" y="5076825"/>
            <a:ext cx="1552575" cy="576263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46800" tIns="46800" rIns="468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ja-JP" sz="1600">
                <a:ea typeface="ＭＳ Ｐゴシック" pitchFamily="34" charset="-128"/>
              </a:rPr>
              <a:t>Growth of</a:t>
            </a:r>
          </a:p>
          <a:p>
            <a:pPr algn="ctr" eaLnBrk="1" hangingPunct="1"/>
            <a:r>
              <a:rPr lang="fr-FR" altLang="ja-JP" sz="1600">
                <a:ea typeface="ＭＳ Ｐゴシック" pitchFamily="34" charset="-128"/>
              </a:rPr>
              <a:t>existing lesion</a:t>
            </a:r>
            <a:endParaRPr lang="en-GB" altLang="ja-JP" sz="1600">
              <a:ea typeface="ＭＳ Ｐゴシック" pitchFamily="34" charset="-128"/>
            </a:endParaRPr>
          </a:p>
        </p:txBody>
      </p:sp>
      <p:sp>
        <p:nvSpPr>
          <p:cNvPr id="22548" name="AutoShape 64"/>
          <p:cNvSpPr>
            <a:spLocks noChangeArrowheads="1"/>
          </p:cNvSpPr>
          <p:nvPr/>
        </p:nvSpPr>
        <p:spPr bwMode="auto">
          <a:xfrm>
            <a:off x="3276600" y="5114925"/>
            <a:ext cx="1763713" cy="576263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46800" tIns="46800" rIns="468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ja-JP" sz="1600">
                <a:ea typeface="ＭＳ Ｐゴシック" pitchFamily="34" charset="-128"/>
              </a:rPr>
              <a:t>New lesion</a:t>
            </a:r>
          </a:p>
        </p:txBody>
      </p:sp>
      <p:sp>
        <p:nvSpPr>
          <p:cNvPr id="22549" name="AutoShape 64"/>
          <p:cNvSpPr>
            <a:spLocks noChangeArrowheads="1"/>
          </p:cNvSpPr>
          <p:nvPr/>
        </p:nvSpPr>
        <p:spPr bwMode="auto">
          <a:xfrm>
            <a:off x="4610100" y="2922588"/>
            <a:ext cx="2087563" cy="704850"/>
          </a:xfrm>
          <a:prstGeom prst="roundRect">
            <a:avLst>
              <a:gd name="adj" fmla="val 16667"/>
            </a:avLst>
          </a:prstGeom>
          <a:solidFill>
            <a:srgbClr val="E9B113"/>
          </a:solidFill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46800" tIns="46800" rIns="468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ja-JP" sz="1600">
                <a:solidFill>
                  <a:srgbClr val="000099"/>
                </a:solidFill>
                <a:ea typeface="ＭＳ Ｐゴシック" pitchFamily="34" charset="-128"/>
              </a:rPr>
              <a:t>Liver deterioration or</a:t>
            </a:r>
          </a:p>
          <a:p>
            <a:pPr algn="ctr" eaLnBrk="1" hangingPunct="1"/>
            <a:r>
              <a:rPr lang="fr-FR" altLang="ja-JP" sz="1600">
                <a:solidFill>
                  <a:srgbClr val="000099"/>
                </a:solidFill>
                <a:ea typeface="ＭＳ Ｐゴシック" pitchFamily="34" charset="-128"/>
              </a:rPr>
              <a:t>major complications</a:t>
            </a:r>
            <a:endParaRPr lang="en-GB" altLang="ja-JP" sz="1600">
              <a:solidFill>
                <a:srgbClr val="000099"/>
              </a:solidFill>
              <a:ea typeface="ＭＳ Ｐゴシック" pitchFamily="34" charset="-128"/>
            </a:endParaRPr>
          </a:p>
        </p:txBody>
      </p:sp>
      <p:sp>
        <p:nvSpPr>
          <p:cNvPr id="22550" name="AutoShape 5"/>
          <p:cNvSpPr>
            <a:spLocks noChangeArrowheads="1"/>
          </p:cNvSpPr>
          <p:nvPr/>
        </p:nvSpPr>
        <p:spPr bwMode="auto">
          <a:xfrm>
            <a:off x="6858000" y="5922963"/>
            <a:ext cx="1543050" cy="6873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46800" tIns="46800" rIns="468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40000"/>
              </a:spcBef>
              <a:buClr>
                <a:schemeClr val="tx1"/>
              </a:buClr>
              <a:buFont typeface="Verdana" pitchFamily="34" charset="0"/>
              <a:buNone/>
            </a:pPr>
            <a:r>
              <a:rPr lang="en-GB" altLang="ja-JP" sz="1600">
                <a:solidFill>
                  <a:schemeClr val="bg1"/>
                </a:solidFill>
                <a:ea typeface="ＭＳ Ｐゴシック" pitchFamily="34" charset="-128"/>
              </a:rPr>
              <a:t>Consider</a:t>
            </a:r>
            <a:br>
              <a:rPr lang="en-GB" altLang="ja-JP" sz="160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1600">
                <a:solidFill>
                  <a:schemeClr val="bg1"/>
                </a:solidFill>
                <a:ea typeface="ＭＳ Ｐゴシック" pitchFamily="34" charset="-128"/>
              </a:rPr>
              <a:t>sorafenib</a:t>
            </a:r>
            <a:endParaRPr lang="en-US" altLang="ja-JP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2551" name="AutoShape 5"/>
          <p:cNvSpPr>
            <a:spLocks noChangeArrowheads="1"/>
          </p:cNvSpPr>
          <p:nvPr/>
        </p:nvSpPr>
        <p:spPr bwMode="auto">
          <a:xfrm>
            <a:off x="2789238" y="2659063"/>
            <a:ext cx="1455737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4D6EC"/>
              </a:gs>
              <a:gs pos="100000">
                <a:srgbClr val="9BAAB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46800" tIns="46800" rIns="468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ja-JP" sz="1600">
                <a:solidFill>
                  <a:srgbClr val="000099"/>
                </a:solidFill>
                <a:ea typeface="ＭＳ Ｐゴシック" pitchFamily="34" charset="-128"/>
              </a:rPr>
              <a:t>First TACE</a:t>
            </a:r>
          </a:p>
        </p:txBody>
      </p:sp>
      <p:sp>
        <p:nvSpPr>
          <p:cNvPr id="22552" name="AutoShape 5"/>
          <p:cNvSpPr>
            <a:spLocks noChangeArrowheads="1"/>
          </p:cNvSpPr>
          <p:nvPr/>
        </p:nvSpPr>
        <p:spPr bwMode="auto">
          <a:xfrm>
            <a:off x="2789238" y="3773488"/>
            <a:ext cx="1455737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4D6EC"/>
              </a:gs>
              <a:gs pos="100000">
                <a:srgbClr val="9BAAB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46800" tIns="46800" rIns="468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ja-JP" sz="1600">
                <a:solidFill>
                  <a:srgbClr val="000099"/>
                </a:solidFill>
                <a:ea typeface="ＭＳ Ｐゴシック" pitchFamily="34" charset="-128"/>
              </a:rPr>
              <a:t>Second TACE</a:t>
            </a:r>
          </a:p>
        </p:txBody>
      </p:sp>
      <p:sp>
        <p:nvSpPr>
          <p:cNvPr id="22553" name="AutoShape 5"/>
          <p:cNvSpPr>
            <a:spLocks noChangeArrowheads="1"/>
          </p:cNvSpPr>
          <p:nvPr/>
        </p:nvSpPr>
        <p:spPr bwMode="auto">
          <a:xfrm>
            <a:off x="263525" y="5969000"/>
            <a:ext cx="2120900" cy="708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4D6EC"/>
              </a:gs>
              <a:gs pos="100000">
                <a:srgbClr val="9BAAB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46800" tIns="46800" rIns="468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ja-JP" sz="1600">
                <a:solidFill>
                  <a:srgbClr val="000099"/>
                </a:solidFill>
                <a:ea typeface="ＭＳ Ｐゴシック" pitchFamily="34" charset="-128"/>
              </a:rPr>
              <a:t>Consider retreatment </a:t>
            </a:r>
          </a:p>
          <a:p>
            <a:pPr algn="ctr" eaLnBrk="1" hangingPunct="1"/>
            <a:r>
              <a:rPr lang="fr-FR" altLang="ja-JP" sz="1600">
                <a:solidFill>
                  <a:srgbClr val="000099"/>
                </a:solidFill>
                <a:ea typeface="ＭＳ Ｐゴシック" pitchFamily="34" charset="-128"/>
              </a:rPr>
              <a:t>with TACE?</a:t>
            </a:r>
          </a:p>
        </p:txBody>
      </p:sp>
      <p:sp>
        <p:nvSpPr>
          <p:cNvPr id="22554" name="AutoShape 5"/>
          <p:cNvSpPr>
            <a:spLocks noChangeArrowheads="1"/>
          </p:cNvSpPr>
          <p:nvPr/>
        </p:nvSpPr>
        <p:spPr bwMode="auto">
          <a:xfrm>
            <a:off x="1620838" y="1403350"/>
            <a:ext cx="4230687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C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6800" tIns="46800" rIns="468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ja-JP" sz="1600">
                <a:ea typeface="ＭＳ Ｐゴシック" pitchFamily="34" charset="-128"/>
              </a:rPr>
              <a:t>Patient/disease characteristics</a:t>
            </a:r>
          </a:p>
        </p:txBody>
      </p:sp>
      <p:cxnSp>
        <p:nvCxnSpPr>
          <p:cNvPr id="72" name="Elbow Connector 71"/>
          <p:cNvCxnSpPr>
            <a:endCxn id="22550" idx="3"/>
          </p:cNvCxnSpPr>
          <p:nvPr/>
        </p:nvCxnSpPr>
        <p:spPr>
          <a:xfrm rot="16200000" flipH="1">
            <a:off x="6068218" y="3933032"/>
            <a:ext cx="2932113" cy="1733550"/>
          </a:xfrm>
          <a:prstGeom prst="bentConnector4">
            <a:avLst>
              <a:gd name="adj1" fmla="val 298"/>
              <a:gd name="adj2" fmla="val 11318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095875" y="5362575"/>
            <a:ext cx="89535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Line 12"/>
          <p:cNvSpPr>
            <a:spLocks noChangeShapeType="1"/>
          </p:cNvSpPr>
          <p:nvPr/>
        </p:nvSpPr>
        <p:spPr bwMode="auto">
          <a:xfrm flipH="1" flipV="1">
            <a:off x="5527675" y="50006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2439988" y="6276975"/>
            <a:ext cx="439261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Line 12"/>
          <p:cNvSpPr>
            <a:spLocks noChangeShapeType="1"/>
          </p:cNvSpPr>
          <p:nvPr/>
        </p:nvSpPr>
        <p:spPr bwMode="auto">
          <a:xfrm flipH="1" flipV="1">
            <a:off x="4137025" y="5676900"/>
            <a:ext cx="0" cy="612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60" name="AutoShape 64"/>
          <p:cNvSpPr>
            <a:spLocks noChangeArrowheads="1"/>
          </p:cNvSpPr>
          <p:nvPr/>
        </p:nvSpPr>
        <p:spPr bwMode="auto">
          <a:xfrm>
            <a:off x="3914775" y="1947863"/>
            <a:ext cx="2339975" cy="395287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46800" tIns="46800" rIns="468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ja-JP" sz="1600">
                <a:ea typeface="ＭＳ Ｐゴシック" pitchFamily="34" charset="-128"/>
              </a:rPr>
              <a:t>Child–Pugh A or B7</a:t>
            </a:r>
          </a:p>
        </p:txBody>
      </p:sp>
      <p:sp>
        <p:nvSpPr>
          <p:cNvPr id="22561" name="AutoShape 64"/>
          <p:cNvSpPr>
            <a:spLocks noChangeArrowheads="1"/>
          </p:cNvSpPr>
          <p:nvPr/>
        </p:nvSpPr>
        <p:spPr bwMode="auto">
          <a:xfrm>
            <a:off x="1447800" y="1881188"/>
            <a:ext cx="1619250" cy="576262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46800" tIns="46800" rIns="468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ja-JP" sz="1600">
                <a:ea typeface="ＭＳ Ｐゴシック" pitchFamily="34" charset="-128"/>
              </a:rPr>
              <a:t>No PVT</a:t>
            </a:r>
          </a:p>
          <a:p>
            <a:pPr algn="ctr" eaLnBrk="1" hangingPunct="1"/>
            <a:r>
              <a:rPr lang="fr-FR" altLang="ja-JP" sz="1600">
                <a:ea typeface="ＭＳ Ｐゴシック" pitchFamily="34" charset="-128"/>
              </a:rPr>
              <a:t>No EHS</a:t>
            </a:r>
          </a:p>
        </p:txBody>
      </p:sp>
      <p:sp>
        <p:nvSpPr>
          <p:cNvPr id="22562" name="Line 8"/>
          <p:cNvSpPr>
            <a:spLocks noChangeShapeType="1"/>
          </p:cNvSpPr>
          <p:nvPr/>
        </p:nvSpPr>
        <p:spPr bwMode="auto">
          <a:xfrm>
            <a:off x="1519238" y="552767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99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5"/>
          <p:cNvSpPr txBox="1">
            <a:spLocks noChangeArrowheads="1"/>
          </p:cNvSpPr>
          <p:nvPr/>
        </p:nvSpPr>
        <p:spPr bwMode="auto">
          <a:xfrm>
            <a:off x="68263" y="4056063"/>
            <a:ext cx="179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46800" tIns="46800" rIns="468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FFFF"/>
              </a:buClr>
              <a:buFont typeface="Verdana" pitchFamily="34" charset="0"/>
              <a:buNone/>
            </a:pPr>
            <a:r>
              <a:rPr lang="en-US" altLang="es-ES" sz="1300" dirty="0" err="1" smtClean="0">
                <a:solidFill>
                  <a:srgbClr val="FFFFFF"/>
                </a:solidFill>
                <a:latin typeface="Arial" charset="0"/>
              </a:rPr>
              <a:t>Presión</a:t>
            </a:r>
            <a:r>
              <a:rPr lang="en-US" altLang="es-ES" sz="1300" dirty="0" smtClean="0">
                <a:solidFill>
                  <a:srgbClr val="FFFFFF"/>
                </a:solidFill>
                <a:latin typeface="Arial" charset="0"/>
              </a:rPr>
              <a:t> portal/</a:t>
            </a:r>
            <a:r>
              <a:rPr lang="en-US" altLang="es-ES" sz="13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altLang="es-ES" sz="1300" dirty="0">
                <a:solidFill>
                  <a:srgbClr val="FFFFFF"/>
                </a:solidFill>
                <a:latin typeface="Arial" charset="0"/>
              </a:rPr>
            </a:br>
            <a:r>
              <a:rPr lang="en-US" altLang="es-ES" sz="1300" dirty="0" err="1" smtClean="0">
                <a:solidFill>
                  <a:srgbClr val="FFFFFF"/>
                </a:solidFill>
                <a:latin typeface="Arial" charset="0"/>
              </a:rPr>
              <a:t>bilirrubina</a:t>
            </a:r>
            <a:endParaRPr lang="en-US" altLang="es-ES" sz="13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483" name="Group 62"/>
          <p:cNvGrpSpPr>
            <a:grpSpLocks/>
          </p:cNvGrpSpPr>
          <p:nvPr/>
        </p:nvGrpSpPr>
        <p:grpSpPr bwMode="auto">
          <a:xfrm>
            <a:off x="273050" y="1349375"/>
            <a:ext cx="8691563" cy="4697413"/>
            <a:chOff x="172" y="850"/>
            <a:chExt cx="5475" cy="2959"/>
          </a:xfrm>
        </p:grpSpPr>
        <p:sp>
          <p:nvSpPr>
            <p:cNvPr id="20487" name="AutoShape 45"/>
            <p:cNvSpPr>
              <a:spLocks noChangeArrowheads="1"/>
            </p:cNvSpPr>
            <p:nvPr/>
          </p:nvSpPr>
          <p:spPr bwMode="auto">
            <a:xfrm>
              <a:off x="2325" y="850"/>
              <a:ext cx="1104" cy="232"/>
            </a:xfrm>
            <a:prstGeom prst="roundRect">
              <a:avLst>
                <a:gd name="adj" fmla="val 16667"/>
              </a:avLst>
            </a:prstGeom>
            <a:solidFill>
              <a:srgbClr val="E9B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>
                  <a:solidFill>
                    <a:srgbClr val="000099"/>
                  </a:solidFill>
                  <a:latin typeface="Arial" charset="0"/>
                </a:rPr>
                <a:t>HCC</a:t>
              </a:r>
            </a:p>
          </p:txBody>
        </p:sp>
        <p:sp>
          <p:nvSpPr>
            <p:cNvPr id="20488" name="Rectangle 2"/>
            <p:cNvSpPr>
              <a:spLocks noChangeArrowheads="1"/>
            </p:cNvSpPr>
            <p:nvPr/>
          </p:nvSpPr>
          <p:spPr bwMode="auto">
            <a:xfrm>
              <a:off x="2102" y="3338"/>
              <a:ext cx="541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RFA</a:t>
              </a:r>
            </a:p>
          </p:txBody>
        </p:sp>
        <p:sp>
          <p:nvSpPr>
            <p:cNvPr id="20489" name="Rectangle 3"/>
            <p:cNvSpPr>
              <a:spLocks noChangeArrowheads="1"/>
            </p:cNvSpPr>
            <p:nvPr/>
          </p:nvSpPr>
          <p:spPr bwMode="auto">
            <a:xfrm>
              <a:off x="3707" y="3338"/>
              <a:ext cx="816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>
                  <a:latin typeface="Arial" charset="0"/>
                </a:rPr>
                <a:t>Sorafenib</a:t>
              </a:r>
              <a:endParaRPr lang="en-US" altLang="es-ES" sz="1300" baseline="30000">
                <a:latin typeface="Arial" charset="0"/>
              </a:endParaRPr>
            </a:p>
          </p:txBody>
        </p:sp>
        <p:sp>
          <p:nvSpPr>
            <p:cNvPr id="20490" name="Freeform 4"/>
            <p:cNvSpPr>
              <a:spLocks/>
            </p:cNvSpPr>
            <p:nvPr/>
          </p:nvSpPr>
          <p:spPr bwMode="auto">
            <a:xfrm>
              <a:off x="586" y="970"/>
              <a:ext cx="1728" cy="279"/>
            </a:xfrm>
            <a:custGeom>
              <a:avLst/>
              <a:gdLst>
                <a:gd name="T0" fmla="*/ 2147385249 w 1728"/>
                <a:gd name="T1" fmla="*/ 0 h 260"/>
                <a:gd name="T2" fmla="*/ 0 w 1728"/>
                <a:gd name="T3" fmla="*/ 0 h 260"/>
                <a:gd name="T4" fmla="*/ 0 w 1728"/>
                <a:gd name="T5" fmla="*/ 2147483647 h 260"/>
                <a:gd name="T6" fmla="*/ 0 60000 65536"/>
                <a:gd name="T7" fmla="*/ 0 60000 65536"/>
                <a:gd name="T8" fmla="*/ 0 60000 65536"/>
                <a:gd name="T9" fmla="*/ 0 w 1728"/>
                <a:gd name="T10" fmla="*/ 0 h 260"/>
                <a:gd name="T11" fmla="*/ 1728 w 172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260">
                  <a:moveTo>
                    <a:pt x="1728" y="0"/>
                  </a:moveTo>
                  <a:lnTo>
                    <a:pt x="0" y="0"/>
                  </a:lnTo>
                  <a:lnTo>
                    <a:pt x="0" y="2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491" name="AutoShape 5"/>
            <p:cNvSpPr>
              <a:spLocks noChangeArrowheads="1"/>
            </p:cNvSpPr>
            <p:nvPr/>
          </p:nvSpPr>
          <p:spPr bwMode="auto">
            <a:xfrm>
              <a:off x="172" y="1207"/>
              <a:ext cx="855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0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0, Child–Pugh A</a:t>
              </a:r>
            </a:p>
          </p:txBody>
        </p:sp>
        <p:sp>
          <p:nvSpPr>
            <p:cNvPr id="20492" name="AutoShape 6"/>
            <p:cNvSpPr>
              <a:spLocks noChangeArrowheads="1"/>
            </p:cNvSpPr>
            <p:nvPr/>
          </p:nvSpPr>
          <p:spPr bwMode="auto">
            <a:xfrm>
              <a:off x="172" y="1695"/>
              <a:ext cx="855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muy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precoz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(0)</a:t>
              </a:r>
              <a:r>
                <a:rPr lang="en-US" altLang="es-ES" sz="1300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 HCC &lt; 2 cm</a:t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Carcinoma in situ</a:t>
              </a:r>
            </a:p>
          </p:txBody>
        </p:sp>
        <p:sp>
          <p:nvSpPr>
            <p:cNvPr id="20493" name="AutoShape 7"/>
            <p:cNvSpPr>
              <a:spLocks noChangeArrowheads="1"/>
            </p:cNvSpPr>
            <p:nvPr/>
          </p:nvSpPr>
          <p:spPr bwMode="auto">
            <a:xfrm>
              <a:off x="1243" y="1695"/>
              <a:ext cx="952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precoz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(A)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 HCC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o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nódulos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&lt; 3 cm,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0</a:t>
              </a:r>
              <a:r>
                <a:rPr lang="en-US" altLang="es-ES" sz="1300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endParaRPr lang="en-US" altLang="es-ES" sz="13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20494" name="AutoShape 9"/>
            <p:cNvSpPr>
              <a:spLocks noChangeArrowheads="1"/>
            </p:cNvSpPr>
            <p:nvPr/>
          </p:nvSpPr>
          <p:spPr bwMode="auto">
            <a:xfrm>
              <a:off x="4604" y="1717"/>
              <a:ext cx="806" cy="2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final(D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20495" name="Rectangle 10"/>
            <p:cNvSpPr>
              <a:spLocks noChangeArrowheads="1"/>
            </p:cNvSpPr>
            <p:nvPr/>
          </p:nvSpPr>
          <p:spPr bwMode="auto">
            <a:xfrm>
              <a:off x="886" y="3338"/>
              <a:ext cx="1200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Trasplante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hepático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496" name="Rectangle 11"/>
            <p:cNvSpPr>
              <a:spLocks noChangeArrowheads="1"/>
            </p:cNvSpPr>
            <p:nvPr/>
          </p:nvSpPr>
          <p:spPr bwMode="auto">
            <a:xfrm>
              <a:off x="2684" y="3338"/>
              <a:ext cx="969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>
                  <a:latin typeface="Arial" charset="0"/>
                </a:rPr>
                <a:t>TACE</a:t>
              </a:r>
            </a:p>
          </p:txBody>
        </p:sp>
        <p:sp>
          <p:nvSpPr>
            <p:cNvPr id="20497" name="Rectangle 12"/>
            <p:cNvSpPr>
              <a:spLocks noChangeArrowheads="1"/>
            </p:cNvSpPr>
            <p:nvPr/>
          </p:nvSpPr>
          <p:spPr bwMode="auto">
            <a:xfrm>
              <a:off x="286" y="3338"/>
              <a:ext cx="576" cy="18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Resección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498" name="Group 13"/>
            <p:cNvGrpSpPr>
              <a:grpSpLocks/>
            </p:cNvGrpSpPr>
            <p:nvPr/>
          </p:nvGrpSpPr>
          <p:grpSpPr bwMode="auto">
            <a:xfrm>
              <a:off x="4581" y="3350"/>
              <a:ext cx="1066" cy="453"/>
              <a:chOff x="4481" y="3373"/>
              <a:chExt cx="1066" cy="353"/>
            </a:xfrm>
          </p:grpSpPr>
          <p:sp>
            <p:nvSpPr>
              <p:cNvPr id="20538" name="Rectangle 14"/>
              <p:cNvSpPr>
                <a:spLocks noChangeArrowheads="1"/>
              </p:cNvSpPr>
              <p:nvPr/>
            </p:nvSpPr>
            <p:spPr bwMode="auto">
              <a:xfrm>
                <a:off x="4507" y="3388"/>
                <a:ext cx="835" cy="289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s-E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39" name="Rectangle 15"/>
              <p:cNvSpPr>
                <a:spLocks noChangeArrowheads="1"/>
              </p:cNvSpPr>
              <p:nvPr/>
            </p:nvSpPr>
            <p:spPr bwMode="auto">
              <a:xfrm>
                <a:off x="4481" y="3373"/>
                <a:ext cx="1066" cy="353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Tratamiento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sintomático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r>
                  <a:rPr lang="en-US" altLang="es-ES" sz="1300" dirty="0">
                    <a:solidFill>
                      <a:srgbClr val="FFFFFF"/>
                    </a:solidFill>
                    <a:latin typeface="Arial" charset="0"/>
                  </a:rPr>
                  <a:t>(20%)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Superv</a:t>
                </a:r>
                <a:r>
                  <a:rPr lang="en-US" altLang="es-ES" sz="1300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r>
                  <a:rPr lang="en-US" altLang="es-ES" sz="1300" dirty="0">
                    <a:solidFill>
                      <a:srgbClr val="FFFFFF"/>
                    </a:solidFill>
                    <a:latin typeface="Arial" charset="0"/>
                  </a:rPr>
                  <a:t>&lt; 3 </a:t>
                </a:r>
                <a:r>
                  <a:rPr lang="en-US" altLang="es-ES" sz="1300" dirty="0" err="1" smtClean="0">
                    <a:solidFill>
                      <a:srgbClr val="FFFFFF"/>
                    </a:solidFill>
                    <a:latin typeface="Arial" charset="0"/>
                  </a:rPr>
                  <a:t>meses</a:t>
                </a:r>
                <a:endParaRPr lang="en-US" altLang="es-ES" sz="13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0499" name="Rectangle 16"/>
            <p:cNvSpPr>
              <a:spLocks noChangeArrowheads="1"/>
            </p:cNvSpPr>
            <p:nvPr/>
          </p:nvSpPr>
          <p:spPr bwMode="auto">
            <a:xfrm>
              <a:off x="292" y="3541"/>
              <a:ext cx="2351" cy="267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Tratamientos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curativos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(30%)</a:t>
              </a:r>
            </a:p>
            <a:p>
              <a:pPr algn="ctr"/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Supervivencia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a 5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años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40–70%</a:t>
              </a:r>
            </a:p>
          </p:txBody>
        </p:sp>
        <p:sp>
          <p:nvSpPr>
            <p:cNvPr id="20500" name="Rectangle 17"/>
            <p:cNvSpPr>
              <a:spLocks noChangeArrowheads="1"/>
            </p:cNvSpPr>
            <p:nvPr/>
          </p:nvSpPr>
          <p:spPr bwMode="auto">
            <a:xfrm>
              <a:off x="2679" y="3541"/>
              <a:ext cx="1857" cy="26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Tratamientos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paliativos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(50%)</a:t>
              </a:r>
            </a:p>
            <a:p>
              <a:pPr algn="ctr"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Mediana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de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supervivenc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ia11–20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meses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1" name="Text Box 18"/>
            <p:cNvSpPr txBox="1">
              <a:spLocks noChangeArrowheads="1"/>
            </p:cNvSpPr>
            <p:nvPr/>
          </p:nvSpPr>
          <p:spPr bwMode="auto">
            <a:xfrm>
              <a:off x="1474" y="2704"/>
              <a:ext cx="116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Enfermedades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asociadas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2" name="Text Box 19"/>
            <p:cNvSpPr txBox="1">
              <a:spLocks noChangeArrowheads="1"/>
            </p:cNvSpPr>
            <p:nvPr/>
          </p:nvSpPr>
          <p:spPr bwMode="auto">
            <a:xfrm>
              <a:off x="2290" y="3064"/>
              <a:ext cx="15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Sí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3" name="Text Box 20"/>
            <p:cNvSpPr txBox="1">
              <a:spLocks noChangeArrowheads="1"/>
            </p:cNvSpPr>
            <p:nvPr/>
          </p:nvSpPr>
          <p:spPr bwMode="auto">
            <a:xfrm>
              <a:off x="1673" y="3064"/>
              <a:ext cx="19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20504" name="Text Box 21"/>
            <p:cNvSpPr txBox="1">
              <a:spLocks noChangeArrowheads="1"/>
            </p:cNvSpPr>
            <p:nvPr/>
          </p:nvSpPr>
          <p:spPr bwMode="auto">
            <a:xfrm>
              <a:off x="1631" y="2296"/>
              <a:ext cx="86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</a:t>
              </a: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nódulos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≤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3 cm</a:t>
              </a:r>
            </a:p>
          </p:txBody>
        </p:sp>
        <p:sp>
          <p:nvSpPr>
            <p:cNvPr id="20505" name="Text Box 22"/>
            <p:cNvSpPr txBox="1">
              <a:spLocks noChangeArrowheads="1"/>
            </p:cNvSpPr>
            <p:nvPr/>
          </p:nvSpPr>
          <p:spPr bwMode="auto">
            <a:xfrm>
              <a:off x="854" y="2803"/>
              <a:ext cx="66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Crecimiento</a:t>
              </a:r>
              <a:endParaRPr lang="en-US" altLang="es-ES" sz="13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06" name="Text Box 23"/>
            <p:cNvSpPr txBox="1">
              <a:spLocks noChangeArrowheads="1"/>
            </p:cNvSpPr>
            <p:nvPr/>
          </p:nvSpPr>
          <p:spPr bwMode="auto">
            <a:xfrm>
              <a:off x="322" y="3058"/>
              <a:ext cx="57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Normal</a:t>
              </a:r>
            </a:p>
          </p:txBody>
        </p:sp>
        <p:sp>
          <p:nvSpPr>
            <p:cNvPr id="20507" name="Text Box 24"/>
            <p:cNvSpPr txBox="1">
              <a:spLocks noChangeArrowheads="1"/>
            </p:cNvSpPr>
            <p:nvPr/>
          </p:nvSpPr>
          <p:spPr bwMode="auto">
            <a:xfrm>
              <a:off x="191" y="2296"/>
              <a:ext cx="83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46800" tIns="46800" rIns="468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>
                  <a:solidFill>
                    <a:srgbClr val="FFFFFF"/>
                  </a:solidFill>
                  <a:latin typeface="Arial" charset="0"/>
                </a:rPr>
                <a:t>1 HCC</a:t>
              </a:r>
            </a:p>
          </p:txBody>
        </p:sp>
        <p:sp>
          <p:nvSpPr>
            <p:cNvPr id="20508" name="Line 26"/>
            <p:cNvSpPr>
              <a:spLocks noChangeShapeType="1"/>
            </p:cNvSpPr>
            <p:nvPr/>
          </p:nvSpPr>
          <p:spPr bwMode="auto">
            <a:xfrm flipH="1">
              <a:off x="4052" y="2199"/>
              <a:ext cx="7" cy="11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cxnSp>
          <p:nvCxnSpPr>
            <p:cNvPr id="20509" name="AutoShape 27"/>
            <p:cNvCxnSpPr>
              <a:cxnSpLocks noChangeShapeType="1"/>
            </p:cNvCxnSpPr>
            <p:nvPr/>
          </p:nvCxnSpPr>
          <p:spPr bwMode="auto">
            <a:xfrm flipH="1">
              <a:off x="5012" y="1899"/>
              <a:ext cx="2" cy="14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0" name="AutoShape 28"/>
            <p:cNvCxnSpPr>
              <a:cxnSpLocks noChangeShapeType="1"/>
            </p:cNvCxnSpPr>
            <p:nvPr/>
          </p:nvCxnSpPr>
          <p:spPr bwMode="auto">
            <a:xfrm>
              <a:off x="3065" y="2194"/>
              <a:ext cx="6" cy="11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1" name="AutoShape 29"/>
            <p:cNvCxnSpPr>
              <a:cxnSpLocks noChangeShapeType="1"/>
            </p:cNvCxnSpPr>
            <p:nvPr/>
          </p:nvCxnSpPr>
          <p:spPr bwMode="auto">
            <a:xfrm>
              <a:off x="1770" y="296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2" name="AutoShape 30"/>
            <p:cNvCxnSpPr>
              <a:cxnSpLocks noChangeShapeType="1"/>
            </p:cNvCxnSpPr>
            <p:nvPr/>
          </p:nvCxnSpPr>
          <p:spPr bwMode="auto">
            <a:xfrm>
              <a:off x="2394" y="2968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3" name="AutoShape 31"/>
            <p:cNvCxnSpPr>
              <a:cxnSpLocks noChangeShapeType="1"/>
            </p:cNvCxnSpPr>
            <p:nvPr/>
          </p:nvCxnSpPr>
          <p:spPr bwMode="auto">
            <a:xfrm>
              <a:off x="611" y="2462"/>
              <a:ext cx="0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514" name="Group 32"/>
            <p:cNvGrpSpPr>
              <a:grpSpLocks/>
            </p:cNvGrpSpPr>
            <p:nvPr/>
          </p:nvGrpSpPr>
          <p:grpSpPr bwMode="auto">
            <a:xfrm>
              <a:off x="609" y="2834"/>
              <a:ext cx="264" cy="268"/>
              <a:chOff x="713" y="2854"/>
              <a:chExt cx="222" cy="268"/>
            </a:xfrm>
          </p:grpSpPr>
          <p:sp>
            <p:nvSpPr>
              <p:cNvPr id="20536" name="Line 33"/>
              <p:cNvSpPr>
                <a:spLocks noChangeShapeType="1"/>
              </p:cNvSpPr>
              <p:nvPr/>
            </p:nvSpPr>
            <p:spPr bwMode="auto">
              <a:xfrm>
                <a:off x="719" y="2912"/>
                <a:ext cx="2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6800" tIns="46800" rIns="46800" bIns="46800"/>
              <a:lstStyle/>
              <a:p>
                <a:endParaRPr lang="es-ES"/>
              </a:p>
            </p:txBody>
          </p:sp>
          <p:sp>
            <p:nvSpPr>
              <p:cNvPr id="20537" name="Line 34"/>
              <p:cNvSpPr>
                <a:spLocks noChangeShapeType="1"/>
              </p:cNvSpPr>
              <p:nvPr/>
            </p:nvSpPr>
            <p:spPr bwMode="auto">
              <a:xfrm>
                <a:off x="713" y="2854"/>
                <a:ext cx="0" cy="2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6800" tIns="46800" rIns="46800" bIns="46800"/>
              <a:lstStyle/>
              <a:p>
                <a:endParaRPr lang="es-ES"/>
              </a:p>
            </p:txBody>
          </p:sp>
        </p:grpSp>
        <p:cxnSp>
          <p:nvCxnSpPr>
            <p:cNvPr id="20515" name="AutoShape 35"/>
            <p:cNvCxnSpPr>
              <a:cxnSpLocks noChangeShapeType="1"/>
              <a:endCxn id="20507" idx="0"/>
            </p:cNvCxnSpPr>
            <p:nvPr/>
          </p:nvCxnSpPr>
          <p:spPr bwMode="auto">
            <a:xfrm rot="16200000" flipH="1">
              <a:off x="519" y="2207"/>
              <a:ext cx="17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 flipH="1">
              <a:off x="602" y="2202"/>
              <a:ext cx="15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1720" y="2127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cxnSp>
          <p:nvCxnSpPr>
            <p:cNvPr id="20518" name="AutoShape 38"/>
            <p:cNvCxnSpPr>
              <a:cxnSpLocks noChangeShapeType="1"/>
            </p:cNvCxnSpPr>
            <p:nvPr/>
          </p:nvCxnSpPr>
          <p:spPr bwMode="auto">
            <a:xfrm>
              <a:off x="1771" y="3220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9" name="AutoShape 39"/>
            <p:cNvCxnSpPr>
              <a:cxnSpLocks noChangeShapeType="1"/>
            </p:cNvCxnSpPr>
            <p:nvPr/>
          </p:nvCxnSpPr>
          <p:spPr bwMode="auto">
            <a:xfrm>
              <a:off x="2394" y="3220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0" name="AutoShape 40"/>
            <p:cNvCxnSpPr>
              <a:cxnSpLocks noChangeShapeType="1"/>
            </p:cNvCxnSpPr>
            <p:nvPr/>
          </p:nvCxnSpPr>
          <p:spPr bwMode="auto">
            <a:xfrm>
              <a:off x="609" y="3218"/>
              <a:ext cx="0" cy="1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1" name="Line 42"/>
            <p:cNvSpPr>
              <a:spLocks noChangeShapeType="1"/>
            </p:cNvSpPr>
            <p:nvPr/>
          </p:nvSpPr>
          <p:spPr bwMode="auto">
            <a:xfrm>
              <a:off x="1467" y="2896"/>
              <a:ext cx="2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0522" name="AutoShape 43"/>
            <p:cNvSpPr>
              <a:spLocks noChangeArrowheads="1"/>
            </p:cNvSpPr>
            <p:nvPr/>
          </p:nvSpPr>
          <p:spPr bwMode="auto">
            <a:xfrm>
              <a:off x="4451" y="1207"/>
              <a:ext cx="1127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D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&gt; 2, Child–Pugh C</a:t>
              </a:r>
            </a:p>
          </p:txBody>
        </p:sp>
        <p:cxnSp>
          <p:nvCxnSpPr>
            <p:cNvPr id="20523" name="AutoShape 44"/>
            <p:cNvCxnSpPr>
              <a:cxnSpLocks noChangeShapeType="1"/>
            </p:cNvCxnSpPr>
            <p:nvPr/>
          </p:nvCxnSpPr>
          <p:spPr bwMode="auto">
            <a:xfrm>
              <a:off x="3074" y="1123"/>
              <a:ext cx="1" cy="1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4" name="Freeform 46"/>
            <p:cNvSpPr>
              <a:spLocks/>
            </p:cNvSpPr>
            <p:nvPr/>
          </p:nvSpPr>
          <p:spPr bwMode="auto">
            <a:xfrm flipH="1">
              <a:off x="3409" y="970"/>
              <a:ext cx="1608" cy="279"/>
            </a:xfrm>
            <a:custGeom>
              <a:avLst/>
              <a:gdLst>
                <a:gd name="T0" fmla="*/ 1994905 w 1728"/>
                <a:gd name="T1" fmla="*/ 0 h 260"/>
                <a:gd name="T2" fmla="*/ 0 w 1728"/>
                <a:gd name="T3" fmla="*/ 0 h 260"/>
                <a:gd name="T4" fmla="*/ 0 w 1728"/>
                <a:gd name="T5" fmla="*/ 2147483647 h 260"/>
                <a:gd name="T6" fmla="*/ 0 60000 65536"/>
                <a:gd name="T7" fmla="*/ 0 60000 65536"/>
                <a:gd name="T8" fmla="*/ 0 60000 65536"/>
                <a:gd name="T9" fmla="*/ 0 w 1728"/>
                <a:gd name="T10" fmla="*/ 0 h 260"/>
                <a:gd name="T11" fmla="*/ 1728 w 1728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260">
                  <a:moveTo>
                    <a:pt x="1728" y="0"/>
                  </a:moveTo>
                  <a:lnTo>
                    <a:pt x="0" y="0"/>
                  </a:lnTo>
                  <a:lnTo>
                    <a:pt x="0" y="26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25" name="Line 1074"/>
            <p:cNvSpPr>
              <a:spLocks noChangeShapeType="1"/>
            </p:cNvSpPr>
            <p:nvPr/>
          </p:nvSpPr>
          <p:spPr bwMode="auto">
            <a:xfrm>
              <a:off x="3065" y="1507"/>
              <a:ext cx="1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6" name="Line 1075"/>
            <p:cNvSpPr>
              <a:spLocks noChangeShapeType="1"/>
            </p:cNvSpPr>
            <p:nvPr/>
          </p:nvSpPr>
          <p:spPr bwMode="auto">
            <a:xfrm flipH="1">
              <a:off x="1697" y="1605"/>
              <a:ext cx="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7" name="Line 1077"/>
            <p:cNvSpPr>
              <a:spLocks noChangeShapeType="1"/>
            </p:cNvSpPr>
            <p:nvPr/>
          </p:nvSpPr>
          <p:spPr bwMode="auto">
            <a:xfrm flipV="1">
              <a:off x="1689" y="1609"/>
              <a:ext cx="238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28" name="Line 1075"/>
            <p:cNvSpPr>
              <a:spLocks noChangeShapeType="1"/>
            </p:cNvSpPr>
            <p:nvPr/>
          </p:nvSpPr>
          <p:spPr bwMode="auto">
            <a:xfrm flipH="1">
              <a:off x="4062" y="1605"/>
              <a:ext cx="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cxnSp>
          <p:nvCxnSpPr>
            <p:cNvPr id="20529" name="AutoShape 51"/>
            <p:cNvCxnSpPr>
              <a:cxnSpLocks noChangeShapeType="1"/>
              <a:stCxn id="20504" idx="2"/>
            </p:cNvCxnSpPr>
            <p:nvPr/>
          </p:nvCxnSpPr>
          <p:spPr bwMode="auto">
            <a:xfrm flipH="1">
              <a:off x="2057" y="2482"/>
              <a:ext cx="4" cy="30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0" name="AutoShape 53"/>
            <p:cNvCxnSpPr>
              <a:cxnSpLocks noChangeShapeType="1"/>
            </p:cNvCxnSpPr>
            <p:nvPr/>
          </p:nvCxnSpPr>
          <p:spPr bwMode="auto">
            <a:xfrm flipH="1">
              <a:off x="2168" y="2191"/>
              <a:ext cx="1" cy="10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1" name="AutoShape 55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>
              <a:off x="600" y="1538"/>
              <a:ext cx="0" cy="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2" name="AutoShape 56"/>
            <p:cNvCxnSpPr>
              <a:cxnSpLocks noChangeShapeType="1"/>
              <a:stCxn id="20522" idx="2"/>
              <a:endCxn id="20494" idx="0"/>
            </p:cNvCxnSpPr>
            <p:nvPr/>
          </p:nvCxnSpPr>
          <p:spPr bwMode="auto">
            <a:xfrm flipH="1">
              <a:off x="5007" y="1538"/>
              <a:ext cx="8" cy="17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33" name="AutoShape 52"/>
            <p:cNvSpPr>
              <a:spLocks noChangeArrowheads="1"/>
            </p:cNvSpPr>
            <p:nvPr/>
          </p:nvSpPr>
          <p:spPr bwMode="auto">
            <a:xfrm>
              <a:off x="2517" y="1695"/>
              <a:ext cx="954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intermedio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(B)</a:t>
              </a:r>
            </a:p>
            <a:p>
              <a:pPr algn="ctr" eaLnBrk="1" hangingPunct="1"/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Multinodular,</a:t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20534" name="AutoShape 8"/>
            <p:cNvSpPr>
              <a:spLocks noChangeArrowheads="1"/>
            </p:cNvSpPr>
            <p:nvPr/>
          </p:nvSpPr>
          <p:spPr bwMode="auto">
            <a:xfrm>
              <a:off x="3604" y="1695"/>
              <a:ext cx="954" cy="3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 err="1" smtClean="0">
                  <a:solidFill>
                    <a:srgbClr val="E9B113"/>
                  </a:solidFill>
                  <a:latin typeface="Arial" charset="0"/>
                </a:rPr>
                <a:t>avanzado</a:t>
              </a:r>
              <a:r>
                <a:rPr lang="en-US" altLang="es-ES" sz="13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  <a:t>(C) </a:t>
              </a:r>
              <a:br>
                <a:rPr lang="en-US" altLang="es-ES" sz="13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300" dirty="0" err="1" smtClean="0">
                  <a:solidFill>
                    <a:srgbClr val="FFFFFF"/>
                  </a:solidFill>
                  <a:latin typeface="Arial" charset="0"/>
                </a:rPr>
                <a:t>Invasión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 portal,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N1, M1, </a:t>
              </a:r>
              <a:r>
                <a:rPr lang="en-US" altLang="es-ES" sz="1300" dirty="0" smtClean="0">
                  <a:solidFill>
                    <a:srgbClr val="FFFFFF"/>
                  </a:solidFill>
                  <a:latin typeface="Arial" charset="0"/>
                </a:rPr>
                <a:t>PS </a:t>
              </a:r>
              <a:r>
                <a:rPr lang="en-US" altLang="es-ES" sz="1300" dirty="0">
                  <a:solidFill>
                    <a:srgbClr val="FFFFFF"/>
                  </a:solidFill>
                  <a:latin typeface="Arial" charset="0"/>
                </a:rPr>
                <a:t>1–2</a:t>
              </a:r>
            </a:p>
          </p:txBody>
        </p:sp>
        <p:sp>
          <p:nvSpPr>
            <p:cNvPr id="20535" name="AutoShape 54"/>
            <p:cNvSpPr>
              <a:spLocks noChangeArrowheads="1"/>
            </p:cNvSpPr>
            <p:nvPr/>
          </p:nvSpPr>
          <p:spPr bwMode="auto">
            <a:xfrm>
              <a:off x="2460" y="1207"/>
              <a:ext cx="1495" cy="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46800" tIns="46800" rIns="46800" bIns="46800"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US" altLang="es-ES" sz="1200" dirty="0" err="1" smtClean="0">
                  <a:solidFill>
                    <a:srgbClr val="E9B113"/>
                  </a:solidFill>
                  <a:latin typeface="Arial" charset="0"/>
                </a:rPr>
                <a:t>Estadio</a:t>
              </a:r>
              <a:r>
                <a:rPr lang="en-US" altLang="es-ES" sz="1200" dirty="0" smtClean="0">
                  <a:solidFill>
                    <a:srgbClr val="E9B113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E9B113"/>
                  </a:solidFill>
                  <a:latin typeface="Arial" charset="0"/>
                </a:rPr>
                <a:t>A–C</a:t>
              </a:r>
              <a:br>
                <a:rPr lang="en-US" altLang="es-ES" sz="1200" dirty="0">
                  <a:solidFill>
                    <a:srgbClr val="E9B113"/>
                  </a:solidFill>
                  <a:latin typeface="Arial" charset="0"/>
                </a:rPr>
              </a:br>
              <a:r>
                <a:rPr lang="en-US" altLang="es-ES" sz="1200" dirty="0" smtClean="0">
                  <a:solidFill>
                    <a:srgbClr val="FFFFFF"/>
                  </a:solidFill>
                  <a:latin typeface="Arial" charset="0"/>
                </a:rPr>
                <a:t>PS</a:t>
              </a:r>
              <a:r>
                <a:rPr lang="en-US" altLang="es-ES" sz="10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0–2,</a:t>
              </a:r>
              <a:r>
                <a:rPr lang="en-US" altLang="es-ES" sz="10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Child–Pugh</a:t>
              </a:r>
              <a:r>
                <a:rPr lang="en-US" altLang="es-ES" sz="14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es-ES" sz="1200" dirty="0">
                  <a:solidFill>
                    <a:srgbClr val="FFFFFF"/>
                  </a:solidFill>
                  <a:latin typeface="Arial" charset="0"/>
                </a:rPr>
                <a:t>A–B</a:t>
              </a:r>
            </a:p>
          </p:txBody>
        </p:sp>
      </p:grp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601788" y="6064250"/>
            <a:ext cx="75422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bIns="0" anchor="b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r"/>
            <a:r>
              <a:rPr lang="en-GB" altLang="es-ES" sz="1200">
                <a:latin typeface="Arial" charset="0"/>
              </a:rPr>
              <a:t>Bruix J, Sherman M. Hepatology. 2010. Available from: http://www.aasld.org/practiceguidelines/Documents/Bookmarked%20</a:t>
            </a:r>
            <a:br>
              <a:rPr lang="en-GB" altLang="es-ES" sz="1200">
                <a:latin typeface="Arial" charset="0"/>
              </a:rPr>
            </a:br>
            <a:r>
              <a:rPr lang="en-GB" altLang="es-ES" sz="1200">
                <a:latin typeface="Arial" charset="0"/>
              </a:rPr>
              <a:t>Practice%20Guidelines/HCCUpdate2010.pdf. Last accessed November 2010.</a:t>
            </a:r>
            <a:endParaRPr lang="en-US" altLang="es-ES" sz="1200">
              <a:solidFill>
                <a:srgbClr val="FFFFFF"/>
              </a:solidFill>
              <a:latin typeface="Arial" charset="0"/>
            </a:endParaRPr>
          </a:p>
          <a:p>
            <a:pPr algn="r"/>
            <a:r>
              <a:rPr lang="en-US" altLang="es-ES" sz="1200">
                <a:solidFill>
                  <a:srgbClr val="FFFFFF"/>
                </a:solidFill>
                <a:latin typeface="Arial" charset="0"/>
              </a:rPr>
              <a:t>Llovet JM, et al. J Natl Cancer Inst. 2008;100:698-711.</a:t>
            </a: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384175" y="285750"/>
            <a:ext cx="836612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s-ES" b="1" dirty="0" err="1" smtClean="0">
                <a:latin typeface="Arial" charset="0"/>
              </a:rPr>
              <a:t>Estrategia</a:t>
            </a:r>
            <a:r>
              <a:rPr lang="en-US" altLang="es-ES" b="1" dirty="0" smtClean="0">
                <a:latin typeface="Arial" charset="0"/>
              </a:rPr>
              <a:t> de </a:t>
            </a:r>
            <a:r>
              <a:rPr lang="en-US" altLang="es-ES" b="1" dirty="0" err="1" smtClean="0">
                <a:latin typeface="Arial" charset="0"/>
              </a:rPr>
              <a:t>tratamiento</a:t>
            </a:r>
            <a:r>
              <a:rPr lang="en-US" altLang="es-ES" b="1" dirty="0" smtClean="0">
                <a:latin typeface="Arial" charset="0"/>
              </a:rPr>
              <a:t> </a:t>
            </a:r>
            <a:r>
              <a:rPr lang="en-US" altLang="es-ES" b="1" dirty="0" err="1" smtClean="0">
                <a:latin typeface="Arial" charset="0"/>
              </a:rPr>
              <a:t>según</a:t>
            </a:r>
            <a:r>
              <a:rPr lang="en-US" altLang="es-ES" b="1" dirty="0" smtClean="0">
                <a:latin typeface="Arial" charset="0"/>
              </a:rPr>
              <a:t> el la </a:t>
            </a:r>
            <a:r>
              <a:rPr lang="en-US" altLang="es-ES" b="1" dirty="0" err="1" smtClean="0">
                <a:latin typeface="Arial" charset="0"/>
              </a:rPr>
              <a:t>estadificación</a:t>
            </a:r>
            <a:r>
              <a:rPr lang="en-US" altLang="es-ES" b="1" dirty="0" smtClean="0">
                <a:latin typeface="Arial" charset="0"/>
              </a:rPr>
              <a:t> Barcelona </a:t>
            </a:r>
            <a:r>
              <a:rPr lang="en-US" altLang="es-ES" b="1" dirty="0">
                <a:latin typeface="Arial" charset="0"/>
              </a:rPr>
              <a:t>Clinic Liver Cancer (BCLC</a:t>
            </a:r>
            <a:r>
              <a:rPr lang="en-US" altLang="es-ES" b="1" dirty="0" smtClean="0">
                <a:latin typeface="Arial" charset="0"/>
              </a:rPr>
              <a:t>)</a:t>
            </a:r>
            <a:endParaRPr lang="en-US" altLang="es-ES" b="1" dirty="0">
              <a:latin typeface="Arial" charset="0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0" y="6211888"/>
            <a:ext cx="4483100" cy="646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5" tIns="45717" rIns="91435" bIns="45717" anchor="b">
            <a:spAutoFit/>
          </a:bodyPr>
          <a:lstStyle/>
          <a:p>
            <a:pPr eaLnBrk="0" hangingPunct="0"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PS 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= performance 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status (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estado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general) ;</a:t>
            </a:r>
            <a:endParaRPr lang="en-US" sz="1200" dirty="0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+mn-ea"/>
              </a:rPr>
              <a:t>RFA =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ablación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con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radiofrecuencia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; </a:t>
            </a:r>
            <a:endParaRPr lang="en-US" sz="12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eaLnBrk="0" hangingPunct="0"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+mn-ea"/>
              </a:rPr>
              <a:t>TACE =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quimioembolización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Arial" pitchFamily="34" charset="0"/>
              </a:rPr>
              <a:t>transarterial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ea typeface="+mn-ea"/>
              </a:rPr>
              <a:t>.</a:t>
            </a:r>
            <a:endParaRPr lang="en-US" sz="1200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5688013" y="5270862"/>
            <a:ext cx="1689100" cy="443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378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1"/>
          <p:cNvGraphicFramePr>
            <a:graphicFrameLocks noChangeAspect="1"/>
          </p:cNvGraphicFramePr>
          <p:nvPr/>
        </p:nvGraphicFramePr>
        <p:xfrm>
          <a:off x="5326063" y="2047875"/>
          <a:ext cx="3495675" cy="328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CorelDRAW" r:id="rId4" imgW="5019570" imgH="3400425" progId="">
                  <p:embed/>
                </p:oleObj>
              </mc:Choice>
              <mc:Fallback>
                <p:oleObj name="CorelDRAW" r:id="rId4" imgW="5019570" imgH="34004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3" y="2047875"/>
                        <a:ext cx="3495675" cy="328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2"/>
          <p:cNvGraphicFramePr>
            <a:graphicFrameLocks noChangeAspect="1"/>
          </p:cNvGraphicFramePr>
          <p:nvPr/>
        </p:nvGraphicFramePr>
        <p:xfrm>
          <a:off x="873125" y="2044700"/>
          <a:ext cx="3516313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CorelDRAW" r:id="rId6" imgW="4952880" imgH="3400425" progId="">
                  <p:embed/>
                </p:oleObj>
              </mc:Choice>
              <mc:Fallback>
                <p:oleObj name="CorelDRAW" r:id="rId6" imgW="4952880" imgH="34004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044700"/>
                        <a:ext cx="3516313" cy="330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77838" y="1952625"/>
            <a:ext cx="49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Aft>
                <a:spcPts val="2400"/>
              </a:spcAft>
            </a:pPr>
            <a:r>
              <a:rPr lang="en-GB" altLang="ja-JP" sz="10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1.00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835025" y="5300663"/>
            <a:ext cx="3724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552825" algn="ctr"/>
                <a:tab pos="3829050" algn="ctr"/>
                <a:tab pos="4105275" algn="ctr"/>
                <a:tab pos="4403725" algn="ctr"/>
                <a:tab pos="4684713" algn="ctr"/>
                <a:tab pos="4964113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3552825" algn="ctr"/>
                <a:tab pos="3829050" algn="ctr"/>
                <a:tab pos="4105275" algn="ctr"/>
                <a:tab pos="4403725" algn="ctr"/>
                <a:tab pos="4684713" algn="ctr"/>
                <a:tab pos="4964113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3552825" algn="ctr"/>
                <a:tab pos="3829050" algn="ctr"/>
                <a:tab pos="4105275" algn="ctr"/>
                <a:tab pos="4403725" algn="ctr"/>
                <a:tab pos="4684713" algn="ctr"/>
                <a:tab pos="4964113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3552825" algn="ctr"/>
                <a:tab pos="3829050" algn="ctr"/>
                <a:tab pos="4105275" algn="ctr"/>
                <a:tab pos="4403725" algn="ctr"/>
                <a:tab pos="4684713" algn="ctr"/>
                <a:tab pos="4964113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3552825" algn="ctr"/>
                <a:tab pos="3829050" algn="ctr"/>
                <a:tab pos="4105275" algn="ctr"/>
                <a:tab pos="4403725" algn="ctr"/>
                <a:tab pos="4684713" algn="ctr"/>
                <a:tab pos="4964113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2825" algn="ctr"/>
                <a:tab pos="3829050" algn="ctr"/>
                <a:tab pos="4105275" algn="ctr"/>
                <a:tab pos="4403725" algn="ctr"/>
                <a:tab pos="4684713" algn="ctr"/>
                <a:tab pos="4964113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2825" algn="ctr"/>
                <a:tab pos="3829050" algn="ctr"/>
                <a:tab pos="4105275" algn="ctr"/>
                <a:tab pos="4403725" algn="ctr"/>
                <a:tab pos="4684713" algn="ctr"/>
                <a:tab pos="4964113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2825" algn="ctr"/>
                <a:tab pos="3829050" algn="ctr"/>
                <a:tab pos="4105275" algn="ctr"/>
                <a:tab pos="4403725" algn="ctr"/>
                <a:tab pos="4684713" algn="ctr"/>
                <a:tab pos="4964113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2825" algn="ctr"/>
                <a:tab pos="3829050" algn="ctr"/>
                <a:tab pos="4105275" algn="ctr"/>
                <a:tab pos="4403725" algn="ctr"/>
                <a:tab pos="4684713" algn="ctr"/>
                <a:tab pos="4964113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ja-JP" sz="9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0    1     2    3    4     5    6    7    8    9    10   11  12  13  14   15  16  17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484188" y="2738438"/>
            <a:ext cx="493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Aft>
                <a:spcPts val="2400"/>
              </a:spcAft>
            </a:pPr>
            <a:r>
              <a:rPr lang="en-GB" altLang="ja-JP" sz="10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0.75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484188" y="3516313"/>
            <a:ext cx="493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Aft>
                <a:spcPts val="2400"/>
              </a:spcAft>
            </a:pPr>
            <a:r>
              <a:rPr lang="en-GB" altLang="ja-JP" sz="10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0.50</a:t>
            </a:r>
          </a:p>
        </p:txBody>
      </p:sp>
      <p:sp>
        <p:nvSpPr>
          <p:cNvPr id="24584" name="Text Box 4"/>
          <p:cNvSpPr txBox="1">
            <a:spLocks noChangeArrowheads="1"/>
          </p:cNvSpPr>
          <p:nvPr/>
        </p:nvSpPr>
        <p:spPr bwMode="auto">
          <a:xfrm>
            <a:off x="484188" y="4338638"/>
            <a:ext cx="493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Aft>
                <a:spcPts val="2400"/>
              </a:spcAft>
            </a:pPr>
            <a:r>
              <a:rPr lang="en-GB" altLang="ja-JP" sz="10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0.25</a:t>
            </a:r>
          </a:p>
        </p:txBody>
      </p:sp>
      <p:sp>
        <p:nvSpPr>
          <p:cNvPr id="24585" name="Text Box 4"/>
          <p:cNvSpPr txBox="1">
            <a:spLocks noChangeArrowheads="1"/>
          </p:cNvSpPr>
          <p:nvPr/>
        </p:nvSpPr>
        <p:spPr bwMode="auto">
          <a:xfrm>
            <a:off x="484188" y="5087938"/>
            <a:ext cx="4937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Aft>
                <a:spcPts val="2400"/>
              </a:spcAft>
            </a:pPr>
            <a:r>
              <a:rPr lang="en-GB" altLang="ja-JP" sz="10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0</a:t>
            </a:r>
          </a:p>
        </p:txBody>
      </p:sp>
      <p:sp>
        <p:nvSpPr>
          <p:cNvPr id="24586" name="Text Box 4"/>
          <p:cNvSpPr txBox="1">
            <a:spLocks noChangeArrowheads="1"/>
          </p:cNvSpPr>
          <p:nvPr/>
        </p:nvSpPr>
        <p:spPr bwMode="auto">
          <a:xfrm>
            <a:off x="5276850" y="5305425"/>
            <a:ext cx="3714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81525" algn="ctr"/>
                <a:tab pos="49911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581525" algn="ctr"/>
                <a:tab pos="49911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581525" algn="ctr"/>
                <a:tab pos="49911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581525" algn="ctr"/>
                <a:tab pos="49911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581525" algn="ctr"/>
                <a:tab pos="49911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1525" algn="ctr"/>
                <a:tab pos="49911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1525" algn="ctr"/>
                <a:tab pos="49911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1525" algn="ctr"/>
                <a:tab pos="49911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1525" algn="ctr"/>
                <a:tab pos="49911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ja-JP" sz="10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0      1       2      3      4      5      6      7      8      9     10     11   12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4835525" y="1947863"/>
            <a:ext cx="501650" cy="2444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GB" sz="1050" dirty="0">
                <a:solidFill>
                  <a:srgbClr val="FFFFFF"/>
                </a:solidFill>
                <a:cs typeface="Arial" pitchFamily="34" charset="0"/>
              </a:rPr>
              <a:t>1.00</a:t>
            </a: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4835525" y="2747963"/>
            <a:ext cx="501650" cy="2444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GB" sz="1050" dirty="0">
                <a:solidFill>
                  <a:srgbClr val="FFFFFF"/>
                </a:solidFill>
                <a:cs typeface="Arial" pitchFamily="34" charset="0"/>
              </a:rPr>
              <a:t>0.75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835525" y="3521075"/>
            <a:ext cx="501650" cy="2444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GB" sz="1050" dirty="0">
                <a:solidFill>
                  <a:srgbClr val="FFFFFF"/>
                </a:solidFill>
                <a:cs typeface="Arial" pitchFamily="34" charset="0"/>
              </a:rPr>
              <a:t>0.50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4835525" y="4310063"/>
            <a:ext cx="501650" cy="2444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GB" sz="1050" dirty="0">
                <a:solidFill>
                  <a:srgbClr val="FFFFFF"/>
                </a:solidFill>
                <a:cs typeface="Arial" pitchFamily="34" charset="0"/>
              </a:rPr>
              <a:t>0.25</a:t>
            </a:r>
          </a:p>
        </p:txBody>
      </p:sp>
      <p:sp>
        <p:nvSpPr>
          <p:cNvPr id="24591" name="Text Box 6"/>
          <p:cNvSpPr txBox="1">
            <a:spLocks noChangeArrowheads="1"/>
          </p:cNvSpPr>
          <p:nvPr/>
        </p:nvSpPr>
        <p:spPr bwMode="auto">
          <a:xfrm>
            <a:off x="4872038" y="5072063"/>
            <a:ext cx="501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GB" altLang="ja-JP" sz="10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0</a:t>
            </a:r>
          </a:p>
        </p:txBody>
      </p:sp>
      <p:sp>
        <p:nvSpPr>
          <p:cNvPr id="24592" name="Text Box 25"/>
          <p:cNvSpPr txBox="1">
            <a:spLocks noChangeArrowheads="1"/>
          </p:cNvSpPr>
          <p:nvPr/>
        </p:nvSpPr>
        <p:spPr bwMode="auto">
          <a:xfrm>
            <a:off x="1114425" y="5538788"/>
            <a:ext cx="3414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ja-JP" sz="14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Time from randomization (months)</a:t>
            </a:r>
          </a:p>
        </p:txBody>
      </p:sp>
      <p:sp>
        <p:nvSpPr>
          <p:cNvPr id="24593" name="Text Box 25"/>
          <p:cNvSpPr txBox="1">
            <a:spLocks noChangeArrowheads="1"/>
          </p:cNvSpPr>
          <p:nvPr/>
        </p:nvSpPr>
        <p:spPr bwMode="auto">
          <a:xfrm>
            <a:off x="5448300" y="5532438"/>
            <a:ext cx="3478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ja-JP" sz="14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Time from randomization (months)</a:t>
            </a:r>
          </a:p>
        </p:txBody>
      </p:sp>
      <p:sp>
        <p:nvSpPr>
          <p:cNvPr id="24594" name="Text Box 5"/>
          <p:cNvSpPr txBox="1">
            <a:spLocks noChangeArrowheads="1"/>
          </p:cNvSpPr>
          <p:nvPr/>
        </p:nvSpPr>
        <p:spPr bwMode="auto">
          <a:xfrm rot="-5400000">
            <a:off x="-804862" y="3298825"/>
            <a:ext cx="23066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ja-JP" sz="14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Survival probability</a:t>
            </a:r>
          </a:p>
        </p:txBody>
      </p:sp>
      <p:sp>
        <p:nvSpPr>
          <p:cNvPr id="24595" name="Text Box 27"/>
          <p:cNvSpPr txBox="1">
            <a:spLocks noChangeArrowheads="1"/>
          </p:cNvSpPr>
          <p:nvPr/>
        </p:nvSpPr>
        <p:spPr bwMode="auto">
          <a:xfrm>
            <a:off x="3743325" y="6581775"/>
            <a:ext cx="540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ja-JP" sz="1200">
                <a:ea typeface="ＭＳ Ｐゴシック" pitchFamily="34" charset="-128"/>
              </a:rPr>
              <a:t>Llovet JM, et al. N Engl J Med. 2008;359</a:t>
            </a:r>
            <a:r>
              <a:rPr lang="en-GB" altLang="ja-JP" sz="1200">
                <a:ea typeface="ＭＳ Ｐゴシック" pitchFamily="34" charset="-128"/>
              </a:rPr>
              <a:t>:378-90.</a:t>
            </a:r>
          </a:p>
        </p:txBody>
      </p:sp>
      <p:sp>
        <p:nvSpPr>
          <p:cNvPr id="24596" name="Text Box 24"/>
          <p:cNvSpPr txBox="1">
            <a:spLocks noChangeArrowheads="1"/>
          </p:cNvSpPr>
          <p:nvPr/>
        </p:nvSpPr>
        <p:spPr bwMode="auto">
          <a:xfrm>
            <a:off x="5753100" y="1443038"/>
            <a:ext cx="220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ja-JP">
                <a:solidFill>
                  <a:srgbClr val="FFFF00"/>
                </a:solidFill>
                <a:ea typeface="ＭＳ Ｐゴシック" pitchFamily="34" charset="-128"/>
              </a:rPr>
              <a:t>Time to progression</a:t>
            </a:r>
          </a:p>
        </p:txBody>
      </p:sp>
      <p:sp>
        <p:nvSpPr>
          <p:cNvPr id="24597" name="Text Box 25"/>
          <p:cNvSpPr txBox="1">
            <a:spLocks noChangeArrowheads="1"/>
          </p:cNvSpPr>
          <p:nvPr/>
        </p:nvSpPr>
        <p:spPr bwMode="auto">
          <a:xfrm>
            <a:off x="1470025" y="1443038"/>
            <a:ext cx="174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ja-JP">
                <a:solidFill>
                  <a:srgbClr val="FFFF00"/>
                </a:solidFill>
                <a:ea typeface="ＭＳ Ｐゴシック" pitchFamily="34" charset="-128"/>
              </a:rPr>
              <a:t>Overall survival</a:t>
            </a:r>
          </a:p>
        </p:txBody>
      </p:sp>
      <p:grpSp>
        <p:nvGrpSpPr>
          <p:cNvPr id="24598" name="Group 109"/>
          <p:cNvGrpSpPr>
            <a:grpSpLocks/>
          </p:cNvGrpSpPr>
          <p:nvPr/>
        </p:nvGrpSpPr>
        <p:grpSpPr bwMode="auto">
          <a:xfrm>
            <a:off x="2265363" y="1916113"/>
            <a:ext cx="2138362" cy="1244600"/>
            <a:chOff x="1463" y="1149"/>
            <a:chExt cx="1347" cy="784"/>
          </a:xfrm>
        </p:grpSpPr>
        <p:sp>
          <p:nvSpPr>
            <p:cNvPr id="24608" name="Rectangle 16"/>
            <p:cNvSpPr>
              <a:spLocks noChangeArrowheads="1"/>
            </p:cNvSpPr>
            <p:nvPr/>
          </p:nvSpPr>
          <p:spPr bwMode="auto">
            <a:xfrm>
              <a:off x="1709" y="1149"/>
              <a:ext cx="1101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00" tIns="46800" rIns="46800" bIns="46800"/>
            <a:lstStyle>
              <a:lvl1pPr marL="542925" indent="-5429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Sorafenib</a:t>
              </a: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Median; 10.7 months </a:t>
              </a: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(n = 299)</a:t>
              </a: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endParaRPr lang="en-GB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Placebo</a:t>
              </a: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Median: 7.9 months</a:t>
              </a: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(n = 303)</a:t>
              </a:r>
            </a:p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endParaRPr lang="en-GB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609" name="Line 9"/>
            <p:cNvSpPr>
              <a:spLocks noChangeShapeType="1"/>
            </p:cNvSpPr>
            <p:nvPr/>
          </p:nvSpPr>
          <p:spPr bwMode="auto">
            <a:xfrm>
              <a:off x="1463" y="1688"/>
              <a:ext cx="221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4610" name="Line 9"/>
            <p:cNvSpPr>
              <a:spLocks noChangeShapeType="1"/>
            </p:cNvSpPr>
            <p:nvPr/>
          </p:nvSpPr>
          <p:spPr bwMode="auto">
            <a:xfrm>
              <a:off x="1463" y="1249"/>
              <a:ext cx="221" cy="0"/>
            </a:xfrm>
            <a:prstGeom prst="line">
              <a:avLst/>
            </a:prstGeom>
            <a:noFill/>
            <a:ln w="28575">
              <a:solidFill>
                <a:srgbClr val="FFBE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</p:grpSp>
      <p:grpSp>
        <p:nvGrpSpPr>
          <p:cNvPr id="24599" name="Group 109"/>
          <p:cNvGrpSpPr>
            <a:grpSpLocks/>
          </p:cNvGrpSpPr>
          <p:nvPr/>
        </p:nvGrpSpPr>
        <p:grpSpPr bwMode="auto">
          <a:xfrm>
            <a:off x="6688138" y="3843338"/>
            <a:ext cx="2138362" cy="1244600"/>
            <a:chOff x="1463" y="1143"/>
            <a:chExt cx="1347" cy="784"/>
          </a:xfrm>
        </p:grpSpPr>
        <p:sp>
          <p:nvSpPr>
            <p:cNvPr id="24605" name="Rectangle 16"/>
            <p:cNvSpPr>
              <a:spLocks noChangeArrowheads="1"/>
            </p:cNvSpPr>
            <p:nvPr/>
          </p:nvSpPr>
          <p:spPr bwMode="auto">
            <a:xfrm>
              <a:off x="1709" y="1143"/>
              <a:ext cx="1101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00" tIns="46800" rIns="46800" bIns="46800"/>
            <a:lstStyle>
              <a:lvl1pPr marL="542925" indent="-5429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Sorafenib</a:t>
              </a: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Median; 5.5 months</a:t>
              </a: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(n = 299)</a:t>
              </a: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endParaRPr lang="en-GB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Placebo</a:t>
              </a: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Median: 2.8 months</a:t>
              </a: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(n = 303)</a:t>
              </a:r>
            </a:p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endParaRPr lang="en-GB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606" name="Line 9"/>
            <p:cNvSpPr>
              <a:spLocks noChangeShapeType="1"/>
            </p:cNvSpPr>
            <p:nvPr/>
          </p:nvSpPr>
          <p:spPr bwMode="auto">
            <a:xfrm>
              <a:off x="1463" y="1688"/>
              <a:ext cx="221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4607" name="Line 9"/>
            <p:cNvSpPr>
              <a:spLocks noChangeShapeType="1"/>
            </p:cNvSpPr>
            <p:nvPr/>
          </p:nvSpPr>
          <p:spPr bwMode="auto">
            <a:xfrm>
              <a:off x="1463" y="1249"/>
              <a:ext cx="221" cy="0"/>
            </a:xfrm>
            <a:prstGeom prst="line">
              <a:avLst/>
            </a:prstGeom>
            <a:noFill/>
            <a:ln w="28575">
              <a:solidFill>
                <a:srgbClr val="FFBE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</p:grpSp>
      <p:sp>
        <p:nvSpPr>
          <p:cNvPr id="24600" name="Rectangle 21"/>
          <p:cNvSpPr>
            <a:spLocks noChangeArrowheads="1"/>
          </p:cNvSpPr>
          <p:nvPr/>
        </p:nvSpPr>
        <p:spPr bwMode="auto">
          <a:xfrm rot="-5400000">
            <a:off x="3575844" y="3445669"/>
            <a:ext cx="23891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997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997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997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997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997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99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99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99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99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ja-JP" sz="1500" b="1">
                <a:ea typeface="ＭＳ Ｐゴシック" pitchFamily="34" charset="-128"/>
              </a:rPr>
              <a:t>Probability of progression</a:t>
            </a:r>
          </a:p>
        </p:txBody>
      </p:sp>
      <p:sp>
        <p:nvSpPr>
          <p:cNvPr id="24601" name="Rectangle 2"/>
          <p:cNvSpPr>
            <a:spLocks noChangeArrowheads="1"/>
          </p:cNvSpPr>
          <p:nvPr/>
        </p:nvSpPr>
        <p:spPr bwMode="auto">
          <a:xfrm>
            <a:off x="280988" y="165100"/>
            <a:ext cx="8583612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ja-JP" sz="2800" b="1" dirty="0" err="1" smtClean="0">
                <a:ea typeface="ＭＳ Ｐゴシック" pitchFamily="34" charset="-128"/>
              </a:rPr>
              <a:t>Ensayo</a:t>
            </a:r>
            <a:r>
              <a:rPr lang="en-GB" altLang="ja-JP" sz="2800" b="1" dirty="0" smtClean="0">
                <a:ea typeface="ＭＳ Ｐゴシック" pitchFamily="34" charset="-128"/>
              </a:rPr>
              <a:t> SHARP: </a:t>
            </a:r>
            <a:endParaRPr lang="en-GB" altLang="ja-JP" sz="2800" b="1" dirty="0">
              <a:ea typeface="ＭＳ Ｐゴシック" pitchFamily="34" charset="-128"/>
            </a:endParaRPr>
          </a:p>
          <a:p>
            <a:pPr algn="ctr"/>
            <a:r>
              <a:rPr lang="en-GB" altLang="ja-JP" sz="2000" b="1" dirty="0" err="1" smtClean="0">
                <a:ea typeface="ＭＳ Ｐゴシック" pitchFamily="34" charset="-128"/>
              </a:rPr>
              <a:t>Sorafenib</a:t>
            </a:r>
            <a:r>
              <a:rPr lang="en-GB" altLang="ja-JP" sz="2000" b="1" dirty="0" smtClean="0">
                <a:ea typeface="ＭＳ Ｐゴシック" pitchFamily="34" charset="-128"/>
              </a:rPr>
              <a:t> </a:t>
            </a:r>
            <a:r>
              <a:rPr lang="en-GB" altLang="ja-JP" sz="2000" b="1" dirty="0" err="1" smtClean="0">
                <a:ea typeface="ＭＳ Ｐゴシック" pitchFamily="34" charset="-128"/>
              </a:rPr>
              <a:t>prolongó</a:t>
            </a:r>
            <a:r>
              <a:rPr lang="en-GB" altLang="ja-JP" sz="2000" b="1" dirty="0" smtClean="0">
                <a:ea typeface="ＭＳ Ｐゴシック" pitchFamily="34" charset="-128"/>
              </a:rPr>
              <a:t> la </a:t>
            </a:r>
            <a:r>
              <a:rPr lang="en-GB" altLang="ja-JP" sz="2000" b="1" dirty="0" err="1" smtClean="0">
                <a:ea typeface="ＭＳ Ｐゴシック" pitchFamily="34" charset="-128"/>
              </a:rPr>
              <a:t>supervivencia</a:t>
            </a:r>
            <a:r>
              <a:rPr lang="en-GB" altLang="ja-JP" sz="2000" b="1" dirty="0" smtClean="0">
                <a:ea typeface="ＭＳ Ｐゴシック" pitchFamily="34" charset="-128"/>
              </a:rPr>
              <a:t> </a:t>
            </a:r>
            <a:r>
              <a:rPr lang="en-GB" altLang="ja-JP" sz="2000" b="1" dirty="0" err="1" smtClean="0">
                <a:ea typeface="ＭＳ Ｐゴシック" pitchFamily="34" charset="-128"/>
              </a:rPr>
              <a:t>glbal</a:t>
            </a:r>
            <a:r>
              <a:rPr lang="en-GB" altLang="ja-JP" sz="2000" b="1" dirty="0" smtClean="0">
                <a:ea typeface="ＭＳ Ｐゴシック" pitchFamily="34" charset="-128"/>
              </a:rPr>
              <a:t> </a:t>
            </a:r>
            <a:r>
              <a:rPr lang="en-GB" altLang="ja-JP" sz="2000" b="1" dirty="0" err="1" smtClean="0">
                <a:ea typeface="ＭＳ Ｐゴシック" pitchFamily="34" charset="-128"/>
              </a:rPr>
              <a:t>en</a:t>
            </a:r>
            <a:r>
              <a:rPr lang="en-GB" altLang="ja-JP" sz="2000" b="1" dirty="0" smtClean="0">
                <a:ea typeface="ＭＳ Ｐゴシック" pitchFamily="34" charset="-128"/>
              </a:rPr>
              <a:t> un </a:t>
            </a:r>
            <a:r>
              <a:rPr lang="en-US" altLang="ja-JP" sz="2000" b="1" dirty="0" smtClean="0">
                <a:ea typeface="ＭＳ Ｐゴシック" pitchFamily="34" charset="-128"/>
              </a:rPr>
              <a:t>31% y el </a:t>
            </a:r>
            <a:r>
              <a:rPr lang="en-US" altLang="ja-JP" sz="2000" b="1" dirty="0" err="1" smtClean="0">
                <a:ea typeface="ＭＳ Ｐゴシック" pitchFamily="34" charset="-128"/>
              </a:rPr>
              <a:t>tiempo</a:t>
            </a:r>
            <a:r>
              <a:rPr lang="en-US" altLang="ja-JP" sz="2000" b="1" dirty="0" smtClean="0">
                <a:ea typeface="ＭＳ Ｐゴシック" pitchFamily="34" charset="-128"/>
              </a:rPr>
              <a:t> a la </a:t>
            </a:r>
            <a:r>
              <a:rPr lang="en-US" altLang="ja-JP" sz="2000" b="1" dirty="0" err="1" smtClean="0">
                <a:ea typeface="ＭＳ Ｐゴシック" pitchFamily="34" charset="-128"/>
              </a:rPr>
              <a:t>progresión</a:t>
            </a:r>
            <a:r>
              <a:rPr lang="en-US" altLang="ja-JP" sz="2000" b="1" dirty="0" smtClean="0">
                <a:ea typeface="ＭＳ Ｐゴシック" pitchFamily="34" charset="-128"/>
              </a:rPr>
              <a:t> </a:t>
            </a:r>
            <a:r>
              <a:rPr lang="en-US" altLang="ja-JP" sz="2000" b="1" dirty="0" err="1" smtClean="0">
                <a:ea typeface="ＭＳ Ｐゴシック" pitchFamily="34" charset="-128"/>
              </a:rPr>
              <a:t>en</a:t>
            </a:r>
            <a:r>
              <a:rPr lang="en-US" altLang="ja-JP" sz="2000" b="1" dirty="0" smtClean="0">
                <a:ea typeface="ＭＳ Ｐゴシック" pitchFamily="34" charset="-128"/>
              </a:rPr>
              <a:t> un  42% </a:t>
            </a:r>
            <a:r>
              <a:rPr lang="en-US" altLang="ja-JP" sz="2000" b="1" dirty="0" err="1" smtClean="0">
                <a:ea typeface="ＭＳ Ｐゴシック" pitchFamily="34" charset="-128"/>
              </a:rPr>
              <a:t>en</a:t>
            </a:r>
            <a:r>
              <a:rPr lang="en-US" altLang="ja-JP" sz="2000" b="1" dirty="0" smtClean="0">
                <a:ea typeface="ＭＳ Ｐゴシック" pitchFamily="34" charset="-128"/>
              </a:rPr>
              <a:t> </a:t>
            </a:r>
            <a:r>
              <a:rPr lang="en-US" altLang="ja-JP" sz="2000" b="1" dirty="0" err="1" smtClean="0">
                <a:ea typeface="ＭＳ Ｐゴシック" pitchFamily="34" charset="-128"/>
              </a:rPr>
              <a:t>pacientes</a:t>
            </a:r>
            <a:r>
              <a:rPr lang="en-US" altLang="ja-JP" sz="2000" b="1" dirty="0" smtClean="0">
                <a:ea typeface="ＭＳ Ｐゴシック" pitchFamily="34" charset="-128"/>
              </a:rPr>
              <a:t> con HCC </a:t>
            </a:r>
            <a:r>
              <a:rPr lang="en-US" altLang="ja-JP" sz="2000" b="1" dirty="0" err="1" smtClean="0">
                <a:ea typeface="ＭＳ Ｐゴシック" pitchFamily="34" charset="-128"/>
              </a:rPr>
              <a:t>avanzado</a:t>
            </a:r>
            <a:endParaRPr lang="en-US" altLang="ja-JP" sz="2000" b="1" dirty="0">
              <a:ea typeface="ＭＳ Ｐゴシック" pitchFamily="34" charset="-128"/>
            </a:endParaRPr>
          </a:p>
        </p:txBody>
      </p:sp>
      <p:sp>
        <p:nvSpPr>
          <p:cNvPr id="24602" name="Text Box 22"/>
          <p:cNvSpPr txBox="1">
            <a:spLocks noChangeArrowheads="1"/>
          </p:cNvSpPr>
          <p:nvPr/>
        </p:nvSpPr>
        <p:spPr bwMode="auto">
          <a:xfrm>
            <a:off x="5480050" y="5876925"/>
            <a:ext cx="3430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E9B113"/>
              </a:buClr>
              <a:buFont typeface="Wingdings" pitchFamily="2" charset="2"/>
              <a:buNone/>
            </a:pP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HR = 0.58</a:t>
            </a:r>
            <a:b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(95% CI: 0.45–0.74; p &lt; 0.001)</a:t>
            </a:r>
          </a:p>
        </p:txBody>
      </p:sp>
      <p:sp>
        <p:nvSpPr>
          <p:cNvPr id="24603" name="Text Box 22"/>
          <p:cNvSpPr txBox="1">
            <a:spLocks noChangeArrowheads="1"/>
          </p:cNvSpPr>
          <p:nvPr/>
        </p:nvSpPr>
        <p:spPr bwMode="auto">
          <a:xfrm>
            <a:off x="923925" y="5872163"/>
            <a:ext cx="3457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E9B113"/>
              </a:buClr>
              <a:buFont typeface="Wingdings" pitchFamily="2" charset="2"/>
              <a:buNone/>
            </a:pP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HR = 0.69</a:t>
            </a:r>
            <a:b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(95% CI: 0.55–0.87; p </a:t>
            </a:r>
            <a:r>
              <a:rPr lang="en-US" altLang="ja-JP" sz="1400">
                <a:ea typeface="ＭＳ Ｐゴシック" pitchFamily="34" charset="-128"/>
              </a:rPr>
              <a:t>&lt; 0.001</a:t>
            </a: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28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33"/>
          <p:cNvGrpSpPr>
            <a:grpSpLocks/>
          </p:cNvGrpSpPr>
          <p:nvPr/>
        </p:nvGrpSpPr>
        <p:grpSpPr bwMode="auto">
          <a:xfrm>
            <a:off x="5461000" y="2073275"/>
            <a:ext cx="3509963" cy="3265488"/>
            <a:chOff x="2755265" y="1796256"/>
            <a:chExt cx="3509599" cy="3265488"/>
          </a:xfrm>
        </p:grpSpPr>
        <p:grpSp>
          <p:nvGrpSpPr>
            <p:cNvPr id="25690" name="Group 232"/>
            <p:cNvGrpSpPr>
              <a:grpSpLocks/>
            </p:cNvGrpSpPr>
            <p:nvPr/>
          </p:nvGrpSpPr>
          <p:grpSpPr bwMode="auto">
            <a:xfrm>
              <a:off x="2755265" y="1796256"/>
              <a:ext cx="3509599" cy="3265488"/>
              <a:chOff x="2755265" y="1796256"/>
              <a:chExt cx="3509599" cy="3265488"/>
            </a:xfrm>
          </p:grpSpPr>
          <p:grpSp>
            <p:nvGrpSpPr>
              <p:cNvPr id="25701" name="Group 211"/>
              <p:cNvGrpSpPr>
                <a:grpSpLocks/>
              </p:cNvGrpSpPr>
              <p:nvPr/>
            </p:nvGrpSpPr>
            <p:grpSpPr bwMode="auto">
              <a:xfrm>
                <a:off x="2755265" y="1796256"/>
                <a:ext cx="84138" cy="3168650"/>
                <a:chOff x="678" y="1680"/>
                <a:chExt cx="53" cy="1840"/>
              </a:xfrm>
            </p:grpSpPr>
            <p:sp>
              <p:nvSpPr>
                <p:cNvPr id="25716" name="Line 47"/>
                <p:cNvSpPr>
                  <a:spLocks noChangeShapeType="1"/>
                </p:cNvSpPr>
                <p:nvPr/>
              </p:nvSpPr>
              <p:spPr bwMode="auto">
                <a:xfrm>
                  <a:off x="731" y="1680"/>
                  <a:ext cx="0" cy="18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17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678" y="3520"/>
                  <a:ext cx="5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18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678" y="3061"/>
                  <a:ext cx="5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19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678" y="2604"/>
                  <a:ext cx="5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20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678" y="2145"/>
                  <a:ext cx="5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21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678" y="1684"/>
                  <a:ext cx="5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5702" name="Group 212"/>
              <p:cNvGrpSpPr>
                <a:grpSpLocks/>
              </p:cNvGrpSpPr>
              <p:nvPr/>
            </p:nvGrpSpPr>
            <p:grpSpPr bwMode="auto">
              <a:xfrm>
                <a:off x="2837431" y="4964906"/>
                <a:ext cx="3427433" cy="96838"/>
                <a:chOff x="612" y="3268"/>
                <a:chExt cx="2159" cy="61"/>
              </a:xfrm>
            </p:grpSpPr>
            <p:sp>
              <p:nvSpPr>
                <p:cNvPr id="25703" name="Line 54"/>
                <p:cNvSpPr>
                  <a:spLocks noChangeShapeType="1"/>
                </p:cNvSpPr>
                <p:nvPr/>
              </p:nvSpPr>
              <p:spPr bwMode="auto">
                <a:xfrm>
                  <a:off x="612" y="3268"/>
                  <a:ext cx="215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04" name="Line 5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581" y="3299"/>
                  <a:ext cx="6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05" name="Line 5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776" y="3299"/>
                  <a:ext cx="6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06" name="Line 5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755" y="3299"/>
                  <a:ext cx="6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07" name="Line 5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951" y="3299"/>
                  <a:ext cx="6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08" name="Line 5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35" y="3299"/>
                  <a:ext cx="6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09" name="Line 7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972" y="3299"/>
                  <a:ext cx="6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10" name="Line 7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168" y="3299"/>
                  <a:ext cx="6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11" name="Line 7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364" y="3299"/>
                  <a:ext cx="6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12" name="Line 80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560" y="3299"/>
                  <a:ext cx="6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13" name="Line 5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343" y="3299"/>
                  <a:ext cx="6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14" name="Line 5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147" y="3299"/>
                  <a:ext cx="6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15" name="Line 5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539" y="3299"/>
                  <a:ext cx="6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25691" name="Group 201"/>
            <p:cNvGrpSpPr>
              <a:grpSpLocks/>
            </p:cNvGrpSpPr>
            <p:nvPr/>
          </p:nvGrpSpPr>
          <p:grpSpPr bwMode="auto">
            <a:xfrm>
              <a:off x="2788059" y="1796256"/>
              <a:ext cx="1500187" cy="3146425"/>
              <a:chOff x="3483" y="1272"/>
              <a:chExt cx="945" cy="1982"/>
            </a:xfrm>
          </p:grpSpPr>
          <p:grpSp>
            <p:nvGrpSpPr>
              <p:cNvPr id="25697" name="Group 207"/>
              <p:cNvGrpSpPr>
                <a:grpSpLocks/>
              </p:cNvGrpSpPr>
              <p:nvPr/>
            </p:nvGrpSpPr>
            <p:grpSpPr bwMode="auto">
              <a:xfrm>
                <a:off x="3483" y="1272"/>
                <a:ext cx="543" cy="1650"/>
                <a:chOff x="3483" y="1272"/>
                <a:chExt cx="543" cy="1650"/>
              </a:xfrm>
            </p:grpSpPr>
            <p:sp>
              <p:nvSpPr>
                <p:cNvPr id="25699" name="Freeform 209"/>
                <p:cNvSpPr>
                  <a:spLocks/>
                </p:cNvSpPr>
                <p:nvPr/>
              </p:nvSpPr>
              <p:spPr bwMode="auto">
                <a:xfrm>
                  <a:off x="3483" y="1272"/>
                  <a:ext cx="125" cy="750"/>
                </a:xfrm>
                <a:custGeom>
                  <a:avLst/>
                  <a:gdLst>
                    <a:gd name="T0" fmla="*/ 0 w 125"/>
                    <a:gd name="T1" fmla="*/ 0 h 750"/>
                    <a:gd name="T2" fmla="*/ 102 w 125"/>
                    <a:gd name="T3" fmla="*/ 0 h 750"/>
                    <a:gd name="T4" fmla="*/ 102 w 125"/>
                    <a:gd name="T5" fmla="*/ 35 h 750"/>
                    <a:gd name="T6" fmla="*/ 105 w 125"/>
                    <a:gd name="T7" fmla="*/ 35 h 750"/>
                    <a:gd name="T8" fmla="*/ 105 w 125"/>
                    <a:gd name="T9" fmla="*/ 161 h 750"/>
                    <a:gd name="T10" fmla="*/ 110 w 125"/>
                    <a:gd name="T11" fmla="*/ 162 h 750"/>
                    <a:gd name="T12" fmla="*/ 108 w 125"/>
                    <a:gd name="T13" fmla="*/ 291 h 750"/>
                    <a:gd name="T14" fmla="*/ 113 w 125"/>
                    <a:gd name="T15" fmla="*/ 293 h 750"/>
                    <a:gd name="T16" fmla="*/ 113 w 125"/>
                    <a:gd name="T17" fmla="*/ 354 h 750"/>
                    <a:gd name="T18" fmla="*/ 116 w 125"/>
                    <a:gd name="T19" fmla="*/ 357 h 750"/>
                    <a:gd name="T20" fmla="*/ 116 w 125"/>
                    <a:gd name="T21" fmla="*/ 450 h 750"/>
                    <a:gd name="T22" fmla="*/ 119 w 125"/>
                    <a:gd name="T23" fmla="*/ 456 h 750"/>
                    <a:gd name="T24" fmla="*/ 119 w 125"/>
                    <a:gd name="T25" fmla="*/ 546 h 750"/>
                    <a:gd name="T26" fmla="*/ 123 w 125"/>
                    <a:gd name="T27" fmla="*/ 548 h 750"/>
                    <a:gd name="T28" fmla="*/ 122 w 125"/>
                    <a:gd name="T29" fmla="*/ 644 h 750"/>
                    <a:gd name="T30" fmla="*/ 125 w 125"/>
                    <a:gd name="T31" fmla="*/ 647 h 750"/>
                    <a:gd name="T32" fmla="*/ 125 w 125"/>
                    <a:gd name="T33" fmla="*/ 750 h 75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5"/>
                    <a:gd name="T52" fmla="*/ 0 h 750"/>
                    <a:gd name="T53" fmla="*/ 125 w 125"/>
                    <a:gd name="T54" fmla="*/ 750 h 75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5" h="750">
                      <a:moveTo>
                        <a:pt x="0" y="0"/>
                      </a:moveTo>
                      <a:lnTo>
                        <a:pt x="102" y="0"/>
                      </a:lnTo>
                      <a:lnTo>
                        <a:pt x="102" y="35"/>
                      </a:lnTo>
                      <a:lnTo>
                        <a:pt x="105" y="35"/>
                      </a:lnTo>
                      <a:lnTo>
                        <a:pt x="105" y="161"/>
                      </a:lnTo>
                      <a:lnTo>
                        <a:pt x="110" y="162"/>
                      </a:lnTo>
                      <a:lnTo>
                        <a:pt x="108" y="291"/>
                      </a:lnTo>
                      <a:lnTo>
                        <a:pt x="113" y="293"/>
                      </a:lnTo>
                      <a:lnTo>
                        <a:pt x="113" y="354"/>
                      </a:lnTo>
                      <a:lnTo>
                        <a:pt x="116" y="357"/>
                      </a:lnTo>
                      <a:lnTo>
                        <a:pt x="116" y="450"/>
                      </a:lnTo>
                      <a:lnTo>
                        <a:pt x="119" y="456"/>
                      </a:lnTo>
                      <a:lnTo>
                        <a:pt x="119" y="546"/>
                      </a:lnTo>
                      <a:lnTo>
                        <a:pt x="123" y="548"/>
                      </a:lnTo>
                      <a:lnTo>
                        <a:pt x="122" y="644"/>
                      </a:lnTo>
                      <a:lnTo>
                        <a:pt x="125" y="647"/>
                      </a:lnTo>
                      <a:lnTo>
                        <a:pt x="125" y="750"/>
                      </a:lnTo>
                    </a:path>
                  </a:pathLst>
                </a:custGeom>
                <a:noFill/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700" name="Freeform 210"/>
                <p:cNvSpPr>
                  <a:spLocks/>
                </p:cNvSpPr>
                <p:nvPr/>
              </p:nvSpPr>
              <p:spPr bwMode="auto">
                <a:xfrm>
                  <a:off x="3611" y="2010"/>
                  <a:ext cx="415" cy="912"/>
                </a:xfrm>
                <a:custGeom>
                  <a:avLst/>
                  <a:gdLst>
                    <a:gd name="T0" fmla="*/ 0 w 415"/>
                    <a:gd name="T1" fmla="*/ 0 h 912"/>
                    <a:gd name="T2" fmla="*/ 0 w 415"/>
                    <a:gd name="T3" fmla="*/ 254 h 912"/>
                    <a:gd name="T4" fmla="*/ 3 w 415"/>
                    <a:gd name="T5" fmla="*/ 255 h 912"/>
                    <a:gd name="T6" fmla="*/ 3 w 415"/>
                    <a:gd name="T7" fmla="*/ 384 h 912"/>
                    <a:gd name="T8" fmla="*/ 7 w 415"/>
                    <a:gd name="T9" fmla="*/ 383 h 912"/>
                    <a:gd name="T10" fmla="*/ 7 w 415"/>
                    <a:gd name="T11" fmla="*/ 446 h 912"/>
                    <a:gd name="T12" fmla="*/ 12 w 415"/>
                    <a:gd name="T13" fmla="*/ 447 h 912"/>
                    <a:gd name="T14" fmla="*/ 12 w 415"/>
                    <a:gd name="T15" fmla="*/ 480 h 912"/>
                    <a:gd name="T16" fmla="*/ 19 w 415"/>
                    <a:gd name="T17" fmla="*/ 480 h 912"/>
                    <a:gd name="T18" fmla="*/ 19 w 415"/>
                    <a:gd name="T19" fmla="*/ 546 h 912"/>
                    <a:gd name="T20" fmla="*/ 51 w 415"/>
                    <a:gd name="T21" fmla="*/ 546 h 912"/>
                    <a:gd name="T22" fmla="*/ 51 w 415"/>
                    <a:gd name="T23" fmla="*/ 581 h 912"/>
                    <a:gd name="T24" fmla="*/ 124 w 415"/>
                    <a:gd name="T25" fmla="*/ 581 h 912"/>
                    <a:gd name="T26" fmla="*/ 124 w 415"/>
                    <a:gd name="T27" fmla="*/ 618 h 912"/>
                    <a:gd name="T28" fmla="*/ 135 w 415"/>
                    <a:gd name="T29" fmla="*/ 618 h 912"/>
                    <a:gd name="T30" fmla="*/ 135 w 415"/>
                    <a:gd name="T31" fmla="*/ 650 h 912"/>
                    <a:gd name="T32" fmla="*/ 139 w 415"/>
                    <a:gd name="T33" fmla="*/ 648 h 912"/>
                    <a:gd name="T34" fmla="*/ 139 w 415"/>
                    <a:gd name="T35" fmla="*/ 690 h 912"/>
                    <a:gd name="T36" fmla="*/ 142 w 415"/>
                    <a:gd name="T37" fmla="*/ 692 h 912"/>
                    <a:gd name="T38" fmla="*/ 142 w 415"/>
                    <a:gd name="T39" fmla="*/ 762 h 912"/>
                    <a:gd name="T40" fmla="*/ 145 w 415"/>
                    <a:gd name="T41" fmla="*/ 764 h 912"/>
                    <a:gd name="T42" fmla="*/ 145 w 415"/>
                    <a:gd name="T43" fmla="*/ 800 h 912"/>
                    <a:gd name="T44" fmla="*/ 156 w 415"/>
                    <a:gd name="T45" fmla="*/ 800 h 912"/>
                    <a:gd name="T46" fmla="*/ 156 w 415"/>
                    <a:gd name="T47" fmla="*/ 837 h 912"/>
                    <a:gd name="T48" fmla="*/ 246 w 415"/>
                    <a:gd name="T49" fmla="*/ 837 h 912"/>
                    <a:gd name="T50" fmla="*/ 246 w 415"/>
                    <a:gd name="T51" fmla="*/ 873 h 912"/>
                    <a:gd name="T52" fmla="*/ 415 w 415"/>
                    <a:gd name="T53" fmla="*/ 873 h 912"/>
                    <a:gd name="T54" fmla="*/ 415 w 415"/>
                    <a:gd name="T55" fmla="*/ 912 h 9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15"/>
                    <a:gd name="T85" fmla="*/ 0 h 912"/>
                    <a:gd name="T86" fmla="*/ 415 w 415"/>
                    <a:gd name="T87" fmla="*/ 912 h 9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15" h="912">
                      <a:moveTo>
                        <a:pt x="0" y="0"/>
                      </a:moveTo>
                      <a:lnTo>
                        <a:pt x="0" y="254"/>
                      </a:lnTo>
                      <a:lnTo>
                        <a:pt x="3" y="255"/>
                      </a:lnTo>
                      <a:lnTo>
                        <a:pt x="3" y="384"/>
                      </a:lnTo>
                      <a:lnTo>
                        <a:pt x="7" y="383"/>
                      </a:lnTo>
                      <a:lnTo>
                        <a:pt x="7" y="446"/>
                      </a:lnTo>
                      <a:lnTo>
                        <a:pt x="12" y="447"/>
                      </a:lnTo>
                      <a:lnTo>
                        <a:pt x="12" y="480"/>
                      </a:lnTo>
                      <a:lnTo>
                        <a:pt x="19" y="480"/>
                      </a:lnTo>
                      <a:lnTo>
                        <a:pt x="19" y="546"/>
                      </a:lnTo>
                      <a:lnTo>
                        <a:pt x="51" y="546"/>
                      </a:lnTo>
                      <a:lnTo>
                        <a:pt x="51" y="581"/>
                      </a:lnTo>
                      <a:lnTo>
                        <a:pt x="124" y="581"/>
                      </a:lnTo>
                      <a:lnTo>
                        <a:pt x="124" y="618"/>
                      </a:lnTo>
                      <a:lnTo>
                        <a:pt x="135" y="618"/>
                      </a:lnTo>
                      <a:lnTo>
                        <a:pt x="135" y="650"/>
                      </a:lnTo>
                      <a:lnTo>
                        <a:pt x="139" y="648"/>
                      </a:lnTo>
                      <a:lnTo>
                        <a:pt x="139" y="690"/>
                      </a:lnTo>
                      <a:lnTo>
                        <a:pt x="142" y="692"/>
                      </a:lnTo>
                      <a:lnTo>
                        <a:pt x="142" y="762"/>
                      </a:lnTo>
                      <a:lnTo>
                        <a:pt x="145" y="764"/>
                      </a:lnTo>
                      <a:lnTo>
                        <a:pt x="145" y="800"/>
                      </a:lnTo>
                      <a:lnTo>
                        <a:pt x="156" y="800"/>
                      </a:lnTo>
                      <a:lnTo>
                        <a:pt x="156" y="837"/>
                      </a:lnTo>
                      <a:lnTo>
                        <a:pt x="246" y="837"/>
                      </a:lnTo>
                      <a:lnTo>
                        <a:pt x="246" y="873"/>
                      </a:lnTo>
                      <a:lnTo>
                        <a:pt x="415" y="873"/>
                      </a:lnTo>
                      <a:lnTo>
                        <a:pt x="415" y="912"/>
                      </a:lnTo>
                    </a:path>
                  </a:pathLst>
                </a:custGeom>
                <a:noFill/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25698" name="Freeform 208"/>
              <p:cNvSpPr>
                <a:spLocks/>
              </p:cNvSpPr>
              <p:nvPr/>
            </p:nvSpPr>
            <p:spPr bwMode="auto">
              <a:xfrm>
                <a:off x="4017" y="2922"/>
                <a:ext cx="411" cy="332"/>
              </a:xfrm>
              <a:custGeom>
                <a:avLst/>
                <a:gdLst>
                  <a:gd name="T0" fmla="*/ 0 w 411"/>
                  <a:gd name="T1" fmla="*/ 0 h 332"/>
                  <a:gd name="T2" fmla="*/ 18 w 411"/>
                  <a:gd name="T3" fmla="*/ 0 h 332"/>
                  <a:gd name="T4" fmla="*/ 18 w 411"/>
                  <a:gd name="T5" fmla="*/ 39 h 332"/>
                  <a:gd name="T6" fmla="*/ 119 w 411"/>
                  <a:gd name="T7" fmla="*/ 39 h 332"/>
                  <a:gd name="T8" fmla="*/ 119 w 411"/>
                  <a:gd name="T9" fmla="*/ 74 h 332"/>
                  <a:gd name="T10" fmla="*/ 138 w 411"/>
                  <a:gd name="T11" fmla="*/ 74 h 332"/>
                  <a:gd name="T12" fmla="*/ 138 w 411"/>
                  <a:gd name="T13" fmla="*/ 111 h 332"/>
                  <a:gd name="T14" fmla="*/ 144 w 411"/>
                  <a:gd name="T15" fmla="*/ 114 h 332"/>
                  <a:gd name="T16" fmla="*/ 143 w 411"/>
                  <a:gd name="T17" fmla="*/ 150 h 332"/>
                  <a:gd name="T18" fmla="*/ 147 w 411"/>
                  <a:gd name="T19" fmla="*/ 149 h 332"/>
                  <a:gd name="T20" fmla="*/ 147 w 411"/>
                  <a:gd name="T21" fmla="*/ 188 h 332"/>
                  <a:gd name="T22" fmla="*/ 275 w 411"/>
                  <a:gd name="T23" fmla="*/ 188 h 332"/>
                  <a:gd name="T24" fmla="*/ 273 w 411"/>
                  <a:gd name="T25" fmla="*/ 288 h 332"/>
                  <a:gd name="T26" fmla="*/ 411 w 411"/>
                  <a:gd name="T27" fmla="*/ 288 h 332"/>
                  <a:gd name="T28" fmla="*/ 411 w 411"/>
                  <a:gd name="T29" fmla="*/ 332 h 3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1"/>
                  <a:gd name="T46" fmla="*/ 0 h 332"/>
                  <a:gd name="T47" fmla="*/ 411 w 411"/>
                  <a:gd name="T48" fmla="*/ 332 h 3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1" h="332">
                    <a:moveTo>
                      <a:pt x="0" y="0"/>
                    </a:moveTo>
                    <a:lnTo>
                      <a:pt x="18" y="0"/>
                    </a:lnTo>
                    <a:lnTo>
                      <a:pt x="18" y="39"/>
                    </a:lnTo>
                    <a:lnTo>
                      <a:pt x="119" y="39"/>
                    </a:lnTo>
                    <a:lnTo>
                      <a:pt x="119" y="74"/>
                    </a:lnTo>
                    <a:lnTo>
                      <a:pt x="138" y="74"/>
                    </a:lnTo>
                    <a:lnTo>
                      <a:pt x="138" y="111"/>
                    </a:lnTo>
                    <a:lnTo>
                      <a:pt x="144" y="114"/>
                    </a:lnTo>
                    <a:lnTo>
                      <a:pt x="143" y="150"/>
                    </a:lnTo>
                    <a:lnTo>
                      <a:pt x="147" y="149"/>
                    </a:lnTo>
                    <a:lnTo>
                      <a:pt x="147" y="188"/>
                    </a:lnTo>
                    <a:lnTo>
                      <a:pt x="275" y="188"/>
                    </a:lnTo>
                    <a:lnTo>
                      <a:pt x="273" y="288"/>
                    </a:lnTo>
                    <a:lnTo>
                      <a:pt x="411" y="288"/>
                    </a:lnTo>
                    <a:lnTo>
                      <a:pt x="411" y="332"/>
                    </a:lnTo>
                  </a:path>
                </a:pathLst>
              </a:custGeom>
              <a:noFill/>
              <a:ln w="28575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5692" name="Group 202"/>
            <p:cNvGrpSpPr>
              <a:grpSpLocks/>
            </p:cNvGrpSpPr>
            <p:nvPr/>
          </p:nvGrpSpPr>
          <p:grpSpPr bwMode="auto">
            <a:xfrm>
              <a:off x="2803972" y="1808956"/>
              <a:ext cx="2543175" cy="3143251"/>
              <a:chOff x="3486" y="1280"/>
              <a:chExt cx="1602" cy="1980"/>
            </a:xfrm>
          </p:grpSpPr>
          <p:grpSp>
            <p:nvGrpSpPr>
              <p:cNvPr id="25693" name="Group 203"/>
              <p:cNvGrpSpPr>
                <a:grpSpLocks/>
              </p:cNvGrpSpPr>
              <p:nvPr/>
            </p:nvGrpSpPr>
            <p:grpSpPr bwMode="auto">
              <a:xfrm>
                <a:off x="3486" y="1280"/>
                <a:ext cx="1310" cy="1855"/>
                <a:chOff x="3486" y="1280"/>
                <a:chExt cx="1310" cy="1855"/>
              </a:xfrm>
            </p:grpSpPr>
            <p:sp>
              <p:nvSpPr>
                <p:cNvPr id="25695" name="Freeform 205"/>
                <p:cNvSpPr>
                  <a:spLocks/>
                </p:cNvSpPr>
                <p:nvPr/>
              </p:nvSpPr>
              <p:spPr bwMode="auto">
                <a:xfrm>
                  <a:off x="3486" y="1280"/>
                  <a:ext cx="258" cy="918"/>
                </a:xfrm>
                <a:custGeom>
                  <a:avLst/>
                  <a:gdLst>
                    <a:gd name="T0" fmla="*/ 0 w 258"/>
                    <a:gd name="T1" fmla="*/ 0 h 918"/>
                    <a:gd name="T2" fmla="*/ 62 w 258"/>
                    <a:gd name="T3" fmla="*/ 0 h 918"/>
                    <a:gd name="T4" fmla="*/ 62 w 258"/>
                    <a:gd name="T5" fmla="*/ 18 h 918"/>
                    <a:gd name="T6" fmla="*/ 66 w 258"/>
                    <a:gd name="T7" fmla="*/ 21 h 918"/>
                    <a:gd name="T8" fmla="*/ 68 w 258"/>
                    <a:gd name="T9" fmla="*/ 31 h 918"/>
                    <a:gd name="T10" fmla="*/ 80 w 258"/>
                    <a:gd name="T11" fmla="*/ 31 h 918"/>
                    <a:gd name="T12" fmla="*/ 80 w 258"/>
                    <a:gd name="T13" fmla="*/ 46 h 918"/>
                    <a:gd name="T14" fmla="*/ 104 w 258"/>
                    <a:gd name="T15" fmla="*/ 46 h 918"/>
                    <a:gd name="T16" fmla="*/ 104 w 258"/>
                    <a:gd name="T17" fmla="*/ 58 h 918"/>
                    <a:gd name="T18" fmla="*/ 108 w 258"/>
                    <a:gd name="T19" fmla="*/ 63 h 918"/>
                    <a:gd name="T20" fmla="*/ 108 w 258"/>
                    <a:gd name="T21" fmla="*/ 136 h 918"/>
                    <a:gd name="T22" fmla="*/ 113 w 258"/>
                    <a:gd name="T23" fmla="*/ 138 h 918"/>
                    <a:gd name="T24" fmla="*/ 113 w 258"/>
                    <a:gd name="T25" fmla="*/ 151 h 918"/>
                    <a:gd name="T26" fmla="*/ 116 w 258"/>
                    <a:gd name="T27" fmla="*/ 154 h 918"/>
                    <a:gd name="T28" fmla="*/ 117 w 258"/>
                    <a:gd name="T29" fmla="*/ 169 h 918"/>
                    <a:gd name="T30" fmla="*/ 119 w 258"/>
                    <a:gd name="T31" fmla="*/ 195 h 918"/>
                    <a:gd name="T32" fmla="*/ 122 w 258"/>
                    <a:gd name="T33" fmla="*/ 196 h 918"/>
                    <a:gd name="T34" fmla="*/ 122 w 258"/>
                    <a:gd name="T35" fmla="*/ 240 h 918"/>
                    <a:gd name="T36" fmla="*/ 126 w 258"/>
                    <a:gd name="T37" fmla="*/ 240 h 918"/>
                    <a:gd name="T38" fmla="*/ 125 w 258"/>
                    <a:gd name="T39" fmla="*/ 304 h 918"/>
                    <a:gd name="T40" fmla="*/ 128 w 258"/>
                    <a:gd name="T41" fmla="*/ 304 h 918"/>
                    <a:gd name="T42" fmla="*/ 128 w 258"/>
                    <a:gd name="T43" fmla="*/ 388 h 918"/>
                    <a:gd name="T44" fmla="*/ 131 w 258"/>
                    <a:gd name="T45" fmla="*/ 390 h 918"/>
                    <a:gd name="T46" fmla="*/ 129 w 258"/>
                    <a:gd name="T47" fmla="*/ 544 h 918"/>
                    <a:gd name="T48" fmla="*/ 135 w 258"/>
                    <a:gd name="T49" fmla="*/ 546 h 918"/>
                    <a:gd name="T50" fmla="*/ 135 w 258"/>
                    <a:gd name="T51" fmla="*/ 592 h 918"/>
                    <a:gd name="T52" fmla="*/ 141 w 258"/>
                    <a:gd name="T53" fmla="*/ 592 h 918"/>
                    <a:gd name="T54" fmla="*/ 141 w 258"/>
                    <a:gd name="T55" fmla="*/ 604 h 918"/>
                    <a:gd name="T56" fmla="*/ 144 w 258"/>
                    <a:gd name="T57" fmla="*/ 613 h 918"/>
                    <a:gd name="T58" fmla="*/ 146 w 258"/>
                    <a:gd name="T59" fmla="*/ 625 h 918"/>
                    <a:gd name="T60" fmla="*/ 147 w 258"/>
                    <a:gd name="T61" fmla="*/ 636 h 918"/>
                    <a:gd name="T62" fmla="*/ 150 w 258"/>
                    <a:gd name="T63" fmla="*/ 640 h 918"/>
                    <a:gd name="T64" fmla="*/ 150 w 258"/>
                    <a:gd name="T65" fmla="*/ 670 h 918"/>
                    <a:gd name="T66" fmla="*/ 155 w 258"/>
                    <a:gd name="T67" fmla="*/ 672 h 918"/>
                    <a:gd name="T68" fmla="*/ 155 w 258"/>
                    <a:gd name="T69" fmla="*/ 670 h 918"/>
                    <a:gd name="T70" fmla="*/ 155 w 258"/>
                    <a:gd name="T71" fmla="*/ 702 h 918"/>
                    <a:gd name="T72" fmla="*/ 225 w 258"/>
                    <a:gd name="T73" fmla="*/ 702 h 918"/>
                    <a:gd name="T74" fmla="*/ 225 w 258"/>
                    <a:gd name="T75" fmla="*/ 721 h 918"/>
                    <a:gd name="T76" fmla="*/ 240 w 258"/>
                    <a:gd name="T77" fmla="*/ 721 h 918"/>
                    <a:gd name="T78" fmla="*/ 240 w 258"/>
                    <a:gd name="T79" fmla="*/ 763 h 918"/>
                    <a:gd name="T80" fmla="*/ 248 w 258"/>
                    <a:gd name="T81" fmla="*/ 763 h 918"/>
                    <a:gd name="T82" fmla="*/ 246 w 258"/>
                    <a:gd name="T83" fmla="*/ 802 h 918"/>
                    <a:gd name="T84" fmla="*/ 254 w 258"/>
                    <a:gd name="T85" fmla="*/ 804 h 918"/>
                    <a:gd name="T86" fmla="*/ 254 w 258"/>
                    <a:gd name="T87" fmla="*/ 834 h 918"/>
                    <a:gd name="T88" fmla="*/ 257 w 258"/>
                    <a:gd name="T89" fmla="*/ 835 h 918"/>
                    <a:gd name="T90" fmla="*/ 255 w 258"/>
                    <a:gd name="T91" fmla="*/ 885 h 918"/>
                    <a:gd name="T92" fmla="*/ 258 w 258"/>
                    <a:gd name="T93" fmla="*/ 885 h 918"/>
                    <a:gd name="T94" fmla="*/ 258 w 258"/>
                    <a:gd name="T95" fmla="*/ 918 h 91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58"/>
                    <a:gd name="T145" fmla="*/ 0 h 918"/>
                    <a:gd name="T146" fmla="*/ 258 w 258"/>
                    <a:gd name="T147" fmla="*/ 918 h 91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58" h="918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62" y="18"/>
                      </a:lnTo>
                      <a:lnTo>
                        <a:pt x="66" y="21"/>
                      </a:lnTo>
                      <a:lnTo>
                        <a:pt x="68" y="31"/>
                      </a:lnTo>
                      <a:lnTo>
                        <a:pt x="80" y="31"/>
                      </a:lnTo>
                      <a:lnTo>
                        <a:pt x="80" y="46"/>
                      </a:lnTo>
                      <a:lnTo>
                        <a:pt x="104" y="46"/>
                      </a:lnTo>
                      <a:lnTo>
                        <a:pt x="104" y="58"/>
                      </a:lnTo>
                      <a:lnTo>
                        <a:pt x="108" y="63"/>
                      </a:lnTo>
                      <a:lnTo>
                        <a:pt x="108" y="136"/>
                      </a:lnTo>
                      <a:lnTo>
                        <a:pt x="113" y="138"/>
                      </a:lnTo>
                      <a:lnTo>
                        <a:pt x="113" y="151"/>
                      </a:lnTo>
                      <a:lnTo>
                        <a:pt x="116" y="154"/>
                      </a:lnTo>
                      <a:lnTo>
                        <a:pt x="117" y="169"/>
                      </a:lnTo>
                      <a:lnTo>
                        <a:pt x="119" y="195"/>
                      </a:lnTo>
                      <a:lnTo>
                        <a:pt x="122" y="196"/>
                      </a:lnTo>
                      <a:lnTo>
                        <a:pt x="122" y="240"/>
                      </a:lnTo>
                      <a:lnTo>
                        <a:pt x="126" y="240"/>
                      </a:lnTo>
                      <a:lnTo>
                        <a:pt x="125" y="304"/>
                      </a:lnTo>
                      <a:lnTo>
                        <a:pt x="128" y="304"/>
                      </a:lnTo>
                      <a:lnTo>
                        <a:pt x="128" y="388"/>
                      </a:lnTo>
                      <a:lnTo>
                        <a:pt x="131" y="390"/>
                      </a:lnTo>
                      <a:lnTo>
                        <a:pt x="129" y="544"/>
                      </a:lnTo>
                      <a:lnTo>
                        <a:pt x="135" y="546"/>
                      </a:lnTo>
                      <a:lnTo>
                        <a:pt x="135" y="592"/>
                      </a:lnTo>
                      <a:lnTo>
                        <a:pt x="141" y="592"/>
                      </a:lnTo>
                      <a:lnTo>
                        <a:pt x="141" y="604"/>
                      </a:lnTo>
                      <a:lnTo>
                        <a:pt x="144" y="613"/>
                      </a:lnTo>
                      <a:lnTo>
                        <a:pt x="146" y="625"/>
                      </a:lnTo>
                      <a:lnTo>
                        <a:pt x="147" y="636"/>
                      </a:lnTo>
                      <a:lnTo>
                        <a:pt x="150" y="640"/>
                      </a:lnTo>
                      <a:lnTo>
                        <a:pt x="150" y="670"/>
                      </a:lnTo>
                      <a:lnTo>
                        <a:pt x="155" y="672"/>
                      </a:lnTo>
                      <a:lnTo>
                        <a:pt x="155" y="670"/>
                      </a:lnTo>
                      <a:lnTo>
                        <a:pt x="155" y="702"/>
                      </a:lnTo>
                      <a:lnTo>
                        <a:pt x="225" y="702"/>
                      </a:lnTo>
                      <a:lnTo>
                        <a:pt x="225" y="721"/>
                      </a:lnTo>
                      <a:lnTo>
                        <a:pt x="240" y="721"/>
                      </a:lnTo>
                      <a:lnTo>
                        <a:pt x="240" y="763"/>
                      </a:lnTo>
                      <a:lnTo>
                        <a:pt x="248" y="763"/>
                      </a:lnTo>
                      <a:lnTo>
                        <a:pt x="246" y="802"/>
                      </a:lnTo>
                      <a:lnTo>
                        <a:pt x="254" y="804"/>
                      </a:lnTo>
                      <a:lnTo>
                        <a:pt x="254" y="834"/>
                      </a:lnTo>
                      <a:lnTo>
                        <a:pt x="257" y="835"/>
                      </a:lnTo>
                      <a:lnTo>
                        <a:pt x="255" y="885"/>
                      </a:lnTo>
                      <a:lnTo>
                        <a:pt x="258" y="885"/>
                      </a:lnTo>
                      <a:lnTo>
                        <a:pt x="258" y="918"/>
                      </a:lnTo>
                    </a:path>
                  </a:pathLst>
                </a:custGeom>
                <a:noFill/>
                <a:ln w="28575">
                  <a:solidFill>
                    <a:srgbClr val="FFBE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696" name="Freeform 206"/>
                <p:cNvSpPr>
                  <a:spLocks/>
                </p:cNvSpPr>
                <p:nvPr/>
              </p:nvSpPr>
              <p:spPr bwMode="auto">
                <a:xfrm>
                  <a:off x="3750" y="2183"/>
                  <a:ext cx="1046" cy="952"/>
                </a:xfrm>
                <a:custGeom>
                  <a:avLst/>
                  <a:gdLst>
                    <a:gd name="T0" fmla="*/ 0 w 1046"/>
                    <a:gd name="T1" fmla="*/ 60 h 952"/>
                    <a:gd name="T2" fmla="*/ 2 w 1046"/>
                    <a:gd name="T3" fmla="*/ 163 h 952"/>
                    <a:gd name="T4" fmla="*/ 6 w 1046"/>
                    <a:gd name="T5" fmla="*/ 198 h 952"/>
                    <a:gd name="T6" fmla="*/ 14 w 1046"/>
                    <a:gd name="T7" fmla="*/ 234 h 952"/>
                    <a:gd name="T8" fmla="*/ 62 w 1046"/>
                    <a:gd name="T9" fmla="*/ 250 h 952"/>
                    <a:gd name="T10" fmla="*/ 78 w 1046"/>
                    <a:gd name="T11" fmla="*/ 265 h 952"/>
                    <a:gd name="T12" fmla="*/ 84 w 1046"/>
                    <a:gd name="T13" fmla="*/ 286 h 952"/>
                    <a:gd name="T14" fmla="*/ 111 w 1046"/>
                    <a:gd name="T15" fmla="*/ 306 h 952"/>
                    <a:gd name="T16" fmla="*/ 116 w 1046"/>
                    <a:gd name="T17" fmla="*/ 345 h 952"/>
                    <a:gd name="T18" fmla="*/ 125 w 1046"/>
                    <a:gd name="T19" fmla="*/ 385 h 952"/>
                    <a:gd name="T20" fmla="*/ 132 w 1046"/>
                    <a:gd name="T21" fmla="*/ 405 h 952"/>
                    <a:gd name="T22" fmla="*/ 135 w 1046"/>
                    <a:gd name="T23" fmla="*/ 444 h 952"/>
                    <a:gd name="T24" fmla="*/ 138 w 1046"/>
                    <a:gd name="T25" fmla="*/ 498 h 952"/>
                    <a:gd name="T26" fmla="*/ 155 w 1046"/>
                    <a:gd name="T27" fmla="*/ 517 h 952"/>
                    <a:gd name="T28" fmla="*/ 245 w 1046"/>
                    <a:gd name="T29" fmla="*/ 540 h 952"/>
                    <a:gd name="T30" fmla="*/ 255 w 1046"/>
                    <a:gd name="T31" fmla="*/ 559 h 952"/>
                    <a:gd name="T32" fmla="*/ 267 w 1046"/>
                    <a:gd name="T33" fmla="*/ 579 h 952"/>
                    <a:gd name="T34" fmla="*/ 273 w 1046"/>
                    <a:gd name="T35" fmla="*/ 603 h 952"/>
                    <a:gd name="T36" fmla="*/ 278 w 1046"/>
                    <a:gd name="T37" fmla="*/ 628 h 952"/>
                    <a:gd name="T38" fmla="*/ 282 w 1046"/>
                    <a:gd name="T39" fmla="*/ 645 h 952"/>
                    <a:gd name="T40" fmla="*/ 302 w 1046"/>
                    <a:gd name="T41" fmla="*/ 663 h 952"/>
                    <a:gd name="T42" fmla="*/ 377 w 1046"/>
                    <a:gd name="T43" fmla="*/ 687 h 952"/>
                    <a:gd name="T44" fmla="*/ 393 w 1046"/>
                    <a:gd name="T45" fmla="*/ 708 h 952"/>
                    <a:gd name="T46" fmla="*/ 402 w 1046"/>
                    <a:gd name="T47" fmla="*/ 718 h 952"/>
                    <a:gd name="T48" fmla="*/ 408 w 1046"/>
                    <a:gd name="T49" fmla="*/ 730 h 952"/>
                    <a:gd name="T50" fmla="*/ 414 w 1046"/>
                    <a:gd name="T51" fmla="*/ 775 h 952"/>
                    <a:gd name="T52" fmla="*/ 464 w 1046"/>
                    <a:gd name="T53" fmla="*/ 793 h 952"/>
                    <a:gd name="T54" fmla="*/ 539 w 1046"/>
                    <a:gd name="T55" fmla="*/ 811 h 952"/>
                    <a:gd name="T56" fmla="*/ 653 w 1046"/>
                    <a:gd name="T57" fmla="*/ 838 h 952"/>
                    <a:gd name="T58" fmla="*/ 797 w 1046"/>
                    <a:gd name="T59" fmla="*/ 864 h 952"/>
                    <a:gd name="T60" fmla="*/ 804 w 1046"/>
                    <a:gd name="T61" fmla="*/ 895 h 952"/>
                    <a:gd name="T62" fmla="*/ 932 w 1046"/>
                    <a:gd name="T63" fmla="*/ 924 h 952"/>
                    <a:gd name="T64" fmla="*/ 1046 w 1046"/>
                    <a:gd name="T65" fmla="*/ 952 h 9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46"/>
                    <a:gd name="T100" fmla="*/ 0 h 952"/>
                    <a:gd name="T101" fmla="*/ 1046 w 1046"/>
                    <a:gd name="T102" fmla="*/ 952 h 9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46" h="952">
                      <a:moveTo>
                        <a:pt x="0" y="0"/>
                      </a:moveTo>
                      <a:lnTo>
                        <a:pt x="0" y="60"/>
                      </a:lnTo>
                      <a:lnTo>
                        <a:pt x="2" y="61"/>
                      </a:lnTo>
                      <a:lnTo>
                        <a:pt x="2" y="163"/>
                      </a:lnTo>
                      <a:lnTo>
                        <a:pt x="6" y="165"/>
                      </a:lnTo>
                      <a:lnTo>
                        <a:pt x="6" y="198"/>
                      </a:lnTo>
                      <a:lnTo>
                        <a:pt x="12" y="198"/>
                      </a:lnTo>
                      <a:lnTo>
                        <a:pt x="14" y="234"/>
                      </a:lnTo>
                      <a:lnTo>
                        <a:pt x="62" y="234"/>
                      </a:lnTo>
                      <a:lnTo>
                        <a:pt x="62" y="250"/>
                      </a:lnTo>
                      <a:lnTo>
                        <a:pt x="78" y="250"/>
                      </a:lnTo>
                      <a:lnTo>
                        <a:pt x="78" y="265"/>
                      </a:lnTo>
                      <a:lnTo>
                        <a:pt x="83" y="267"/>
                      </a:lnTo>
                      <a:lnTo>
                        <a:pt x="84" y="286"/>
                      </a:lnTo>
                      <a:lnTo>
                        <a:pt x="111" y="286"/>
                      </a:lnTo>
                      <a:lnTo>
                        <a:pt x="111" y="306"/>
                      </a:lnTo>
                      <a:lnTo>
                        <a:pt x="116" y="304"/>
                      </a:lnTo>
                      <a:lnTo>
                        <a:pt x="116" y="345"/>
                      </a:lnTo>
                      <a:lnTo>
                        <a:pt x="125" y="345"/>
                      </a:lnTo>
                      <a:lnTo>
                        <a:pt x="125" y="385"/>
                      </a:lnTo>
                      <a:lnTo>
                        <a:pt x="132" y="384"/>
                      </a:lnTo>
                      <a:lnTo>
                        <a:pt x="132" y="405"/>
                      </a:lnTo>
                      <a:lnTo>
                        <a:pt x="135" y="405"/>
                      </a:lnTo>
                      <a:lnTo>
                        <a:pt x="135" y="444"/>
                      </a:lnTo>
                      <a:lnTo>
                        <a:pt x="138" y="445"/>
                      </a:lnTo>
                      <a:lnTo>
                        <a:pt x="138" y="498"/>
                      </a:lnTo>
                      <a:lnTo>
                        <a:pt x="152" y="496"/>
                      </a:lnTo>
                      <a:lnTo>
                        <a:pt x="155" y="517"/>
                      </a:lnTo>
                      <a:lnTo>
                        <a:pt x="245" y="517"/>
                      </a:lnTo>
                      <a:lnTo>
                        <a:pt x="245" y="540"/>
                      </a:lnTo>
                      <a:lnTo>
                        <a:pt x="254" y="540"/>
                      </a:lnTo>
                      <a:lnTo>
                        <a:pt x="255" y="559"/>
                      </a:lnTo>
                      <a:lnTo>
                        <a:pt x="267" y="559"/>
                      </a:lnTo>
                      <a:lnTo>
                        <a:pt x="267" y="579"/>
                      </a:lnTo>
                      <a:lnTo>
                        <a:pt x="272" y="579"/>
                      </a:lnTo>
                      <a:lnTo>
                        <a:pt x="273" y="603"/>
                      </a:lnTo>
                      <a:lnTo>
                        <a:pt x="278" y="601"/>
                      </a:lnTo>
                      <a:lnTo>
                        <a:pt x="278" y="628"/>
                      </a:lnTo>
                      <a:lnTo>
                        <a:pt x="282" y="628"/>
                      </a:lnTo>
                      <a:lnTo>
                        <a:pt x="282" y="645"/>
                      </a:lnTo>
                      <a:lnTo>
                        <a:pt x="302" y="645"/>
                      </a:lnTo>
                      <a:lnTo>
                        <a:pt x="302" y="663"/>
                      </a:lnTo>
                      <a:lnTo>
                        <a:pt x="377" y="663"/>
                      </a:lnTo>
                      <a:lnTo>
                        <a:pt x="377" y="687"/>
                      </a:lnTo>
                      <a:lnTo>
                        <a:pt x="393" y="687"/>
                      </a:lnTo>
                      <a:lnTo>
                        <a:pt x="393" y="708"/>
                      </a:lnTo>
                      <a:lnTo>
                        <a:pt x="401" y="708"/>
                      </a:lnTo>
                      <a:lnTo>
                        <a:pt x="402" y="718"/>
                      </a:lnTo>
                      <a:lnTo>
                        <a:pt x="402" y="730"/>
                      </a:lnTo>
                      <a:lnTo>
                        <a:pt x="408" y="730"/>
                      </a:lnTo>
                      <a:lnTo>
                        <a:pt x="407" y="775"/>
                      </a:lnTo>
                      <a:lnTo>
                        <a:pt x="414" y="775"/>
                      </a:lnTo>
                      <a:lnTo>
                        <a:pt x="416" y="793"/>
                      </a:lnTo>
                      <a:lnTo>
                        <a:pt x="464" y="793"/>
                      </a:lnTo>
                      <a:lnTo>
                        <a:pt x="464" y="811"/>
                      </a:lnTo>
                      <a:lnTo>
                        <a:pt x="539" y="811"/>
                      </a:lnTo>
                      <a:lnTo>
                        <a:pt x="539" y="838"/>
                      </a:lnTo>
                      <a:lnTo>
                        <a:pt x="653" y="838"/>
                      </a:lnTo>
                      <a:lnTo>
                        <a:pt x="653" y="864"/>
                      </a:lnTo>
                      <a:lnTo>
                        <a:pt x="797" y="864"/>
                      </a:lnTo>
                      <a:lnTo>
                        <a:pt x="797" y="895"/>
                      </a:lnTo>
                      <a:lnTo>
                        <a:pt x="804" y="895"/>
                      </a:lnTo>
                      <a:lnTo>
                        <a:pt x="806" y="924"/>
                      </a:lnTo>
                      <a:lnTo>
                        <a:pt x="932" y="924"/>
                      </a:lnTo>
                      <a:lnTo>
                        <a:pt x="932" y="952"/>
                      </a:lnTo>
                      <a:lnTo>
                        <a:pt x="1046" y="952"/>
                      </a:lnTo>
                    </a:path>
                  </a:pathLst>
                </a:custGeom>
                <a:noFill/>
                <a:ln w="28575">
                  <a:solidFill>
                    <a:srgbClr val="FFBE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25694" name="Freeform 204"/>
              <p:cNvSpPr>
                <a:spLocks/>
              </p:cNvSpPr>
              <p:nvPr/>
            </p:nvSpPr>
            <p:spPr bwMode="auto">
              <a:xfrm>
                <a:off x="4799" y="3126"/>
                <a:ext cx="289" cy="134"/>
              </a:xfrm>
              <a:custGeom>
                <a:avLst/>
                <a:gdLst>
                  <a:gd name="T0" fmla="*/ 0 w 289"/>
                  <a:gd name="T1" fmla="*/ 0 h 134"/>
                  <a:gd name="T2" fmla="*/ 0 w 289"/>
                  <a:gd name="T3" fmla="*/ 38 h 134"/>
                  <a:gd name="T4" fmla="*/ 16 w 289"/>
                  <a:gd name="T5" fmla="*/ 38 h 134"/>
                  <a:gd name="T6" fmla="*/ 16 w 289"/>
                  <a:gd name="T7" fmla="*/ 69 h 134"/>
                  <a:gd name="T8" fmla="*/ 289 w 289"/>
                  <a:gd name="T9" fmla="*/ 69 h 134"/>
                  <a:gd name="T10" fmla="*/ 289 w 289"/>
                  <a:gd name="T11" fmla="*/ 134 h 1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9"/>
                  <a:gd name="T19" fmla="*/ 0 h 134"/>
                  <a:gd name="T20" fmla="*/ 289 w 289"/>
                  <a:gd name="T21" fmla="*/ 134 h 1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9" h="134">
                    <a:moveTo>
                      <a:pt x="0" y="0"/>
                    </a:moveTo>
                    <a:lnTo>
                      <a:pt x="0" y="38"/>
                    </a:lnTo>
                    <a:lnTo>
                      <a:pt x="16" y="38"/>
                    </a:lnTo>
                    <a:lnTo>
                      <a:pt x="16" y="69"/>
                    </a:lnTo>
                    <a:lnTo>
                      <a:pt x="289" y="69"/>
                    </a:lnTo>
                    <a:lnTo>
                      <a:pt x="289" y="134"/>
                    </a:lnTo>
                  </a:path>
                </a:pathLst>
              </a:custGeom>
              <a:noFill/>
              <a:ln w="28575">
                <a:solidFill>
                  <a:srgbClr val="FFBE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5603" name="Group 143"/>
          <p:cNvGrpSpPr>
            <a:grpSpLocks/>
          </p:cNvGrpSpPr>
          <p:nvPr/>
        </p:nvGrpSpPr>
        <p:grpSpPr bwMode="auto">
          <a:xfrm>
            <a:off x="5143500" y="2005013"/>
            <a:ext cx="244475" cy="3313112"/>
            <a:chOff x="365" y="1583"/>
            <a:chExt cx="150" cy="2087"/>
          </a:xfrm>
        </p:grpSpPr>
        <p:sp>
          <p:nvSpPr>
            <p:cNvPr id="25685" name="Rectangle 26"/>
            <p:cNvSpPr>
              <a:spLocks noChangeArrowheads="1"/>
            </p:cNvSpPr>
            <p:nvPr/>
          </p:nvSpPr>
          <p:spPr bwMode="auto">
            <a:xfrm>
              <a:off x="472" y="3573"/>
              <a:ext cx="4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0</a:t>
              </a:r>
            </a:p>
          </p:txBody>
        </p:sp>
        <p:sp>
          <p:nvSpPr>
            <p:cNvPr id="25686" name="Rectangle 27"/>
            <p:cNvSpPr>
              <a:spLocks noChangeArrowheads="1"/>
            </p:cNvSpPr>
            <p:nvPr/>
          </p:nvSpPr>
          <p:spPr bwMode="auto">
            <a:xfrm>
              <a:off x="365" y="3075"/>
              <a:ext cx="1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0.25</a:t>
              </a:r>
            </a:p>
          </p:txBody>
        </p:sp>
        <p:sp>
          <p:nvSpPr>
            <p:cNvPr id="25687" name="Rectangle 28"/>
            <p:cNvSpPr>
              <a:spLocks noChangeArrowheads="1"/>
            </p:cNvSpPr>
            <p:nvPr/>
          </p:nvSpPr>
          <p:spPr bwMode="auto">
            <a:xfrm>
              <a:off x="365" y="2578"/>
              <a:ext cx="1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0.50</a:t>
              </a:r>
            </a:p>
          </p:txBody>
        </p:sp>
        <p:sp>
          <p:nvSpPr>
            <p:cNvPr id="25688" name="Rectangle 29"/>
            <p:cNvSpPr>
              <a:spLocks noChangeArrowheads="1"/>
            </p:cNvSpPr>
            <p:nvPr/>
          </p:nvSpPr>
          <p:spPr bwMode="auto">
            <a:xfrm>
              <a:off x="365" y="2092"/>
              <a:ext cx="1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0.75</a:t>
              </a:r>
            </a:p>
          </p:txBody>
        </p:sp>
        <p:sp>
          <p:nvSpPr>
            <p:cNvPr id="25689" name="Rectangle 30"/>
            <p:cNvSpPr>
              <a:spLocks noChangeArrowheads="1"/>
            </p:cNvSpPr>
            <p:nvPr/>
          </p:nvSpPr>
          <p:spPr bwMode="auto">
            <a:xfrm>
              <a:off x="365" y="1583"/>
              <a:ext cx="1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1.00</a:t>
              </a:r>
            </a:p>
          </p:txBody>
        </p:sp>
      </p:grpSp>
      <p:grpSp>
        <p:nvGrpSpPr>
          <p:cNvPr id="25604" name="Group 149"/>
          <p:cNvGrpSpPr>
            <a:grpSpLocks/>
          </p:cNvGrpSpPr>
          <p:nvPr/>
        </p:nvGrpSpPr>
        <p:grpSpPr bwMode="auto">
          <a:xfrm>
            <a:off x="5478463" y="5370513"/>
            <a:ext cx="3497262" cy="153987"/>
            <a:chOff x="577" y="3354"/>
            <a:chExt cx="2203" cy="97"/>
          </a:xfrm>
        </p:grpSpPr>
        <p:sp>
          <p:nvSpPr>
            <p:cNvPr id="25673" name="Rectangle 20"/>
            <p:cNvSpPr>
              <a:spLocks noChangeArrowheads="1"/>
            </p:cNvSpPr>
            <p:nvPr/>
          </p:nvSpPr>
          <p:spPr bwMode="auto">
            <a:xfrm>
              <a:off x="577" y="3354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0</a:t>
              </a:r>
            </a:p>
          </p:txBody>
        </p:sp>
        <p:sp>
          <p:nvSpPr>
            <p:cNvPr id="25674" name="Rectangle 23"/>
            <p:cNvSpPr>
              <a:spLocks noChangeArrowheads="1"/>
            </p:cNvSpPr>
            <p:nvPr/>
          </p:nvSpPr>
          <p:spPr bwMode="auto">
            <a:xfrm>
              <a:off x="1714" y="3354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12</a:t>
              </a:r>
            </a:p>
          </p:txBody>
        </p:sp>
        <p:sp>
          <p:nvSpPr>
            <p:cNvPr id="25675" name="Rectangle 24"/>
            <p:cNvSpPr>
              <a:spLocks noChangeArrowheads="1"/>
            </p:cNvSpPr>
            <p:nvPr/>
          </p:nvSpPr>
          <p:spPr bwMode="auto">
            <a:xfrm>
              <a:off x="2691" y="3354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22</a:t>
              </a:r>
            </a:p>
          </p:txBody>
        </p:sp>
        <p:sp>
          <p:nvSpPr>
            <p:cNvPr id="25676" name="Rectangle 23"/>
            <p:cNvSpPr>
              <a:spLocks noChangeArrowheads="1"/>
            </p:cNvSpPr>
            <p:nvPr/>
          </p:nvSpPr>
          <p:spPr bwMode="auto">
            <a:xfrm>
              <a:off x="1909" y="3354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14</a:t>
              </a:r>
            </a:p>
          </p:txBody>
        </p:sp>
        <p:sp>
          <p:nvSpPr>
            <p:cNvPr id="25677" name="Rectangle 23"/>
            <p:cNvSpPr>
              <a:spLocks noChangeArrowheads="1"/>
            </p:cNvSpPr>
            <p:nvPr/>
          </p:nvSpPr>
          <p:spPr bwMode="auto">
            <a:xfrm>
              <a:off x="1519" y="3354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10</a:t>
              </a:r>
            </a:p>
          </p:txBody>
        </p:sp>
        <p:sp>
          <p:nvSpPr>
            <p:cNvPr id="25678" name="Rectangle 23"/>
            <p:cNvSpPr>
              <a:spLocks noChangeArrowheads="1"/>
            </p:cNvSpPr>
            <p:nvPr/>
          </p:nvSpPr>
          <p:spPr bwMode="auto">
            <a:xfrm>
              <a:off x="1360" y="3354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8</a:t>
              </a:r>
            </a:p>
          </p:txBody>
        </p:sp>
        <p:sp>
          <p:nvSpPr>
            <p:cNvPr id="25679" name="Rectangle 23"/>
            <p:cNvSpPr>
              <a:spLocks noChangeArrowheads="1"/>
            </p:cNvSpPr>
            <p:nvPr/>
          </p:nvSpPr>
          <p:spPr bwMode="auto">
            <a:xfrm>
              <a:off x="1164" y="3354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6</a:t>
              </a:r>
            </a:p>
          </p:txBody>
        </p:sp>
        <p:sp>
          <p:nvSpPr>
            <p:cNvPr id="25680" name="Rectangle 23"/>
            <p:cNvSpPr>
              <a:spLocks noChangeArrowheads="1"/>
            </p:cNvSpPr>
            <p:nvPr/>
          </p:nvSpPr>
          <p:spPr bwMode="auto">
            <a:xfrm>
              <a:off x="968" y="3354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4</a:t>
              </a:r>
            </a:p>
          </p:txBody>
        </p:sp>
        <p:sp>
          <p:nvSpPr>
            <p:cNvPr id="25681" name="Rectangle 23"/>
            <p:cNvSpPr>
              <a:spLocks noChangeArrowheads="1"/>
            </p:cNvSpPr>
            <p:nvPr/>
          </p:nvSpPr>
          <p:spPr bwMode="auto">
            <a:xfrm>
              <a:off x="772" y="3354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25682" name="Rectangle 23"/>
            <p:cNvSpPr>
              <a:spLocks noChangeArrowheads="1"/>
            </p:cNvSpPr>
            <p:nvPr/>
          </p:nvSpPr>
          <p:spPr bwMode="auto">
            <a:xfrm>
              <a:off x="2300" y="3354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18</a:t>
              </a:r>
            </a:p>
          </p:txBody>
        </p:sp>
        <p:sp>
          <p:nvSpPr>
            <p:cNvPr id="25683" name="Rectangle 23"/>
            <p:cNvSpPr>
              <a:spLocks noChangeArrowheads="1"/>
            </p:cNvSpPr>
            <p:nvPr/>
          </p:nvSpPr>
          <p:spPr bwMode="auto">
            <a:xfrm>
              <a:off x="2105" y="3354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16</a:t>
              </a:r>
            </a:p>
          </p:txBody>
        </p:sp>
        <p:sp>
          <p:nvSpPr>
            <p:cNvPr id="25684" name="Rectangle 23"/>
            <p:cNvSpPr>
              <a:spLocks noChangeArrowheads="1"/>
            </p:cNvSpPr>
            <p:nvPr/>
          </p:nvSpPr>
          <p:spPr bwMode="auto">
            <a:xfrm>
              <a:off x="2495" y="3354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9970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997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000">
                  <a:solidFill>
                    <a:srgbClr val="FFFFFF"/>
                  </a:solidFill>
                  <a:ea typeface="ＭＳ Ｐゴシック" pitchFamily="34" charset="-128"/>
                </a:rPr>
                <a:t>20</a:t>
              </a:r>
            </a:p>
          </p:txBody>
        </p:sp>
      </p:grpSp>
      <p:sp>
        <p:nvSpPr>
          <p:cNvPr id="25605" name="Rectangle 16"/>
          <p:cNvSpPr>
            <a:spLocks noChangeArrowheads="1"/>
          </p:cNvSpPr>
          <p:nvPr/>
        </p:nvSpPr>
        <p:spPr bwMode="auto">
          <a:xfrm>
            <a:off x="7231063" y="1924050"/>
            <a:ext cx="17478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6800" tIns="46800" rIns="46800" bIns="46800"/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Verdana" pitchFamily="34" charset="0"/>
              <a:buNone/>
            </a:pPr>
            <a:r>
              <a:rPr lang="en-GB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Sorafenib</a:t>
            </a:r>
          </a:p>
          <a:p>
            <a:pPr eaLnBrk="1" hangingPunct="1">
              <a:buClr>
                <a:srgbClr val="FFFFFF"/>
              </a:buClr>
              <a:buFont typeface="Verdana" pitchFamily="34" charset="0"/>
              <a:buNone/>
            </a:pPr>
            <a:r>
              <a:rPr lang="en-GB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Median: 2.8 months</a:t>
            </a:r>
          </a:p>
          <a:p>
            <a:pPr eaLnBrk="1" hangingPunct="1">
              <a:buClr>
                <a:srgbClr val="FFFFFF"/>
              </a:buClr>
              <a:buFont typeface="Verdana" pitchFamily="34" charset="0"/>
              <a:buNone/>
            </a:pPr>
            <a:r>
              <a:rPr lang="en-GB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(95% CI: 2.6–3.6)</a:t>
            </a:r>
          </a:p>
          <a:p>
            <a:pPr eaLnBrk="1" hangingPunct="1">
              <a:spcBef>
                <a:spcPct val="25000"/>
              </a:spcBef>
              <a:buClr>
                <a:srgbClr val="FFFFFF"/>
              </a:buClr>
              <a:buFont typeface="Verdana" pitchFamily="34" charset="0"/>
              <a:buNone/>
            </a:pPr>
            <a:endParaRPr lang="en-GB" altLang="ja-JP" sz="40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Clr>
                <a:srgbClr val="FFFFFF"/>
              </a:buClr>
              <a:buFont typeface="Verdana" pitchFamily="34" charset="0"/>
              <a:buNone/>
            </a:pPr>
            <a:r>
              <a:rPr lang="en-GB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Placebo</a:t>
            </a:r>
          </a:p>
          <a:p>
            <a:pPr eaLnBrk="1" hangingPunct="1">
              <a:buClr>
                <a:srgbClr val="FFFFFF"/>
              </a:buClr>
              <a:buFont typeface="Verdana" pitchFamily="34" charset="0"/>
              <a:buNone/>
            </a:pPr>
            <a:r>
              <a:rPr lang="en-GB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Median: 1.4 months</a:t>
            </a:r>
          </a:p>
          <a:p>
            <a:pPr eaLnBrk="1" hangingPunct="1">
              <a:buClr>
                <a:srgbClr val="FFFFFF"/>
              </a:buClr>
              <a:buFont typeface="Verdana" pitchFamily="34" charset="0"/>
              <a:buNone/>
            </a:pPr>
            <a:r>
              <a:rPr lang="en-GB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(95% CI: 1.3–1.5)</a:t>
            </a:r>
          </a:p>
          <a:p>
            <a:pPr eaLnBrk="1" hangingPunct="1">
              <a:spcBef>
                <a:spcPct val="40000"/>
              </a:spcBef>
              <a:buClr>
                <a:srgbClr val="FFFFFF"/>
              </a:buClr>
              <a:buFont typeface="Verdana" pitchFamily="34" charset="0"/>
              <a:buNone/>
            </a:pPr>
            <a:endParaRPr lang="en-GB" altLang="ja-JP" sz="120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6840538" y="2770188"/>
            <a:ext cx="350837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800" tIns="46800" rIns="46800" bIns="46800"/>
          <a:lstStyle/>
          <a:p>
            <a:endParaRPr lang="es-ES"/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>
            <a:off x="6840538" y="2073275"/>
            <a:ext cx="350837" cy="0"/>
          </a:xfrm>
          <a:prstGeom prst="line">
            <a:avLst/>
          </a:prstGeom>
          <a:noFill/>
          <a:ln w="28575">
            <a:solidFill>
              <a:srgbClr val="FFBE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800" tIns="46800" rIns="46800" bIns="46800"/>
          <a:lstStyle/>
          <a:p>
            <a:endParaRPr lang="es-ES"/>
          </a:p>
        </p:txBody>
      </p:sp>
      <p:sp>
        <p:nvSpPr>
          <p:cNvPr id="25608" name="Text Box 22"/>
          <p:cNvSpPr txBox="1">
            <a:spLocks noChangeArrowheads="1"/>
          </p:cNvSpPr>
          <p:nvPr/>
        </p:nvSpPr>
        <p:spPr bwMode="auto">
          <a:xfrm>
            <a:off x="5480050" y="5876925"/>
            <a:ext cx="3430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E9B113"/>
              </a:buClr>
              <a:buFont typeface="Wingdings" pitchFamily="2" charset="2"/>
              <a:buNone/>
            </a:pP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HR = 0.57</a:t>
            </a:r>
            <a:b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(95% CI: 0.42–0.79; p &lt; 0.001)</a:t>
            </a:r>
          </a:p>
        </p:txBody>
      </p:sp>
      <p:sp>
        <p:nvSpPr>
          <p:cNvPr id="25609" name="Text Box 22"/>
          <p:cNvSpPr txBox="1">
            <a:spLocks noChangeArrowheads="1"/>
          </p:cNvSpPr>
          <p:nvPr/>
        </p:nvSpPr>
        <p:spPr bwMode="auto">
          <a:xfrm>
            <a:off x="923925" y="5872163"/>
            <a:ext cx="3457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E9B113"/>
              </a:buClr>
              <a:buFont typeface="Wingdings" pitchFamily="2" charset="2"/>
              <a:buNone/>
            </a:pP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HR = 0.68</a:t>
            </a:r>
            <a:b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(95% CI: 0.50–0.93; p = 0.014)</a:t>
            </a:r>
          </a:p>
        </p:txBody>
      </p:sp>
      <p:grpSp>
        <p:nvGrpSpPr>
          <p:cNvPr id="25610" name="Group 109"/>
          <p:cNvGrpSpPr>
            <a:grpSpLocks/>
          </p:cNvGrpSpPr>
          <p:nvPr/>
        </p:nvGrpSpPr>
        <p:grpSpPr bwMode="auto">
          <a:xfrm>
            <a:off x="2278063" y="1924050"/>
            <a:ext cx="2138362" cy="1244600"/>
            <a:chOff x="1463" y="1155"/>
            <a:chExt cx="1347" cy="784"/>
          </a:xfrm>
        </p:grpSpPr>
        <p:sp>
          <p:nvSpPr>
            <p:cNvPr id="25670" name="Rectangle 16"/>
            <p:cNvSpPr>
              <a:spLocks noChangeArrowheads="1"/>
            </p:cNvSpPr>
            <p:nvPr/>
          </p:nvSpPr>
          <p:spPr bwMode="auto">
            <a:xfrm>
              <a:off x="1709" y="1155"/>
              <a:ext cx="1101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00" tIns="46800" rIns="46800" bIns="46800"/>
            <a:lstStyle>
              <a:lvl1pPr marL="542925" indent="-5429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Sorafenib</a:t>
              </a: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Median: 6.5 months</a:t>
              </a: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(95% CI: 5.6–7.6)</a:t>
              </a:r>
            </a:p>
            <a:p>
              <a:pPr eaLnBrk="1" hangingPunct="1">
                <a:spcBef>
                  <a:spcPct val="25000"/>
                </a:spcBef>
                <a:buClr>
                  <a:srgbClr val="FFFFFF"/>
                </a:buClr>
                <a:buFont typeface="Verdana" pitchFamily="34" charset="0"/>
                <a:buNone/>
              </a:pPr>
              <a:endParaRPr lang="en-GB" altLang="ja-JP" sz="5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  <a:p>
              <a:pPr eaLnBrk="1" hangingPunct="1">
                <a:spcBef>
                  <a:spcPct val="25000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Placebo</a:t>
              </a: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Median: 4.2 months</a:t>
              </a:r>
            </a:p>
            <a:p>
              <a:pPr eaLnBrk="1" hangingPunct="1"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altLang="ja-JP" sz="1200">
                  <a:solidFill>
                    <a:srgbClr val="FFFFFF"/>
                  </a:solidFill>
                  <a:ea typeface="ＭＳ Ｐゴシック" pitchFamily="34" charset="-128"/>
                  <a:cs typeface="Arial" pitchFamily="34" charset="0"/>
                </a:rPr>
                <a:t>(95% CI: 3.7–5.5)</a:t>
              </a:r>
            </a:p>
            <a:p>
              <a:pPr eaLnBrk="1" hangingPunct="1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None/>
              </a:pPr>
              <a:endParaRPr lang="en-GB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5671" name="Line 9"/>
            <p:cNvSpPr>
              <a:spLocks noChangeShapeType="1"/>
            </p:cNvSpPr>
            <p:nvPr/>
          </p:nvSpPr>
          <p:spPr bwMode="auto">
            <a:xfrm>
              <a:off x="1463" y="1688"/>
              <a:ext cx="221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5672" name="Line 9"/>
            <p:cNvSpPr>
              <a:spLocks noChangeShapeType="1"/>
            </p:cNvSpPr>
            <p:nvPr/>
          </p:nvSpPr>
          <p:spPr bwMode="auto">
            <a:xfrm>
              <a:off x="1463" y="1249"/>
              <a:ext cx="221" cy="0"/>
            </a:xfrm>
            <a:prstGeom prst="line">
              <a:avLst/>
            </a:prstGeom>
            <a:noFill/>
            <a:ln w="28575">
              <a:solidFill>
                <a:srgbClr val="FFBE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</p:grpSp>
      <p:grpSp>
        <p:nvGrpSpPr>
          <p:cNvPr id="25611" name="Group 489"/>
          <p:cNvGrpSpPr>
            <a:grpSpLocks/>
          </p:cNvGrpSpPr>
          <p:nvPr/>
        </p:nvGrpSpPr>
        <p:grpSpPr bwMode="auto">
          <a:xfrm>
            <a:off x="625475" y="1995488"/>
            <a:ext cx="3825875" cy="3529012"/>
            <a:chOff x="625354" y="2250977"/>
            <a:chExt cx="3825997" cy="3529110"/>
          </a:xfrm>
        </p:grpSpPr>
        <p:grpSp>
          <p:nvGrpSpPr>
            <p:cNvPr id="25620" name="Group 105"/>
            <p:cNvGrpSpPr>
              <a:grpSpLocks/>
            </p:cNvGrpSpPr>
            <p:nvPr/>
          </p:nvGrpSpPr>
          <p:grpSpPr bwMode="auto">
            <a:xfrm>
              <a:off x="971550" y="2333625"/>
              <a:ext cx="3022600" cy="2906712"/>
              <a:chOff x="612" y="1280"/>
              <a:chExt cx="1904" cy="1831"/>
            </a:xfrm>
          </p:grpSpPr>
          <p:grpSp>
            <p:nvGrpSpPr>
              <p:cNvPr id="25666" name="Group 103"/>
              <p:cNvGrpSpPr>
                <a:grpSpLocks/>
              </p:cNvGrpSpPr>
              <p:nvPr/>
            </p:nvGrpSpPr>
            <p:grpSpPr bwMode="auto">
              <a:xfrm>
                <a:off x="612" y="1280"/>
                <a:ext cx="1566" cy="1774"/>
                <a:chOff x="612" y="1280"/>
                <a:chExt cx="1566" cy="1774"/>
              </a:xfrm>
            </p:grpSpPr>
            <p:sp>
              <p:nvSpPr>
                <p:cNvPr id="25668" name="Freeform 101"/>
                <p:cNvSpPr>
                  <a:spLocks/>
                </p:cNvSpPr>
                <p:nvPr/>
              </p:nvSpPr>
              <p:spPr bwMode="auto">
                <a:xfrm>
                  <a:off x="612" y="1280"/>
                  <a:ext cx="392" cy="907"/>
                </a:xfrm>
                <a:custGeom>
                  <a:avLst/>
                  <a:gdLst>
                    <a:gd name="T0" fmla="*/ 0 w 392"/>
                    <a:gd name="T1" fmla="*/ 0 h 907"/>
                    <a:gd name="T2" fmla="*/ 83 w 392"/>
                    <a:gd name="T3" fmla="*/ 0 h 907"/>
                    <a:gd name="T4" fmla="*/ 83 w 392"/>
                    <a:gd name="T5" fmla="*/ 30 h 907"/>
                    <a:gd name="T6" fmla="*/ 92 w 392"/>
                    <a:gd name="T7" fmla="*/ 30 h 907"/>
                    <a:gd name="T8" fmla="*/ 93 w 392"/>
                    <a:gd name="T9" fmla="*/ 55 h 907"/>
                    <a:gd name="T10" fmla="*/ 101 w 392"/>
                    <a:gd name="T11" fmla="*/ 55 h 907"/>
                    <a:gd name="T12" fmla="*/ 101 w 392"/>
                    <a:gd name="T13" fmla="*/ 81 h 907"/>
                    <a:gd name="T14" fmla="*/ 105 w 392"/>
                    <a:gd name="T15" fmla="*/ 84 h 907"/>
                    <a:gd name="T16" fmla="*/ 108 w 392"/>
                    <a:gd name="T17" fmla="*/ 106 h 907"/>
                    <a:gd name="T18" fmla="*/ 129 w 392"/>
                    <a:gd name="T19" fmla="*/ 106 h 907"/>
                    <a:gd name="T20" fmla="*/ 129 w 392"/>
                    <a:gd name="T21" fmla="*/ 132 h 907"/>
                    <a:gd name="T22" fmla="*/ 140 w 392"/>
                    <a:gd name="T23" fmla="*/ 132 h 907"/>
                    <a:gd name="T24" fmla="*/ 140 w 392"/>
                    <a:gd name="T25" fmla="*/ 159 h 907"/>
                    <a:gd name="T26" fmla="*/ 149 w 392"/>
                    <a:gd name="T27" fmla="*/ 160 h 907"/>
                    <a:gd name="T28" fmla="*/ 149 w 392"/>
                    <a:gd name="T29" fmla="*/ 186 h 907"/>
                    <a:gd name="T30" fmla="*/ 161 w 392"/>
                    <a:gd name="T31" fmla="*/ 186 h 907"/>
                    <a:gd name="T32" fmla="*/ 161 w 392"/>
                    <a:gd name="T33" fmla="*/ 241 h 907"/>
                    <a:gd name="T34" fmla="*/ 176 w 392"/>
                    <a:gd name="T35" fmla="*/ 241 h 907"/>
                    <a:gd name="T36" fmla="*/ 176 w 392"/>
                    <a:gd name="T37" fmla="*/ 267 h 907"/>
                    <a:gd name="T38" fmla="*/ 182 w 392"/>
                    <a:gd name="T39" fmla="*/ 267 h 907"/>
                    <a:gd name="T40" fmla="*/ 180 w 392"/>
                    <a:gd name="T41" fmla="*/ 292 h 907"/>
                    <a:gd name="T42" fmla="*/ 191 w 392"/>
                    <a:gd name="T43" fmla="*/ 294 h 907"/>
                    <a:gd name="T44" fmla="*/ 191 w 392"/>
                    <a:gd name="T45" fmla="*/ 346 h 907"/>
                    <a:gd name="T46" fmla="*/ 203 w 392"/>
                    <a:gd name="T47" fmla="*/ 346 h 907"/>
                    <a:gd name="T48" fmla="*/ 203 w 392"/>
                    <a:gd name="T49" fmla="*/ 399 h 907"/>
                    <a:gd name="T50" fmla="*/ 219 w 392"/>
                    <a:gd name="T51" fmla="*/ 399 h 907"/>
                    <a:gd name="T52" fmla="*/ 219 w 392"/>
                    <a:gd name="T53" fmla="*/ 451 h 907"/>
                    <a:gd name="T54" fmla="*/ 233 w 392"/>
                    <a:gd name="T55" fmla="*/ 451 h 907"/>
                    <a:gd name="T56" fmla="*/ 233 w 392"/>
                    <a:gd name="T57" fmla="*/ 478 h 907"/>
                    <a:gd name="T58" fmla="*/ 239 w 392"/>
                    <a:gd name="T59" fmla="*/ 478 h 907"/>
                    <a:gd name="T60" fmla="*/ 239 w 392"/>
                    <a:gd name="T61" fmla="*/ 504 h 907"/>
                    <a:gd name="T62" fmla="*/ 249 w 392"/>
                    <a:gd name="T63" fmla="*/ 504 h 907"/>
                    <a:gd name="T64" fmla="*/ 249 w 392"/>
                    <a:gd name="T65" fmla="*/ 561 h 907"/>
                    <a:gd name="T66" fmla="*/ 255 w 392"/>
                    <a:gd name="T67" fmla="*/ 561 h 907"/>
                    <a:gd name="T68" fmla="*/ 255 w 392"/>
                    <a:gd name="T69" fmla="*/ 586 h 907"/>
                    <a:gd name="T70" fmla="*/ 267 w 392"/>
                    <a:gd name="T71" fmla="*/ 586 h 907"/>
                    <a:gd name="T72" fmla="*/ 267 w 392"/>
                    <a:gd name="T73" fmla="*/ 613 h 907"/>
                    <a:gd name="T74" fmla="*/ 279 w 392"/>
                    <a:gd name="T75" fmla="*/ 613 h 907"/>
                    <a:gd name="T76" fmla="*/ 279 w 392"/>
                    <a:gd name="T77" fmla="*/ 636 h 907"/>
                    <a:gd name="T78" fmla="*/ 294 w 392"/>
                    <a:gd name="T79" fmla="*/ 636 h 907"/>
                    <a:gd name="T80" fmla="*/ 294 w 392"/>
                    <a:gd name="T81" fmla="*/ 666 h 907"/>
                    <a:gd name="T82" fmla="*/ 317 w 392"/>
                    <a:gd name="T83" fmla="*/ 666 h 907"/>
                    <a:gd name="T84" fmla="*/ 317 w 392"/>
                    <a:gd name="T85" fmla="*/ 688 h 907"/>
                    <a:gd name="T86" fmla="*/ 327 w 392"/>
                    <a:gd name="T87" fmla="*/ 688 h 907"/>
                    <a:gd name="T88" fmla="*/ 327 w 392"/>
                    <a:gd name="T89" fmla="*/ 721 h 907"/>
                    <a:gd name="T90" fmla="*/ 333 w 392"/>
                    <a:gd name="T91" fmla="*/ 721 h 907"/>
                    <a:gd name="T92" fmla="*/ 333 w 392"/>
                    <a:gd name="T93" fmla="*/ 747 h 907"/>
                    <a:gd name="T94" fmla="*/ 348 w 392"/>
                    <a:gd name="T95" fmla="*/ 747 h 907"/>
                    <a:gd name="T96" fmla="*/ 348 w 392"/>
                    <a:gd name="T97" fmla="*/ 772 h 907"/>
                    <a:gd name="T98" fmla="*/ 363 w 392"/>
                    <a:gd name="T99" fmla="*/ 772 h 907"/>
                    <a:gd name="T100" fmla="*/ 363 w 392"/>
                    <a:gd name="T101" fmla="*/ 825 h 907"/>
                    <a:gd name="T102" fmla="*/ 372 w 392"/>
                    <a:gd name="T103" fmla="*/ 825 h 907"/>
                    <a:gd name="T104" fmla="*/ 374 w 392"/>
                    <a:gd name="T105" fmla="*/ 855 h 907"/>
                    <a:gd name="T106" fmla="*/ 381 w 392"/>
                    <a:gd name="T107" fmla="*/ 855 h 907"/>
                    <a:gd name="T108" fmla="*/ 381 w 392"/>
                    <a:gd name="T109" fmla="*/ 880 h 907"/>
                    <a:gd name="T110" fmla="*/ 392 w 392"/>
                    <a:gd name="T111" fmla="*/ 880 h 907"/>
                    <a:gd name="T112" fmla="*/ 392 w 392"/>
                    <a:gd name="T113" fmla="*/ 907 h 90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92"/>
                    <a:gd name="T172" fmla="*/ 0 h 907"/>
                    <a:gd name="T173" fmla="*/ 392 w 392"/>
                    <a:gd name="T174" fmla="*/ 907 h 90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92" h="907">
                      <a:moveTo>
                        <a:pt x="0" y="0"/>
                      </a:moveTo>
                      <a:lnTo>
                        <a:pt x="83" y="0"/>
                      </a:lnTo>
                      <a:lnTo>
                        <a:pt x="83" y="30"/>
                      </a:lnTo>
                      <a:lnTo>
                        <a:pt x="92" y="30"/>
                      </a:lnTo>
                      <a:lnTo>
                        <a:pt x="93" y="55"/>
                      </a:lnTo>
                      <a:lnTo>
                        <a:pt x="101" y="55"/>
                      </a:lnTo>
                      <a:lnTo>
                        <a:pt x="101" y="81"/>
                      </a:lnTo>
                      <a:lnTo>
                        <a:pt x="105" y="84"/>
                      </a:lnTo>
                      <a:lnTo>
                        <a:pt x="108" y="106"/>
                      </a:lnTo>
                      <a:lnTo>
                        <a:pt x="129" y="106"/>
                      </a:lnTo>
                      <a:lnTo>
                        <a:pt x="129" y="132"/>
                      </a:lnTo>
                      <a:lnTo>
                        <a:pt x="140" y="132"/>
                      </a:lnTo>
                      <a:lnTo>
                        <a:pt x="140" y="159"/>
                      </a:lnTo>
                      <a:lnTo>
                        <a:pt x="149" y="160"/>
                      </a:lnTo>
                      <a:lnTo>
                        <a:pt x="149" y="186"/>
                      </a:lnTo>
                      <a:lnTo>
                        <a:pt x="161" y="186"/>
                      </a:lnTo>
                      <a:lnTo>
                        <a:pt x="161" y="241"/>
                      </a:lnTo>
                      <a:lnTo>
                        <a:pt x="176" y="241"/>
                      </a:lnTo>
                      <a:lnTo>
                        <a:pt x="176" y="267"/>
                      </a:lnTo>
                      <a:lnTo>
                        <a:pt x="182" y="267"/>
                      </a:lnTo>
                      <a:lnTo>
                        <a:pt x="180" y="292"/>
                      </a:lnTo>
                      <a:lnTo>
                        <a:pt x="191" y="294"/>
                      </a:lnTo>
                      <a:lnTo>
                        <a:pt x="191" y="346"/>
                      </a:lnTo>
                      <a:lnTo>
                        <a:pt x="203" y="346"/>
                      </a:lnTo>
                      <a:lnTo>
                        <a:pt x="203" y="399"/>
                      </a:lnTo>
                      <a:lnTo>
                        <a:pt x="219" y="399"/>
                      </a:lnTo>
                      <a:lnTo>
                        <a:pt x="219" y="451"/>
                      </a:lnTo>
                      <a:lnTo>
                        <a:pt x="233" y="451"/>
                      </a:lnTo>
                      <a:lnTo>
                        <a:pt x="233" y="478"/>
                      </a:lnTo>
                      <a:lnTo>
                        <a:pt x="239" y="478"/>
                      </a:lnTo>
                      <a:lnTo>
                        <a:pt x="239" y="504"/>
                      </a:lnTo>
                      <a:lnTo>
                        <a:pt x="249" y="504"/>
                      </a:lnTo>
                      <a:lnTo>
                        <a:pt x="249" y="561"/>
                      </a:lnTo>
                      <a:lnTo>
                        <a:pt x="255" y="561"/>
                      </a:lnTo>
                      <a:lnTo>
                        <a:pt x="255" y="586"/>
                      </a:lnTo>
                      <a:lnTo>
                        <a:pt x="267" y="586"/>
                      </a:lnTo>
                      <a:lnTo>
                        <a:pt x="267" y="613"/>
                      </a:lnTo>
                      <a:lnTo>
                        <a:pt x="279" y="613"/>
                      </a:lnTo>
                      <a:lnTo>
                        <a:pt x="279" y="636"/>
                      </a:lnTo>
                      <a:lnTo>
                        <a:pt x="294" y="636"/>
                      </a:lnTo>
                      <a:lnTo>
                        <a:pt x="294" y="666"/>
                      </a:lnTo>
                      <a:lnTo>
                        <a:pt x="317" y="666"/>
                      </a:lnTo>
                      <a:lnTo>
                        <a:pt x="317" y="688"/>
                      </a:lnTo>
                      <a:lnTo>
                        <a:pt x="327" y="688"/>
                      </a:lnTo>
                      <a:lnTo>
                        <a:pt x="327" y="721"/>
                      </a:lnTo>
                      <a:lnTo>
                        <a:pt x="333" y="721"/>
                      </a:lnTo>
                      <a:lnTo>
                        <a:pt x="333" y="747"/>
                      </a:lnTo>
                      <a:lnTo>
                        <a:pt x="348" y="747"/>
                      </a:lnTo>
                      <a:lnTo>
                        <a:pt x="348" y="772"/>
                      </a:lnTo>
                      <a:lnTo>
                        <a:pt x="363" y="772"/>
                      </a:lnTo>
                      <a:lnTo>
                        <a:pt x="363" y="825"/>
                      </a:lnTo>
                      <a:lnTo>
                        <a:pt x="372" y="825"/>
                      </a:lnTo>
                      <a:lnTo>
                        <a:pt x="374" y="855"/>
                      </a:lnTo>
                      <a:lnTo>
                        <a:pt x="381" y="855"/>
                      </a:lnTo>
                      <a:lnTo>
                        <a:pt x="381" y="880"/>
                      </a:lnTo>
                      <a:lnTo>
                        <a:pt x="392" y="880"/>
                      </a:lnTo>
                      <a:lnTo>
                        <a:pt x="392" y="907"/>
                      </a:lnTo>
                    </a:path>
                  </a:pathLst>
                </a:custGeom>
                <a:noFill/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669" name="Freeform 102"/>
                <p:cNvSpPr>
                  <a:spLocks/>
                </p:cNvSpPr>
                <p:nvPr/>
              </p:nvSpPr>
              <p:spPr bwMode="auto">
                <a:xfrm>
                  <a:off x="1008" y="2178"/>
                  <a:ext cx="1170" cy="876"/>
                </a:xfrm>
                <a:custGeom>
                  <a:avLst/>
                  <a:gdLst>
                    <a:gd name="T0" fmla="*/ 0 w 1170"/>
                    <a:gd name="T1" fmla="*/ 0 h 876"/>
                    <a:gd name="T2" fmla="*/ 0 w 1170"/>
                    <a:gd name="T3" fmla="*/ 36 h 876"/>
                    <a:gd name="T4" fmla="*/ 3 w 1170"/>
                    <a:gd name="T5" fmla="*/ 39 h 876"/>
                    <a:gd name="T6" fmla="*/ 3 w 1170"/>
                    <a:gd name="T7" fmla="*/ 65 h 876"/>
                    <a:gd name="T8" fmla="*/ 11 w 1170"/>
                    <a:gd name="T9" fmla="*/ 62 h 876"/>
                    <a:gd name="T10" fmla="*/ 11 w 1170"/>
                    <a:gd name="T11" fmla="*/ 86 h 876"/>
                    <a:gd name="T12" fmla="*/ 14 w 1170"/>
                    <a:gd name="T13" fmla="*/ 84 h 876"/>
                    <a:gd name="T14" fmla="*/ 14 w 1170"/>
                    <a:gd name="T15" fmla="*/ 117 h 876"/>
                    <a:gd name="T16" fmla="*/ 17 w 1170"/>
                    <a:gd name="T17" fmla="*/ 119 h 876"/>
                    <a:gd name="T18" fmla="*/ 17 w 1170"/>
                    <a:gd name="T19" fmla="*/ 168 h 876"/>
                    <a:gd name="T20" fmla="*/ 21 w 1170"/>
                    <a:gd name="T21" fmla="*/ 168 h 876"/>
                    <a:gd name="T22" fmla="*/ 21 w 1170"/>
                    <a:gd name="T23" fmla="*/ 200 h 876"/>
                    <a:gd name="T24" fmla="*/ 30 w 1170"/>
                    <a:gd name="T25" fmla="*/ 200 h 876"/>
                    <a:gd name="T26" fmla="*/ 30 w 1170"/>
                    <a:gd name="T27" fmla="*/ 225 h 876"/>
                    <a:gd name="T28" fmla="*/ 65 w 1170"/>
                    <a:gd name="T29" fmla="*/ 225 h 876"/>
                    <a:gd name="T30" fmla="*/ 65 w 1170"/>
                    <a:gd name="T31" fmla="*/ 254 h 876"/>
                    <a:gd name="T32" fmla="*/ 72 w 1170"/>
                    <a:gd name="T33" fmla="*/ 252 h 876"/>
                    <a:gd name="T34" fmla="*/ 72 w 1170"/>
                    <a:gd name="T35" fmla="*/ 282 h 876"/>
                    <a:gd name="T36" fmla="*/ 105 w 1170"/>
                    <a:gd name="T37" fmla="*/ 282 h 876"/>
                    <a:gd name="T38" fmla="*/ 105 w 1170"/>
                    <a:gd name="T39" fmla="*/ 309 h 876"/>
                    <a:gd name="T40" fmla="*/ 137 w 1170"/>
                    <a:gd name="T41" fmla="*/ 309 h 876"/>
                    <a:gd name="T42" fmla="*/ 137 w 1170"/>
                    <a:gd name="T43" fmla="*/ 339 h 876"/>
                    <a:gd name="T44" fmla="*/ 183 w 1170"/>
                    <a:gd name="T45" fmla="*/ 339 h 876"/>
                    <a:gd name="T46" fmla="*/ 183 w 1170"/>
                    <a:gd name="T47" fmla="*/ 363 h 876"/>
                    <a:gd name="T48" fmla="*/ 231 w 1170"/>
                    <a:gd name="T49" fmla="*/ 363 h 876"/>
                    <a:gd name="T50" fmla="*/ 231 w 1170"/>
                    <a:gd name="T51" fmla="*/ 390 h 876"/>
                    <a:gd name="T52" fmla="*/ 380 w 1170"/>
                    <a:gd name="T53" fmla="*/ 390 h 876"/>
                    <a:gd name="T54" fmla="*/ 380 w 1170"/>
                    <a:gd name="T55" fmla="*/ 419 h 876"/>
                    <a:gd name="T56" fmla="*/ 393 w 1170"/>
                    <a:gd name="T57" fmla="*/ 419 h 876"/>
                    <a:gd name="T58" fmla="*/ 393 w 1170"/>
                    <a:gd name="T59" fmla="*/ 450 h 876"/>
                    <a:gd name="T60" fmla="*/ 423 w 1170"/>
                    <a:gd name="T61" fmla="*/ 450 h 876"/>
                    <a:gd name="T62" fmla="*/ 423 w 1170"/>
                    <a:gd name="T63" fmla="*/ 482 h 876"/>
                    <a:gd name="T64" fmla="*/ 438 w 1170"/>
                    <a:gd name="T65" fmla="*/ 482 h 876"/>
                    <a:gd name="T66" fmla="*/ 438 w 1170"/>
                    <a:gd name="T67" fmla="*/ 512 h 876"/>
                    <a:gd name="T68" fmla="*/ 512 w 1170"/>
                    <a:gd name="T69" fmla="*/ 512 h 876"/>
                    <a:gd name="T70" fmla="*/ 512 w 1170"/>
                    <a:gd name="T71" fmla="*/ 543 h 876"/>
                    <a:gd name="T72" fmla="*/ 519 w 1170"/>
                    <a:gd name="T73" fmla="*/ 542 h 876"/>
                    <a:gd name="T74" fmla="*/ 522 w 1170"/>
                    <a:gd name="T75" fmla="*/ 576 h 876"/>
                    <a:gd name="T76" fmla="*/ 528 w 1170"/>
                    <a:gd name="T77" fmla="*/ 576 h 876"/>
                    <a:gd name="T78" fmla="*/ 528 w 1170"/>
                    <a:gd name="T79" fmla="*/ 605 h 876"/>
                    <a:gd name="T80" fmla="*/ 551 w 1170"/>
                    <a:gd name="T81" fmla="*/ 605 h 876"/>
                    <a:gd name="T82" fmla="*/ 551 w 1170"/>
                    <a:gd name="T83" fmla="*/ 635 h 876"/>
                    <a:gd name="T84" fmla="*/ 624 w 1170"/>
                    <a:gd name="T85" fmla="*/ 635 h 876"/>
                    <a:gd name="T86" fmla="*/ 624 w 1170"/>
                    <a:gd name="T87" fmla="*/ 668 h 876"/>
                    <a:gd name="T88" fmla="*/ 701 w 1170"/>
                    <a:gd name="T89" fmla="*/ 668 h 876"/>
                    <a:gd name="T90" fmla="*/ 701 w 1170"/>
                    <a:gd name="T91" fmla="*/ 707 h 876"/>
                    <a:gd name="T92" fmla="*/ 708 w 1170"/>
                    <a:gd name="T93" fmla="*/ 707 h 876"/>
                    <a:gd name="T94" fmla="*/ 708 w 1170"/>
                    <a:gd name="T95" fmla="*/ 746 h 876"/>
                    <a:gd name="T96" fmla="*/ 827 w 1170"/>
                    <a:gd name="T97" fmla="*/ 746 h 876"/>
                    <a:gd name="T98" fmla="*/ 827 w 1170"/>
                    <a:gd name="T99" fmla="*/ 789 h 876"/>
                    <a:gd name="T100" fmla="*/ 906 w 1170"/>
                    <a:gd name="T101" fmla="*/ 789 h 876"/>
                    <a:gd name="T102" fmla="*/ 906 w 1170"/>
                    <a:gd name="T103" fmla="*/ 831 h 876"/>
                    <a:gd name="T104" fmla="*/ 941 w 1170"/>
                    <a:gd name="T105" fmla="*/ 831 h 876"/>
                    <a:gd name="T106" fmla="*/ 941 w 1170"/>
                    <a:gd name="T107" fmla="*/ 876 h 876"/>
                    <a:gd name="T108" fmla="*/ 1170 w 1170"/>
                    <a:gd name="T109" fmla="*/ 876 h 87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70"/>
                    <a:gd name="T166" fmla="*/ 0 h 876"/>
                    <a:gd name="T167" fmla="*/ 1170 w 1170"/>
                    <a:gd name="T168" fmla="*/ 876 h 87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70" h="876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3" y="39"/>
                      </a:lnTo>
                      <a:lnTo>
                        <a:pt x="3" y="65"/>
                      </a:lnTo>
                      <a:lnTo>
                        <a:pt x="11" y="62"/>
                      </a:lnTo>
                      <a:lnTo>
                        <a:pt x="11" y="86"/>
                      </a:lnTo>
                      <a:lnTo>
                        <a:pt x="14" y="84"/>
                      </a:lnTo>
                      <a:lnTo>
                        <a:pt x="14" y="117"/>
                      </a:lnTo>
                      <a:lnTo>
                        <a:pt x="17" y="119"/>
                      </a:lnTo>
                      <a:lnTo>
                        <a:pt x="17" y="168"/>
                      </a:lnTo>
                      <a:lnTo>
                        <a:pt x="21" y="168"/>
                      </a:lnTo>
                      <a:lnTo>
                        <a:pt x="21" y="200"/>
                      </a:lnTo>
                      <a:lnTo>
                        <a:pt x="30" y="200"/>
                      </a:lnTo>
                      <a:lnTo>
                        <a:pt x="30" y="225"/>
                      </a:lnTo>
                      <a:lnTo>
                        <a:pt x="65" y="225"/>
                      </a:lnTo>
                      <a:lnTo>
                        <a:pt x="65" y="254"/>
                      </a:lnTo>
                      <a:lnTo>
                        <a:pt x="72" y="252"/>
                      </a:lnTo>
                      <a:lnTo>
                        <a:pt x="72" y="282"/>
                      </a:lnTo>
                      <a:lnTo>
                        <a:pt x="105" y="282"/>
                      </a:lnTo>
                      <a:lnTo>
                        <a:pt x="105" y="309"/>
                      </a:lnTo>
                      <a:lnTo>
                        <a:pt x="137" y="309"/>
                      </a:lnTo>
                      <a:lnTo>
                        <a:pt x="137" y="339"/>
                      </a:lnTo>
                      <a:lnTo>
                        <a:pt x="183" y="339"/>
                      </a:lnTo>
                      <a:lnTo>
                        <a:pt x="183" y="363"/>
                      </a:lnTo>
                      <a:lnTo>
                        <a:pt x="231" y="363"/>
                      </a:lnTo>
                      <a:lnTo>
                        <a:pt x="231" y="390"/>
                      </a:lnTo>
                      <a:lnTo>
                        <a:pt x="380" y="390"/>
                      </a:lnTo>
                      <a:lnTo>
                        <a:pt x="380" y="419"/>
                      </a:lnTo>
                      <a:lnTo>
                        <a:pt x="393" y="419"/>
                      </a:lnTo>
                      <a:lnTo>
                        <a:pt x="393" y="450"/>
                      </a:lnTo>
                      <a:lnTo>
                        <a:pt x="423" y="450"/>
                      </a:lnTo>
                      <a:lnTo>
                        <a:pt x="423" y="482"/>
                      </a:lnTo>
                      <a:lnTo>
                        <a:pt x="438" y="482"/>
                      </a:lnTo>
                      <a:lnTo>
                        <a:pt x="438" y="512"/>
                      </a:lnTo>
                      <a:lnTo>
                        <a:pt x="512" y="512"/>
                      </a:lnTo>
                      <a:lnTo>
                        <a:pt x="512" y="543"/>
                      </a:lnTo>
                      <a:lnTo>
                        <a:pt x="519" y="542"/>
                      </a:lnTo>
                      <a:lnTo>
                        <a:pt x="522" y="576"/>
                      </a:lnTo>
                      <a:lnTo>
                        <a:pt x="528" y="576"/>
                      </a:lnTo>
                      <a:lnTo>
                        <a:pt x="528" y="605"/>
                      </a:lnTo>
                      <a:lnTo>
                        <a:pt x="551" y="605"/>
                      </a:lnTo>
                      <a:lnTo>
                        <a:pt x="551" y="635"/>
                      </a:lnTo>
                      <a:lnTo>
                        <a:pt x="624" y="635"/>
                      </a:lnTo>
                      <a:lnTo>
                        <a:pt x="624" y="668"/>
                      </a:lnTo>
                      <a:lnTo>
                        <a:pt x="701" y="668"/>
                      </a:lnTo>
                      <a:lnTo>
                        <a:pt x="701" y="707"/>
                      </a:lnTo>
                      <a:lnTo>
                        <a:pt x="708" y="707"/>
                      </a:lnTo>
                      <a:lnTo>
                        <a:pt x="708" y="746"/>
                      </a:lnTo>
                      <a:lnTo>
                        <a:pt x="827" y="746"/>
                      </a:lnTo>
                      <a:lnTo>
                        <a:pt x="827" y="789"/>
                      </a:lnTo>
                      <a:lnTo>
                        <a:pt x="906" y="789"/>
                      </a:lnTo>
                      <a:lnTo>
                        <a:pt x="906" y="831"/>
                      </a:lnTo>
                      <a:lnTo>
                        <a:pt x="941" y="831"/>
                      </a:lnTo>
                      <a:lnTo>
                        <a:pt x="941" y="876"/>
                      </a:lnTo>
                      <a:lnTo>
                        <a:pt x="1170" y="876"/>
                      </a:lnTo>
                    </a:path>
                  </a:pathLst>
                </a:custGeom>
                <a:noFill/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25667" name="Freeform 104"/>
              <p:cNvSpPr>
                <a:spLocks/>
              </p:cNvSpPr>
              <p:nvPr/>
            </p:nvSpPr>
            <p:spPr bwMode="auto">
              <a:xfrm>
                <a:off x="2177" y="3044"/>
                <a:ext cx="339" cy="67"/>
              </a:xfrm>
              <a:custGeom>
                <a:avLst/>
                <a:gdLst>
                  <a:gd name="T0" fmla="*/ 0 w 339"/>
                  <a:gd name="T1" fmla="*/ 0 h 67"/>
                  <a:gd name="T2" fmla="*/ 0 w 339"/>
                  <a:gd name="T3" fmla="*/ 67 h 67"/>
                  <a:gd name="T4" fmla="*/ 339 w 339"/>
                  <a:gd name="T5" fmla="*/ 67 h 67"/>
                  <a:gd name="T6" fmla="*/ 0 60000 65536"/>
                  <a:gd name="T7" fmla="*/ 0 60000 65536"/>
                  <a:gd name="T8" fmla="*/ 0 60000 65536"/>
                  <a:gd name="T9" fmla="*/ 0 w 339"/>
                  <a:gd name="T10" fmla="*/ 0 h 67"/>
                  <a:gd name="T11" fmla="*/ 339 w 339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9" h="67">
                    <a:moveTo>
                      <a:pt x="0" y="0"/>
                    </a:moveTo>
                    <a:lnTo>
                      <a:pt x="0" y="67"/>
                    </a:lnTo>
                    <a:lnTo>
                      <a:pt x="339" y="67"/>
                    </a:lnTo>
                  </a:path>
                </a:pathLst>
              </a:custGeom>
              <a:noFill/>
              <a:ln w="28575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5621" name="Group 488"/>
            <p:cNvGrpSpPr>
              <a:grpSpLocks/>
            </p:cNvGrpSpPr>
            <p:nvPr/>
          </p:nvGrpSpPr>
          <p:grpSpPr bwMode="auto">
            <a:xfrm>
              <a:off x="625354" y="2250977"/>
              <a:ext cx="3773609" cy="3335435"/>
              <a:chOff x="625354" y="2250977"/>
              <a:chExt cx="3773609" cy="3335435"/>
            </a:xfrm>
          </p:grpSpPr>
          <p:grpSp>
            <p:nvGrpSpPr>
              <p:cNvPr id="25638" name="Group 487"/>
              <p:cNvGrpSpPr>
                <a:grpSpLocks/>
              </p:cNvGrpSpPr>
              <p:nvPr/>
            </p:nvGrpSpPr>
            <p:grpSpPr bwMode="auto">
              <a:xfrm>
                <a:off x="890999" y="2320925"/>
                <a:ext cx="3507964" cy="3265487"/>
                <a:chOff x="890999" y="2320925"/>
                <a:chExt cx="3507964" cy="3265487"/>
              </a:xfrm>
            </p:grpSpPr>
            <p:grpSp>
              <p:nvGrpSpPr>
                <p:cNvPr id="25645" name="Group 142"/>
                <p:cNvGrpSpPr>
                  <a:grpSpLocks/>
                </p:cNvGrpSpPr>
                <p:nvPr/>
              </p:nvGrpSpPr>
              <p:grpSpPr bwMode="auto">
                <a:xfrm>
                  <a:off x="890999" y="2320925"/>
                  <a:ext cx="84138" cy="3168650"/>
                  <a:chOff x="678" y="1680"/>
                  <a:chExt cx="53" cy="1840"/>
                </a:xfrm>
              </p:grpSpPr>
              <p:sp>
                <p:nvSpPr>
                  <p:cNvPr id="25660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731" y="1680"/>
                    <a:ext cx="0" cy="18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61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8" y="3520"/>
                    <a:ext cx="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62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8" y="3061"/>
                    <a:ext cx="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63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8" y="2604"/>
                    <a:ext cx="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64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8" y="2145"/>
                    <a:ext cx="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65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8" y="1684"/>
                    <a:ext cx="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25646" name="Group 97"/>
                <p:cNvGrpSpPr>
                  <a:grpSpLocks/>
                </p:cNvGrpSpPr>
                <p:nvPr/>
              </p:nvGrpSpPr>
              <p:grpSpPr bwMode="auto">
                <a:xfrm>
                  <a:off x="971550" y="5489575"/>
                  <a:ext cx="3427413" cy="96837"/>
                  <a:chOff x="612" y="3268"/>
                  <a:chExt cx="2159" cy="61"/>
                </a:xfrm>
              </p:grpSpPr>
              <p:sp>
                <p:nvSpPr>
                  <p:cNvPr id="2564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3268"/>
                    <a:ext cx="2159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48" name="Line 55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581" y="3299"/>
                    <a:ext cx="6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49" name="Line 56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776" y="3299"/>
                    <a:ext cx="6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50" name="Line 57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755" y="3299"/>
                    <a:ext cx="6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51" name="Line 58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951" y="3299"/>
                    <a:ext cx="6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52" name="Line 59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2735" y="3299"/>
                    <a:ext cx="6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53" name="Line 77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972" y="3299"/>
                    <a:ext cx="6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54" name="Line 78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168" y="3299"/>
                    <a:ext cx="6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55" name="Line 79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364" y="3299"/>
                    <a:ext cx="6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56" name="Line 80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560" y="3299"/>
                    <a:ext cx="6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57" name="Line 58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2343" y="3299"/>
                    <a:ext cx="6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58" name="Line 58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2147" y="3299"/>
                    <a:ext cx="6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5659" name="Line 58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2539" y="3299"/>
                    <a:ext cx="6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25639" name="Group 67"/>
              <p:cNvGrpSpPr>
                <a:grpSpLocks/>
              </p:cNvGrpSpPr>
              <p:nvPr/>
            </p:nvGrpSpPr>
            <p:grpSpPr bwMode="auto">
              <a:xfrm>
                <a:off x="625354" y="2250977"/>
                <a:ext cx="244253" cy="3275012"/>
                <a:chOff x="372" y="1607"/>
                <a:chExt cx="147" cy="2063"/>
              </a:xfrm>
            </p:grpSpPr>
            <p:sp>
              <p:nvSpPr>
                <p:cNvPr id="25640" name="Rectangle 26"/>
                <p:cNvSpPr>
                  <a:spLocks noChangeArrowheads="1"/>
                </p:cNvSpPr>
                <p:nvPr/>
              </p:nvSpPr>
              <p:spPr bwMode="auto">
                <a:xfrm>
                  <a:off x="462" y="3573"/>
                  <a:ext cx="43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GB" altLang="ja-JP" sz="1000">
                      <a:solidFill>
                        <a:srgbClr val="FFFFFF"/>
                      </a:solidFill>
                      <a:ea typeface="ＭＳ Ｐゴシック" pitchFamily="34" charset="-128"/>
                    </a:rPr>
                    <a:t>0</a:t>
                  </a:r>
                </a:p>
              </p:txBody>
            </p:sp>
            <p:sp>
              <p:nvSpPr>
                <p:cNvPr id="25641" name="Rectangle 27"/>
                <p:cNvSpPr>
                  <a:spLocks noChangeArrowheads="1"/>
                </p:cNvSpPr>
                <p:nvPr/>
              </p:nvSpPr>
              <p:spPr bwMode="auto">
                <a:xfrm>
                  <a:off x="372" y="3099"/>
                  <a:ext cx="147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GB" altLang="ja-JP" sz="1000">
                      <a:solidFill>
                        <a:srgbClr val="FFFFFF"/>
                      </a:solidFill>
                      <a:ea typeface="ＭＳ Ｐゴシック" pitchFamily="34" charset="-128"/>
                    </a:rPr>
                    <a:t>0.25</a:t>
                  </a:r>
                </a:p>
              </p:txBody>
            </p:sp>
            <p:sp>
              <p:nvSpPr>
                <p:cNvPr id="25642" name="Rectangle 28"/>
                <p:cNvSpPr>
                  <a:spLocks noChangeArrowheads="1"/>
                </p:cNvSpPr>
                <p:nvPr/>
              </p:nvSpPr>
              <p:spPr bwMode="auto">
                <a:xfrm>
                  <a:off x="372" y="2602"/>
                  <a:ext cx="147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GB" altLang="ja-JP" sz="1000">
                      <a:solidFill>
                        <a:srgbClr val="FFFFFF"/>
                      </a:solidFill>
                      <a:ea typeface="ＭＳ Ｐゴシック" pitchFamily="34" charset="-128"/>
                    </a:rPr>
                    <a:t>0.50</a:t>
                  </a:r>
                </a:p>
              </p:txBody>
            </p:sp>
            <p:sp>
              <p:nvSpPr>
                <p:cNvPr id="25643" name="Rectangle 29"/>
                <p:cNvSpPr>
                  <a:spLocks noChangeArrowheads="1"/>
                </p:cNvSpPr>
                <p:nvPr/>
              </p:nvSpPr>
              <p:spPr bwMode="auto">
                <a:xfrm>
                  <a:off x="372" y="2116"/>
                  <a:ext cx="147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GB" altLang="ja-JP" sz="1000">
                      <a:solidFill>
                        <a:srgbClr val="FFFFFF"/>
                      </a:solidFill>
                      <a:ea typeface="ＭＳ Ｐゴシック" pitchFamily="34" charset="-128"/>
                    </a:rPr>
                    <a:t>0.75</a:t>
                  </a:r>
                </a:p>
              </p:txBody>
            </p:sp>
            <p:sp>
              <p:nvSpPr>
                <p:cNvPr id="25644" name="Rectangle 30"/>
                <p:cNvSpPr>
                  <a:spLocks noChangeArrowheads="1"/>
                </p:cNvSpPr>
                <p:nvPr/>
              </p:nvSpPr>
              <p:spPr bwMode="auto">
                <a:xfrm>
                  <a:off x="372" y="1607"/>
                  <a:ext cx="147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defTabSz="1997075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defTabSz="1997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GB" altLang="ja-JP" sz="1000">
                      <a:solidFill>
                        <a:srgbClr val="FFFFFF"/>
                      </a:solidFill>
                      <a:ea typeface="ＭＳ Ｐゴシック" pitchFamily="34" charset="-128"/>
                    </a:rPr>
                    <a:t>1.00</a:t>
                  </a:r>
                </a:p>
              </p:txBody>
            </p:sp>
          </p:grpSp>
        </p:grpSp>
        <p:grpSp>
          <p:nvGrpSpPr>
            <p:cNvPr id="25622" name="Group 99"/>
            <p:cNvGrpSpPr>
              <a:grpSpLocks/>
            </p:cNvGrpSpPr>
            <p:nvPr/>
          </p:nvGrpSpPr>
          <p:grpSpPr bwMode="auto">
            <a:xfrm>
              <a:off x="954088" y="5626100"/>
              <a:ext cx="3497263" cy="153987"/>
              <a:chOff x="601" y="3354"/>
              <a:chExt cx="2203" cy="97"/>
            </a:xfrm>
          </p:grpSpPr>
          <p:sp>
            <p:nvSpPr>
              <p:cNvPr id="25626" name="Rectangle 20"/>
              <p:cNvSpPr>
                <a:spLocks noChangeArrowheads="1"/>
              </p:cNvSpPr>
              <p:nvPr/>
            </p:nvSpPr>
            <p:spPr bwMode="auto">
              <a:xfrm>
                <a:off x="601" y="3354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altLang="ja-JP" sz="1000">
                    <a:solidFill>
                      <a:srgbClr val="FFFFFF"/>
                    </a:solidFill>
                    <a:ea typeface="ＭＳ Ｐゴシック" pitchFamily="34" charset="-128"/>
                  </a:rPr>
                  <a:t>0</a:t>
                </a:r>
              </a:p>
            </p:txBody>
          </p:sp>
          <p:sp>
            <p:nvSpPr>
              <p:cNvPr id="25627" name="Rectangle 23"/>
              <p:cNvSpPr>
                <a:spLocks noChangeArrowheads="1"/>
              </p:cNvSpPr>
              <p:nvPr/>
            </p:nvSpPr>
            <p:spPr bwMode="auto">
              <a:xfrm>
                <a:off x="1738" y="3354"/>
                <a:ext cx="8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altLang="ja-JP" sz="1000">
                    <a:solidFill>
                      <a:srgbClr val="FFFFFF"/>
                    </a:solidFill>
                    <a:ea typeface="ＭＳ Ｐゴシック" pitchFamily="34" charset="-128"/>
                  </a:rPr>
                  <a:t>12</a:t>
                </a:r>
              </a:p>
            </p:txBody>
          </p:sp>
          <p:sp>
            <p:nvSpPr>
              <p:cNvPr id="25628" name="Rectangle 24"/>
              <p:cNvSpPr>
                <a:spLocks noChangeArrowheads="1"/>
              </p:cNvSpPr>
              <p:nvPr/>
            </p:nvSpPr>
            <p:spPr bwMode="auto">
              <a:xfrm>
                <a:off x="2715" y="3354"/>
                <a:ext cx="8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altLang="ja-JP" sz="1000">
                    <a:solidFill>
                      <a:srgbClr val="FFFFFF"/>
                    </a:solidFill>
                    <a:ea typeface="ＭＳ Ｐゴシック" pitchFamily="34" charset="-128"/>
                  </a:rPr>
                  <a:t>22</a:t>
                </a:r>
              </a:p>
            </p:txBody>
          </p:sp>
          <p:sp>
            <p:nvSpPr>
              <p:cNvPr id="25629" name="Rectangle 23"/>
              <p:cNvSpPr>
                <a:spLocks noChangeArrowheads="1"/>
              </p:cNvSpPr>
              <p:nvPr/>
            </p:nvSpPr>
            <p:spPr bwMode="auto">
              <a:xfrm>
                <a:off x="1933" y="3354"/>
                <a:ext cx="8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altLang="ja-JP" sz="1000">
                    <a:solidFill>
                      <a:srgbClr val="FFFFFF"/>
                    </a:solidFill>
                    <a:ea typeface="ＭＳ Ｐゴシック" pitchFamily="34" charset="-128"/>
                  </a:rPr>
                  <a:t>14</a:t>
                </a:r>
              </a:p>
            </p:txBody>
          </p:sp>
          <p:sp>
            <p:nvSpPr>
              <p:cNvPr id="25630" name="Rectangle 23"/>
              <p:cNvSpPr>
                <a:spLocks noChangeArrowheads="1"/>
              </p:cNvSpPr>
              <p:nvPr/>
            </p:nvSpPr>
            <p:spPr bwMode="auto">
              <a:xfrm>
                <a:off x="1543" y="3354"/>
                <a:ext cx="8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altLang="ja-JP" sz="1000">
                    <a:solidFill>
                      <a:srgbClr val="FFFFFF"/>
                    </a:solidFill>
                    <a:ea typeface="ＭＳ Ｐゴシック" pitchFamily="34" charset="-128"/>
                  </a:rPr>
                  <a:t>10</a:t>
                </a:r>
              </a:p>
            </p:txBody>
          </p:sp>
          <p:sp>
            <p:nvSpPr>
              <p:cNvPr id="25631" name="Rectangle 23"/>
              <p:cNvSpPr>
                <a:spLocks noChangeArrowheads="1"/>
              </p:cNvSpPr>
              <p:nvPr/>
            </p:nvSpPr>
            <p:spPr bwMode="auto">
              <a:xfrm>
                <a:off x="1384" y="3354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altLang="ja-JP" sz="1000">
                    <a:solidFill>
                      <a:srgbClr val="FFFFFF"/>
                    </a:solidFill>
                    <a:ea typeface="ＭＳ Ｐゴシック" pitchFamily="34" charset="-128"/>
                  </a:rPr>
                  <a:t>8</a:t>
                </a:r>
              </a:p>
            </p:txBody>
          </p:sp>
          <p:sp>
            <p:nvSpPr>
              <p:cNvPr id="25632" name="Rectangle 23"/>
              <p:cNvSpPr>
                <a:spLocks noChangeArrowheads="1"/>
              </p:cNvSpPr>
              <p:nvPr/>
            </p:nvSpPr>
            <p:spPr bwMode="auto">
              <a:xfrm>
                <a:off x="1188" y="3354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altLang="ja-JP" sz="1000">
                    <a:solidFill>
                      <a:srgbClr val="FFFFFF"/>
                    </a:solidFill>
                    <a:ea typeface="ＭＳ Ｐゴシック" pitchFamily="34" charset="-128"/>
                  </a:rPr>
                  <a:t>6</a:t>
                </a:r>
              </a:p>
            </p:txBody>
          </p:sp>
          <p:sp>
            <p:nvSpPr>
              <p:cNvPr id="25633" name="Rectangle 23"/>
              <p:cNvSpPr>
                <a:spLocks noChangeArrowheads="1"/>
              </p:cNvSpPr>
              <p:nvPr/>
            </p:nvSpPr>
            <p:spPr bwMode="auto">
              <a:xfrm>
                <a:off x="992" y="3354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altLang="ja-JP" sz="1000">
                    <a:solidFill>
                      <a:srgbClr val="FFFFFF"/>
                    </a:solidFill>
                    <a:ea typeface="ＭＳ Ｐゴシック" pitchFamily="34" charset="-128"/>
                  </a:rPr>
                  <a:t>4</a:t>
                </a:r>
              </a:p>
            </p:txBody>
          </p:sp>
          <p:sp>
            <p:nvSpPr>
              <p:cNvPr id="25634" name="Rectangle 23"/>
              <p:cNvSpPr>
                <a:spLocks noChangeArrowheads="1"/>
              </p:cNvSpPr>
              <p:nvPr/>
            </p:nvSpPr>
            <p:spPr bwMode="auto">
              <a:xfrm>
                <a:off x="796" y="3354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altLang="ja-JP" sz="1000">
                    <a:solidFill>
                      <a:srgbClr val="FFFFFF"/>
                    </a:solidFill>
                    <a:ea typeface="ＭＳ Ｐゴシック" pitchFamily="34" charset="-128"/>
                  </a:rPr>
                  <a:t>2</a:t>
                </a:r>
              </a:p>
            </p:txBody>
          </p:sp>
          <p:sp>
            <p:nvSpPr>
              <p:cNvPr id="25635" name="Rectangle 23"/>
              <p:cNvSpPr>
                <a:spLocks noChangeArrowheads="1"/>
              </p:cNvSpPr>
              <p:nvPr/>
            </p:nvSpPr>
            <p:spPr bwMode="auto">
              <a:xfrm>
                <a:off x="2324" y="3354"/>
                <a:ext cx="8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altLang="ja-JP" sz="1000">
                    <a:solidFill>
                      <a:srgbClr val="FFFFFF"/>
                    </a:solidFill>
                    <a:ea typeface="ＭＳ Ｐゴシック" pitchFamily="34" charset="-128"/>
                  </a:rPr>
                  <a:t>18</a:t>
                </a:r>
              </a:p>
            </p:txBody>
          </p:sp>
          <p:sp>
            <p:nvSpPr>
              <p:cNvPr id="25636" name="Rectangle 23"/>
              <p:cNvSpPr>
                <a:spLocks noChangeArrowheads="1"/>
              </p:cNvSpPr>
              <p:nvPr/>
            </p:nvSpPr>
            <p:spPr bwMode="auto">
              <a:xfrm>
                <a:off x="2129" y="3354"/>
                <a:ext cx="8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altLang="ja-JP" sz="1000">
                    <a:solidFill>
                      <a:srgbClr val="FFFFFF"/>
                    </a:solidFill>
                    <a:ea typeface="ＭＳ Ｐゴシック" pitchFamily="34" charset="-128"/>
                  </a:rPr>
                  <a:t>16</a:t>
                </a:r>
              </a:p>
            </p:txBody>
          </p:sp>
          <p:sp>
            <p:nvSpPr>
              <p:cNvPr id="25637" name="Rectangle 23"/>
              <p:cNvSpPr>
                <a:spLocks noChangeArrowheads="1"/>
              </p:cNvSpPr>
              <p:nvPr/>
            </p:nvSpPr>
            <p:spPr bwMode="auto">
              <a:xfrm>
                <a:off x="2519" y="3354"/>
                <a:ext cx="8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997075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9970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altLang="ja-JP" sz="1000">
                    <a:solidFill>
                      <a:srgbClr val="FFFFFF"/>
                    </a:solidFill>
                    <a:ea typeface="ＭＳ Ｐゴシック" pitchFamily="34" charset="-128"/>
                  </a:rPr>
                  <a:t>20</a:t>
                </a:r>
              </a:p>
            </p:txBody>
          </p:sp>
        </p:grpSp>
        <p:grpSp>
          <p:nvGrpSpPr>
            <p:cNvPr id="25623" name="Group 108"/>
            <p:cNvGrpSpPr>
              <a:grpSpLocks/>
            </p:cNvGrpSpPr>
            <p:nvPr/>
          </p:nvGrpSpPr>
          <p:grpSpPr bwMode="auto">
            <a:xfrm>
              <a:off x="969963" y="2330450"/>
              <a:ext cx="3200400" cy="2708275"/>
              <a:chOff x="611" y="1278"/>
              <a:chExt cx="2016" cy="1706"/>
            </a:xfrm>
          </p:grpSpPr>
          <p:sp>
            <p:nvSpPr>
              <p:cNvPr id="25624" name="Freeform 106"/>
              <p:cNvSpPr>
                <a:spLocks/>
              </p:cNvSpPr>
              <p:nvPr/>
            </p:nvSpPr>
            <p:spPr bwMode="auto">
              <a:xfrm>
                <a:off x="611" y="1278"/>
                <a:ext cx="565" cy="917"/>
              </a:xfrm>
              <a:custGeom>
                <a:avLst/>
                <a:gdLst>
                  <a:gd name="T0" fmla="*/ 36 w 565"/>
                  <a:gd name="T1" fmla="*/ 0 h 917"/>
                  <a:gd name="T2" fmla="*/ 52 w 565"/>
                  <a:gd name="T3" fmla="*/ 14 h 917"/>
                  <a:gd name="T4" fmla="*/ 88 w 565"/>
                  <a:gd name="T5" fmla="*/ 27 h 917"/>
                  <a:gd name="T6" fmla="*/ 123 w 565"/>
                  <a:gd name="T7" fmla="*/ 42 h 917"/>
                  <a:gd name="T8" fmla="*/ 127 w 565"/>
                  <a:gd name="T9" fmla="*/ 54 h 917"/>
                  <a:gd name="T10" fmla="*/ 151 w 565"/>
                  <a:gd name="T11" fmla="*/ 68 h 917"/>
                  <a:gd name="T12" fmla="*/ 162 w 565"/>
                  <a:gd name="T13" fmla="*/ 83 h 917"/>
                  <a:gd name="T14" fmla="*/ 168 w 565"/>
                  <a:gd name="T15" fmla="*/ 105 h 917"/>
                  <a:gd name="T16" fmla="*/ 174 w 565"/>
                  <a:gd name="T17" fmla="*/ 135 h 917"/>
                  <a:gd name="T18" fmla="*/ 186 w 565"/>
                  <a:gd name="T19" fmla="*/ 150 h 917"/>
                  <a:gd name="T20" fmla="*/ 189 w 565"/>
                  <a:gd name="T21" fmla="*/ 176 h 917"/>
                  <a:gd name="T22" fmla="*/ 195 w 565"/>
                  <a:gd name="T23" fmla="*/ 192 h 917"/>
                  <a:gd name="T24" fmla="*/ 204 w 565"/>
                  <a:gd name="T25" fmla="*/ 203 h 917"/>
                  <a:gd name="T26" fmla="*/ 207 w 565"/>
                  <a:gd name="T27" fmla="*/ 242 h 917"/>
                  <a:gd name="T28" fmla="*/ 226 w 565"/>
                  <a:gd name="T29" fmla="*/ 255 h 917"/>
                  <a:gd name="T30" fmla="*/ 243 w 565"/>
                  <a:gd name="T31" fmla="*/ 267 h 917"/>
                  <a:gd name="T32" fmla="*/ 256 w 565"/>
                  <a:gd name="T33" fmla="*/ 282 h 917"/>
                  <a:gd name="T34" fmla="*/ 270 w 565"/>
                  <a:gd name="T35" fmla="*/ 296 h 917"/>
                  <a:gd name="T36" fmla="*/ 285 w 565"/>
                  <a:gd name="T37" fmla="*/ 312 h 917"/>
                  <a:gd name="T38" fmla="*/ 288 w 565"/>
                  <a:gd name="T39" fmla="*/ 338 h 917"/>
                  <a:gd name="T40" fmla="*/ 294 w 565"/>
                  <a:gd name="T41" fmla="*/ 365 h 917"/>
                  <a:gd name="T42" fmla="*/ 298 w 565"/>
                  <a:gd name="T43" fmla="*/ 377 h 917"/>
                  <a:gd name="T44" fmla="*/ 312 w 565"/>
                  <a:gd name="T45" fmla="*/ 390 h 917"/>
                  <a:gd name="T46" fmla="*/ 316 w 565"/>
                  <a:gd name="T47" fmla="*/ 402 h 917"/>
                  <a:gd name="T48" fmla="*/ 325 w 565"/>
                  <a:gd name="T49" fmla="*/ 416 h 917"/>
                  <a:gd name="T50" fmla="*/ 328 w 565"/>
                  <a:gd name="T51" fmla="*/ 443 h 917"/>
                  <a:gd name="T52" fmla="*/ 337 w 565"/>
                  <a:gd name="T53" fmla="*/ 471 h 917"/>
                  <a:gd name="T54" fmla="*/ 340 w 565"/>
                  <a:gd name="T55" fmla="*/ 489 h 917"/>
                  <a:gd name="T56" fmla="*/ 343 w 565"/>
                  <a:gd name="T57" fmla="*/ 533 h 917"/>
                  <a:gd name="T58" fmla="*/ 348 w 565"/>
                  <a:gd name="T59" fmla="*/ 552 h 917"/>
                  <a:gd name="T60" fmla="*/ 361 w 565"/>
                  <a:gd name="T61" fmla="*/ 564 h 917"/>
                  <a:gd name="T62" fmla="*/ 372 w 565"/>
                  <a:gd name="T63" fmla="*/ 579 h 917"/>
                  <a:gd name="T64" fmla="*/ 385 w 565"/>
                  <a:gd name="T65" fmla="*/ 593 h 917"/>
                  <a:gd name="T66" fmla="*/ 397 w 565"/>
                  <a:gd name="T67" fmla="*/ 605 h 917"/>
                  <a:gd name="T68" fmla="*/ 408 w 565"/>
                  <a:gd name="T69" fmla="*/ 618 h 917"/>
                  <a:gd name="T70" fmla="*/ 414 w 565"/>
                  <a:gd name="T71" fmla="*/ 647 h 917"/>
                  <a:gd name="T72" fmla="*/ 426 w 565"/>
                  <a:gd name="T73" fmla="*/ 662 h 917"/>
                  <a:gd name="T74" fmla="*/ 432 w 565"/>
                  <a:gd name="T75" fmla="*/ 675 h 917"/>
                  <a:gd name="T76" fmla="*/ 447 w 565"/>
                  <a:gd name="T77" fmla="*/ 689 h 917"/>
                  <a:gd name="T78" fmla="*/ 457 w 565"/>
                  <a:gd name="T79" fmla="*/ 698 h 917"/>
                  <a:gd name="T80" fmla="*/ 462 w 565"/>
                  <a:gd name="T81" fmla="*/ 717 h 917"/>
                  <a:gd name="T82" fmla="*/ 474 w 565"/>
                  <a:gd name="T83" fmla="*/ 729 h 917"/>
                  <a:gd name="T84" fmla="*/ 483 w 565"/>
                  <a:gd name="T85" fmla="*/ 743 h 917"/>
                  <a:gd name="T86" fmla="*/ 490 w 565"/>
                  <a:gd name="T87" fmla="*/ 758 h 917"/>
                  <a:gd name="T88" fmla="*/ 493 w 565"/>
                  <a:gd name="T89" fmla="*/ 783 h 917"/>
                  <a:gd name="T90" fmla="*/ 504 w 565"/>
                  <a:gd name="T91" fmla="*/ 797 h 917"/>
                  <a:gd name="T92" fmla="*/ 511 w 565"/>
                  <a:gd name="T93" fmla="*/ 810 h 917"/>
                  <a:gd name="T94" fmla="*/ 523 w 565"/>
                  <a:gd name="T95" fmla="*/ 822 h 917"/>
                  <a:gd name="T96" fmla="*/ 541 w 565"/>
                  <a:gd name="T97" fmla="*/ 864 h 917"/>
                  <a:gd name="T98" fmla="*/ 555 w 565"/>
                  <a:gd name="T99" fmla="*/ 881 h 917"/>
                  <a:gd name="T100" fmla="*/ 559 w 565"/>
                  <a:gd name="T101" fmla="*/ 894 h 917"/>
                  <a:gd name="T102" fmla="*/ 565 w 565"/>
                  <a:gd name="T103" fmla="*/ 917 h 9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65"/>
                  <a:gd name="T157" fmla="*/ 0 h 917"/>
                  <a:gd name="T158" fmla="*/ 565 w 565"/>
                  <a:gd name="T159" fmla="*/ 917 h 9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65" h="917">
                    <a:moveTo>
                      <a:pt x="0" y="0"/>
                    </a:moveTo>
                    <a:lnTo>
                      <a:pt x="36" y="0"/>
                    </a:lnTo>
                    <a:lnTo>
                      <a:pt x="36" y="14"/>
                    </a:lnTo>
                    <a:lnTo>
                      <a:pt x="52" y="14"/>
                    </a:lnTo>
                    <a:lnTo>
                      <a:pt x="52" y="27"/>
                    </a:lnTo>
                    <a:lnTo>
                      <a:pt x="88" y="27"/>
                    </a:lnTo>
                    <a:lnTo>
                      <a:pt x="88" y="42"/>
                    </a:lnTo>
                    <a:lnTo>
                      <a:pt x="123" y="42"/>
                    </a:lnTo>
                    <a:lnTo>
                      <a:pt x="126" y="54"/>
                    </a:lnTo>
                    <a:lnTo>
                      <a:pt x="127" y="54"/>
                    </a:lnTo>
                    <a:lnTo>
                      <a:pt x="129" y="68"/>
                    </a:lnTo>
                    <a:lnTo>
                      <a:pt x="151" y="68"/>
                    </a:lnTo>
                    <a:lnTo>
                      <a:pt x="151" y="83"/>
                    </a:lnTo>
                    <a:lnTo>
                      <a:pt x="162" y="83"/>
                    </a:lnTo>
                    <a:lnTo>
                      <a:pt x="162" y="105"/>
                    </a:lnTo>
                    <a:lnTo>
                      <a:pt x="168" y="105"/>
                    </a:lnTo>
                    <a:lnTo>
                      <a:pt x="168" y="134"/>
                    </a:lnTo>
                    <a:lnTo>
                      <a:pt x="174" y="135"/>
                    </a:lnTo>
                    <a:lnTo>
                      <a:pt x="175" y="147"/>
                    </a:lnTo>
                    <a:lnTo>
                      <a:pt x="186" y="150"/>
                    </a:lnTo>
                    <a:lnTo>
                      <a:pt x="187" y="164"/>
                    </a:lnTo>
                    <a:lnTo>
                      <a:pt x="189" y="176"/>
                    </a:lnTo>
                    <a:lnTo>
                      <a:pt x="193" y="176"/>
                    </a:lnTo>
                    <a:lnTo>
                      <a:pt x="195" y="192"/>
                    </a:lnTo>
                    <a:lnTo>
                      <a:pt x="196" y="204"/>
                    </a:lnTo>
                    <a:lnTo>
                      <a:pt x="204" y="203"/>
                    </a:lnTo>
                    <a:lnTo>
                      <a:pt x="207" y="215"/>
                    </a:lnTo>
                    <a:lnTo>
                      <a:pt x="207" y="242"/>
                    </a:lnTo>
                    <a:lnTo>
                      <a:pt x="226" y="242"/>
                    </a:lnTo>
                    <a:lnTo>
                      <a:pt x="226" y="255"/>
                    </a:lnTo>
                    <a:lnTo>
                      <a:pt x="238" y="257"/>
                    </a:lnTo>
                    <a:lnTo>
                      <a:pt x="243" y="267"/>
                    </a:lnTo>
                    <a:lnTo>
                      <a:pt x="256" y="267"/>
                    </a:lnTo>
                    <a:lnTo>
                      <a:pt x="256" y="282"/>
                    </a:lnTo>
                    <a:lnTo>
                      <a:pt x="265" y="282"/>
                    </a:lnTo>
                    <a:lnTo>
                      <a:pt x="270" y="296"/>
                    </a:lnTo>
                    <a:lnTo>
                      <a:pt x="285" y="296"/>
                    </a:lnTo>
                    <a:lnTo>
                      <a:pt x="285" y="312"/>
                    </a:lnTo>
                    <a:lnTo>
                      <a:pt x="289" y="312"/>
                    </a:lnTo>
                    <a:lnTo>
                      <a:pt x="288" y="338"/>
                    </a:lnTo>
                    <a:lnTo>
                      <a:pt x="294" y="336"/>
                    </a:lnTo>
                    <a:lnTo>
                      <a:pt x="294" y="365"/>
                    </a:lnTo>
                    <a:lnTo>
                      <a:pt x="298" y="365"/>
                    </a:lnTo>
                    <a:lnTo>
                      <a:pt x="298" y="377"/>
                    </a:lnTo>
                    <a:lnTo>
                      <a:pt x="310" y="377"/>
                    </a:lnTo>
                    <a:lnTo>
                      <a:pt x="312" y="390"/>
                    </a:lnTo>
                    <a:lnTo>
                      <a:pt x="316" y="390"/>
                    </a:lnTo>
                    <a:lnTo>
                      <a:pt x="316" y="402"/>
                    </a:lnTo>
                    <a:lnTo>
                      <a:pt x="324" y="404"/>
                    </a:lnTo>
                    <a:lnTo>
                      <a:pt x="325" y="416"/>
                    </a:lnTo>
                    <a:lnTo>
                      <a:pt x="328" y="417"/>
                    </a:lnTo>
                    <a:lnTo>
                      <a:pt x="328" y="443"/>
                    </a:lnTo>
                    <a:lnTo>
                      <a:pt x="331" y="458"/>
                    </a:lnTo>
                    <a:lnTo>
                      <a:pt x="337" y="471"/>
                    </a:lnTo>
                    <a:lnTo>
                      <a:pt x="337" y="476"/>
                    </a:lnTo>
                    <a:lnTo>
                      <a:pt x="340" y="489"/>
                    </a:lnTo>
                    <a:lnTo>
                      <a:pt x="340" y="528"/>
                    </a:lnTo>
                    <a:lnTo>
                      <a:pt x="343" y="533"/>
                    </a:lnTo>
                    <a:lnTo>
                      <a:pt x="343" y="542"/>
                    </a:lnTo>
                    <a:lnTo>
                      <a:pt x="348" y="552"/>
                    </a:lnTo>
                    <a:lnTo>
                      <a:pt x="361" y="552"/>
                    </a:lnTo>
                    <a:lnTo>
                      <a:pt x="361" y="564"/>
                    </a:lnTo>
                    <a:lnTo>
                      <a:pt x="372" y="564"/>
                    </a:lnTo>
                    <a:lnTo>
                      <a:pt x="372" y="579"/>
                    </a:lnTo>
                    <a:lnTo>
                      <a:pt x="385" y="579"/>
                    </a:lnTo>
                    <a:lnTo>
                      <a:pt x="385" y="593"/>
                    </a:lnTo>
                    <a:lnTo>
                      <a:pt x="397" y="593"/>
                    </a:lnTo>
                    <a:lnTo>
                      <a:pt x="397" y="605"/>
                    </a:lnTo>
                    <a:lnTo>
                      <a:pt x="408" y="606"/>
                    </a:lnTo>
                    <a:lnTo>
                      <a:pt x="408" y="618"/>
                    </a:lnTo>
                    <a:lnTo>
                      <a:pt x="415" y="621"/>
                    </a:lnTo>
                    <a:lnTo>
                      <a:pt x="414" y="647"/>
                    </a:lnTo>
                    <a:lnTo>
                      <a:pt x="424" y="647"/>
                    </a:lnTo>
                    <a:lnTo>
                      <a:pt x="426" y="662"/>
                    </a:lnTo>
                    <a:lnTo>
                      <a:pt x="430" y="663"/>
                    </a:lnTo>
                    <a:lnTo>
                      <a:pt x="432" y="675"/>
                    </a:lnTo>
                    <a:lnTo>
                      <a:pt x="447" y="675"/>
                    </a:lnTo>
                    <a:lnTo>
                      <a:pt x="447" y="689"/>
                    </a:lnTo>
                    <a:lnTo>
                      <a:pt x="457" y="689"/>
                    </a:lnTo>
                    <a:lnTo>
                      <a:pt x="457" y="698"/>
                    </a:lnTo>
                    <a:lnTo>
                      <a:pt x="460" y="707"/>
                    </a:lnTo>
                    <a:lnTo>
                      <a:pt x="462" y="717"/>
                    </a:lnTo>
                    <a:lnTo>
                      <a:pt x="472" y="716"/>
                    </a:lnTo>
                    <a:lnTo>
                      <a:pt x="474" y="729"/>
                    </a:lnTo>
                    <a:lnTo>
                      <a:pt x="480" y="731"/>
                    </a:lnTo>
                    <a:lnTo>
                      <a:pt x="483" y="743"/>
                    </a:lnTo>
                    <a:lnTo>
                      <a:pt x="483" y="756"/>
                    </a:lnTo>
                    <a:lnTo>
                      <a:pt x="490" y="758"/>
                    </a:lnTo>
                    <a:lnTo>
                      <a:pt x="492" y="773"/>
                    </a:lnTo>
                    <a:lnTo>
                      <a:pt x="493" y="783"/>
                    </a:lnTo>
                    <a:lnTo>
                      <a:pt x="504" y="783"/>
                    </a:lnTo>
                    <a:lnTo>
                      <a:pt x="504" y="797"/>
                    </a:lnTo>
                    <a:lnTo>
                      <a:pt x="510" y="797"/>
                    </a:lnTo>
                    <a:lnTo>
                      <a:pt x="511" y="810"/>
                    </a:lnTo>
                    <a:lnTo>
                      <a:pt x="519" y="810"/>
                    </a:lnTo>
                    <a:lnTo>
                      <a:pt x="523" y="822"/>
                    </a:lnTo>
                    <a:lnTo>
                      <a:pt x="541" y="822"/>
                    </a:lnTo>
                    <a:lnTo>
                      <a:pt x="541" y="864"/>
                    </a:lnTo>
                    <a:lnTo>
                      <a:pt x="555" y="864"/>
                    </a:lnTo>
                    <a:lnTo>
                      <a:pt x="555" y="881"/>
                    </a:lnTo>
                    <a:lnTo>
                      <a:pt x="559" y="881"/>
                    </a:lnTo>
                    <a:lnTo>
                      <a:pt x="559" y="894"/>
                    </a:lnTo>
                    <a:lnTo>
                      <a:pt x="564" y="894"/>
                    </a:lnTo>
                    <a:lnTo>
                      <a:pt x="565" y="917"/>
                    </a:lnTo>
                  </a:path>
                </a:pathLst>
              </a:custGeom>
              <a:noFill/>
              <a:ln w="28575">
                <a:solidFill>
                  <a:srgbClr val="FFBE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25" name="Freeform 107"/>
              <p:cNvSpPr>
                <a:spLocks/>
              </p:cNvSpPr>
              <p:nvPr/>
            </p:nvSpPr>
            <p:spPr bwMode="auto">
              <a:xfrm>
                <a:off x="1179" y="2189"/>
                <a:ext cx="1448" cy="795"/>
              </a:xfrm>
              <a:custGeom>
                <a:avLst/>
                <a:gdLst>
                  <a:gd name="T0" fmla="*/ 2 w 1448"/>
                  <a:gd name="T1" fmla="*/ 9 h 795"/>
                  <a:gd name="T2" fmla="*/ 6 w 1448"/>
                  <a:gd name="T3" fmla="*/ 22 h 795"/>
                  <a:gd name="T4" fmla="*/ 20 w 1448"/>
                  <a:gd name="T5" fmla="*/ 37 h 795"/>
                  <a:gd name="T6" fmla="*/ 29 w 1448"/>
                  <a:gd name="T7" fmla="*/ 49 h 795"/>
                  <a:gd name="T8" fmla="*/ 60 w 1448"/>
                  <a:gd name="T9" fmla="*/ 64 h 795"/>
                  <a:gd name="T10" fmla="*/ 69 w 1448"/>
                  <a:gd name="T11" fmla="*/ 78 h 795"/>
                  <a:gd name="T12" fmla="*/ 83 w 1448"/>
                  <a:gd name="T13" fmla="*/ 93 h 795"/>
                  <a:gd name="T14" fmla="*/ 89 w 1448"/>
                  <a:gd name="T15" fmla="*/ 118 h 795"/>
                  <a:gd name="T16" fmla="*/ 96 w 1448"/>
                  <a:gd name="T17" fmla="*/ 138 h 795"/>
                  <a:gd name="T18" fmla="*/ 137 w 1448"/>
                  <a:gd name="T19" fmla="*/ 151 h 795"/>
                  <a:gd name="T20" fmla="*/ 143 w 1448"/>
                  <a:gd name="T21" fmla="*/ 168 h 795"/>
                  <a:gd name="T22" fmla="*/ 149 w 1448"/>
                  <a:gd name="T23" fmla="*/ 193 h 795"/>
                  <a:gd name="T24" fmla="*/ 155 w 1448"/>
                  <a:gd name="T25" fmla="*/ 210 h 795"/>
                  <a:gd name="T26" fmla="*/ 162 w 1448"/>
                  <a:gd name="T27" fmla="*/ 223 h 795"/>
                  <a:gd name="T28" fmla="*/ 168 w 1448"/>
                  <a:gd name="T29" fmla="*/ 237 h 795"/>
                  <a:gd name="T30" fmla="*/ 183 w 1448"/>
                  <a:gd name="T31" fmla="*/ 252 h 795"/>
                  <a:gd name="T32" fmla="*/ 198 w 1448"/>
                  <a:gd name="T33" fmla="*/ 267 h 795"/>
                  <a:gd name="T34" fmla="*/ 218 w 1448"/>
                  <a:gd name="T35" fmla="*/ 282 h 795"/>
                  <a:gd name="T36" fmla="*/ 230 w 1448"/>
                  <a:gd name="T37" fmla="*/ 297 h 795"/>
                  <a:gd name="T38" fmla="*/ 233 w 1448"/>
                  <a:gd name="T39" fmla="*/ 313 h 795"/>
                  <a:gd name="T40" fmla="*/ 260 w 1448"/>
                  <a:gd name="T41" fmla="*/ 328 h 795"/>
                  <a:gd name="T42" fmla="*/ 329 w 1448"/>
                  <a:gd name="T43" fmla="*/ 345 h 795"/>
                  <a:gd name="T44" fmla="*/ 353 w 1448"/>
                  <a:gd name="T45" fmla="*/ 364 h 795"/>
                  <a:gd name="T46" fmla="*/ 362 w 1448"/>
                  <a:gd name="T47" fmla="*/ 397 h 795"/>
                  <a:gd name="T48" fmla="*/ 387 w 1448"/>
                  <a:gd name="T49" fmla="*/ 417 h 795"/>
                  <a:gd name="T50" fmla="*/ 464 w 1448"/>
                  <a:gd name="T51" fmla="*/ 436 h 795"/>
                  <a:gd name="T52" fmla="*/ 482 w 1448"/>
                  <a:gd name="T53" fmla="*/ 457 h 795"/>
                  <a:gd name="T54" fmla="*/ 501 w 1448"/>
                  <a:gd name="T55" fmla="*/ 478 h 795"/>
                  <a:gd name="T56" fmla="*/ 647 w 1448"/>
                  <a:gd name="T57" fmla="*/ 502 h 795"/>
                  <a:gd name="T58" fmla="*/ 662 w 1448"/>
                  <a:gd name="T59" fmla="*/ 529 h 795"/>
                  <a:gd name="T60" fmla="*/ 671 w 1448"/>
                  <a:gd name="T61" fmla="*/ 559 h 795"/>
                  <a:gd name="T62" fmla="*/ 770 w 1448"/>
                  <a:gd name="T63" fmla="*/ 588 h 795"/>
                  <a:gd name="T64" fmla="*/ 821 w 1448"/>
                  <a:gd name="T65" fmla="*/ 616 h 795"/>
                  <a:gd name="T66" fmla="*/ 1092 w 1448"/>
                  <a:gd name="T67" fmla="*/ 649 h 795"/>
                  <a:gd name="T68" fmla="*/ 1232 w 1448"/>
                  <a:gd name="T69" fmla="*/ 699 h 795"/>
                  <a:gd name="T70" fmla="*/ 1448 w 1448"/>
                  <a:gd name="T71" fmla="*/ 795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48"/>
                  <a:gd name="T109" fmla="*/ 0 h 795"/>
                  <a:gd name="T110" fmla="*/ 1448 w 1448"/>
                  <a:gd name="T111" fmla="*/ 795 h 7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48" h="795">
                    <a:moveTo>
                      <a:pt x="0" y="0"/>
                    </a:moveTo>
                    <a:lnTo>
                      <a:pt x="2" y="9"/>
                    </a:lnTo>
                    <a:lnTo>
                      <a:pt x="6" y="9"/>
                    </a:lnTo>
                    <a:lnTo>
                      <a:pt x="6" y="22"/>
                    </a:lnTo>
                    <a:lnTo>
                      <a:pt x="20" y="22"/>
                    </a:lnTo>
                    <a:lnTo>
                      <a:pt x="20" y="37"/>
                    </a:lnTo>
                    <a:lnTo>
                      <a:pt x="26" y="37"/>
                    </a:lnTo>
                    <a:lnTo>
                      <a:pt x="29" y="49"/>
                    </a:lnTo>
                    <a:lnTo>
                      <a:pt x="33" y="64"/>
                    </a:lnTo>
                    <a:lnTo>
                      <a:pt x="60" y="64"/>
                    </a:lnTo>
                    <a:lnTo>
                      <a:pt x="60" y="79"/>
                    </a:lnTo>
                    <a:lnTo>
                      <a:pt x="69" y="78"/>
                    </a:lnTo>
                    <a:lnTo>
                      <a:pt x="69" y="93"/>
                    </a:lnTo>
                    <a:lnTo>
                      <a:pt x="83" y="93"/>
                    </a:lnTo>
                    <a:lnTo>
                      <a:pt x="83" y="118"/>
                    </a:lnTo>
                    <a:lnTo>
                      <a:pt x="89" y="118"/>
                    </a:lnTo>
                    <a:lnTo>
                      <a:pt x="89" y="136"/>
                    </a:lnTo>
                    <a:lnTo>
                      <a:pt x="96" y="138"/>
                    </a:lnTo>
                    <a:lnTo>
                      <a:pt x="101" y="151"/>
                    </a:lnTo>
                    <a:lnTo>
                      <a:pt x="137" y="151"/>
                    </a:lnTo>
                    <a:lnTo>
                      <a:pt x="137" y="168"/>
                    </a:lnTo>
                    <a:lnTo>
                      <a:pt x="143" y="168"/>
                    </a:lnTo>
                    <a:lnTo>
                      <a:pt x="144" y="180"/>
                    </a:lnTo>
                    <a:lnTo>
                      <a:pt x="149" y="193"/>
                    </a:lnTo>
                    <a:lnTo>
                      <a:pt x="155" y="193"/>
                    </a:lnTo>
                    <a:lnTo>
                      <a:pt x="155" y="210"/>
                    </a:lnTo>
                    <a:lnTo>
                      <a:pt x="162" y="210"/>
                    </a:lnTo>
                    <a:lnTo>
                      <a:pt x="162" y="223"/>
                    </a:lnTo>
                    <a:lnTo>
                      <a:pt x="162" y="237"/>
                    </a:lnTo>
                    <a:lnTo>
                      <a:pt x="168" y="237"/>
                    </a:lnTo>
                    <a:lnTo>
                      <a:pt x="170" y="252"/>
                    </a:lnTo>
                    <a:lnTo>
                      <a:pt x="183" y="252"/>
                    </a:lnTo>
                    <a:lnTo>
                      <a:pt x="183" y="267"/>
                    </a:lnTo>
                    <a:lnTo>
                      <a:pt x="198" y="267"/>
                    </a:lnTo>
                    <a:lnTo>
                      <a:pt x="198" y="282"/>
                    </a:lnTo>
                    <a:lnTo>
                      <a:pt x="218" y="282"/>
                    </a:lnTo>
                    <a:lnTo>
                      <a:pt x="218" y="297"/>
                    </a:lnTo>
                    <a:lnTo>
                      <a:pt x="230" y="297"/>
                    </a:lnTo>
                    <a:lnTo>
                      <a:pt x="230" y="313"/>
                    </a:lnTo>
                    <a:lnTo>
                      <a:pt x="233" y="313"/>
                    </a:lnTo>
                    <a:lnTo>
                      <a:pt x="234" y="328"/>
                    </a:lnTo>
                    <a:lnTo>
                      <a:pt x="260" y="328"/>
                    </a:lnTo>
                    <a:lnTo>
                      <a:pt x="260" y="345"/>
                    </a:lnTo>
                    <a:lnTo>
                      <a:pt x="329" y="345"/>
                    </a:lnTo>
                    <a:lnTo>
                      <a:pt x="329" y="364"/>
                    </a:lnTo>
                    <a:lnTo>
                      <a:pt x="353" y="364"/>
                    </a:lnTo>
                    <a:lnTo>
                      <a:pt x="353" y="397"/>
                    </a:lnTo>
                    <a:lnTo>
                      <a:pt x="362" y="397"/>
                    </a:lnTo>
                    <a:lnTo>
                      <a:pt x="365" y="417"/>
                    </a:lnTo>
                    <a:lnTo>
                      <a:pt x="387" y="417"/>
                    </a:lnTo>
                    <a:lnTo>
                      <a:pt x="387" y="436"/>
                    </a:lnTo>
                    <a:lnTo>
                      <a:pt x="464" y="436"/>
                    </a:lnTo>
                    <a:lnTo>
                      <a:pt x="464" y="457"/>
                    </a:lnTo>
                    <a:lnTo>
                      <a:pt x="482" y="457"/>
                    </a:lnTo>
                    <a:lnTo>
                      <a:pt x="482" y="478"/>
                    </a:lnTo>
                    <a:lnTo>
                      <a:pt x="501" y="478"/>
                    </a:lnTo>
                    <a:lnTo>
                      <a:pt x="501" y="502"/>
                    </a:lnTo>
                    <a:lnTo>
                      <a:pt x="647" y="502"/>
                    </a:lnTo>
                    <a:lnTo>
                      <a:pt x="647" y="529"/>
                    </a:lnTo>
                    <a:lnTo>
                      <a:pt x="662" y="529"/>
                    </a:lnTo>
                    <a:lnTo>
                      <a:pt x="662" y="559"/>
                    </a:lnTo>
                    <a:lnTo>
                      <a:pt x="671" y="559"/>
                    </a:lnTo>
                    <a:lnTo>
                      <a:pt x="669" y="588"/>
                    </a:lnTo>
                    <a:lnTo>
                      <a:pt x="770" y="588"/>
                    </a:lnTo>
                    <a:lnTo>
                      <a:pt x="770" y="616"/>
                    </a:lnTo>
                    <a:lnTo>
                      <a:pt x="821" y="616"/>
                    </a:lnTo>
                    <a:lnTo>
                      <a:pt x="821" y="649"/>
                    </a:lnTo>
                    <a:lnTo>
                      <a:pt x="1092" y="649"/>
                    </a:lnTo>
                    <a:lnTo>
                      <a:pt x="1092" y="699"/>
                    </a:lnTo>
                    <a:lnTo>
                      <a:pt x="1232" y="699"/>
                    </a:lnTo>
                    <a:lnTo>
                      <a:pt x="1232" y="795"/>
                    </a:lnTo>
                    <a:lnTo>
                      <a:pt x="1448" y="795"/>
                    </a:lnTo>
                  </a:path>
                </a:pathLst>
              </a:custGeom>
              <a:noFill/>
              <a:ln w="28575">
                <a:solidFill>
                  <a:srgbClr val="FFBE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25612" name="TextBox 4"/>
          <p:cNvSpPr txBox="1">
            <a:spLocks noChangeArrowheads="1"/>
          </p:cNvSpPr>
          <p:nvPr/>
        </p:nvSpPr>
        <p:spPr bwMode="auto">
          <a:xfrm>
            <a:off x="4641850" y="6608763"/>
            <a:ext cx="45021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ja-JP" sz="1200">
                <a:solidFill>
                  <a:srgbClr val="FFFFFF"/>
                </a:solidFill>
                <a:ea typeface="ＭＳ Ｐゴシック" pitchFamily="34" charset="-128"/>
              </a:rPr>
              <a:t>Cheng A-L, et al. Lancet Oncol. 2009;10:25-34.</a:t>
            </a:r>
          </a:p>
        </p:txBody>
      </p:sp>
      <p:sp>
        <p:nvSpPr>
          <p:cNvPr id="25613" name="Rectangle 21"/>
          <p:cNvSpPr>
            <a:spLocks noChangeArrowheads="1"/>
          </p:cNvSpPr>
          <p:nvPr/>
        </p:nvSpPr>
        <p:spPr bwMode="auto">
          <a:xfrm rot="-5400000">
            <a:off x="3559969" y="3444081"/>
            <a:ext cx="25733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997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997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997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997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997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99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99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99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99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ja-JP" sz="1500" b="1">
                <a:ea typeface="ＭＳ Ｐゴシック" pitchFamily="34" charset="-128"/>
              </a:rPr>
              <a:t>Progression-free probability</a:t>
            </a:r>
          </a:p>
        </p:txBody>
      </p:sp>
      <p:sp>
        <p:nvSpPr>
          <p:cNvPr id="25614" name="Rectangle 2"/>
          <p:cNvSpPr>
            <a:spLocks noChangeArrowheads="1"/>
          </p:cNvSpPr>
          <p:nvPr/>
        </p:nvSpPr>
        <p:spPr bwMode="auto">
          <a:xfrm>
            <a:off x="0" y="174625"/>
            <a:ext cx="91440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ja-JP" sz="2800" b="1" dirty="0" err="1" smtClean="0">
                <a:ea typeface="ＭＳ Ｐゴシック" pitchFamily="34" charset="-128"/>
              </a:rPr>
              <a:t>En</a:t>
            </a:r>
            <a:r>
              <a:rPr lang="en-GB" altLang="ja-JP" sz="2800" b="1" dirty="0" smtClean="0">
                <a:ea typeface="ＭＳ Ｐゴシック" pitchFamily="34" charset="-128"/>
              </a:rPr>
              <a:t> el </a:t>
            </a:r>
            <a:r>
              <a:rPr lang="en-GB" altLang="ja-JP" sz="2800" b="1" dirty="0" err="1" smtClean="0">
                <a:ea typeface="ＭＳ Ｐゴシック" pitchFamily="34" charset="-128"/>
              </a:rPr>
              <a:t>ensayo</a:t>
            </a:r>
            <a:r>
              <a:rPr lang="en-GB" altLang="ja-JP" sz="2800" b="1" dirty="0" smtClean="0">
                <a:ea typeface="ＭＳ Ｐゴシック" pitchFamily="34" charset="-128"/>
              </a:rPr>
              <a:t> Asia–</a:t>
            </a:r>
            <a:r>
              <a:rPr lang="en-GB" altLang="ja-JP" sz="2800" b="1" dirty="0" err="1" smtClean="0">
                <a:ea typeface="ＭＳ Ｐゴシック" pitchFamily="34" charset="-128"/>
              </a:rPr>
              <a:t>Pacífico</a:t>
            </a:r>
            <a:r>
              <a:rPr lang="en-GB" altLang="ja-JP" sz="2800" b="1" dirty="0" smtClean="0">
                <a:ea typeface="ＭＳ Ｐゴシック" pitchFamily="34" charset="-128"/>
              </a:rPr>
              <a:t>:</a:t>
            </a:r>
            <a:r>
              <a:rPr lang="en-GB" altLang="ja-JP" sz="2800" dirty="0" smtClean="0">
                <a:ea typeface="ＭＳ Ｐゴシック" pitchFamily="34" charset="-128"/>
              </a:rPr>
              <a:t> </a:t>
            </a:r>
            <a:endParaRPr lang="en-GB" altLang="ja-JP" sz="2800" dirty="0">
              <a:ea typeface="ＭＳ Ｐゴシック" pitchFamily="34" charset="-128"/>
            </a:endParaRPr>
          </a:p>
          <a:p>
            <a:pPr algn="ctr"/>
            <a:r>
              <a:rPr lang="en-GB" altLang="ja-JP" sz="2000" b="1" dirty="0" err="1" smtClean="0">
                <a:ea typeface="ＭＳ Ｐゴシック" pitchFamily="34" charset="-128"/>
              </a:rPr>
              <a:t>Sorafenib</a:t>
            </a:r>
            <a:r>
              <a:rPr lang="en-GB" altLang="ja-JP" sz="2000" b="1" dirty="0" smtClean="0">
                <a:ea typeface="ＭＳ Ｐゴシック" pitchFamily="34" charset="-128"/>
              </a:rPr>
              <a:t> </a:t>
            </a:r>
            <a:r>
              <a:rPr lang="en-GB" altLang="ja-JP" sz="2000" b="1" dirty="0" err="1" smtClean="0">
                <a:ea typeface="ＭＳ Ｐゴシック" pitchFamily="34" charset="-128"/>
              </a:rPr>
              <a:t>prolongó</a:t>
            </a:r>
            <a:r>
              <a:rPr lang="en-GB" altLang="ja-JP" sz="2000" b="1" dirty="0" smtClean="0">
                <a:ea typeface="ＭＳ Ｐゴシック" pitchFamily="34" charset="-128"/>
              </a:rPr>
              <a:t> la </a:t>
            </a:r>
            <a:r>
              <a:rPr lang="en-GB" altLang="ja-JP" sz="2000" b="1" dirty="0" err="1" smtClean="0">
                <a:ea typeface="ＭＳ Ｐゴシック" pitchFamily="34" charset="-128"/>
              </a:rPr>
              <a:t>supervivencia</a:t>
            </a:r>
            <a:r>
              <a:rPr lang="en-GB" altLang="ja-JP" sz="2000" b="1" dirty="0" smtClean="0">
                <a:ea typeface="ＭＳ Ｐゴシック" pitchFamily="34" charset="-128"/>
              </a:rPr>
              <a:t> global </a:t>
            </a:r>
            <a:r>
              <a:rPr lang="en-GB" altLang="ja-JP" sz="2000" b="1" dirty="0" err="1" smtClean="0">
                <a:ea typeface="ＭＳ Ｐゴシック" pitchFamily="34" charset="-128"/>
              </a:rPr>
              <a:t>en</a:t>
            </a:r>
            <a:r>
              <a:rPr lang="en-GB" altLang="ja-JP" sz="2000" b="1" dirty="0" smtClean="0">
                <a:ea typeface="ＭＳ Ｐゴシック" pitchFamily="34" charset="-128"/>
              </a:rPr>
              <a:t> un </a:t>
            </a:r>
            <a:r>
              <a:rPr lang="en-US" altLang="ja-JP" sz="2000" b="1" dirty="0" smtClean="0">
                <a:ea typeface="ＭＳ Ｐゴシック" pitchFamily="34" charset="-128"/>
              </a:rPr>
              <a:t>47</a:t>
            </a:r>
            <a:r>
              <a:rPr lang="en-US" altLang="ja-JP" sz="2000" b="1" dirty="0">
                <a:ea typeface="ＭＳ Ｐゴシック" pitchFamily="34" charset="-128"/>
              </a:rPr>
              <a:t>% </a:t>
            </a:r>
            <a:r>
              <a:rPr lang="en-US" altLang="ja-JP" sz="2000" b="1" dirty="0" smtClean="0">
                <a:ea typeface="ＭＳ Ｐゴシック" pitchFamily="34" charset="-128"/>
              </a:rPr>
              <a:t>y el </a:t>
            </a:r>
            <a:r>
              <a:rPr lang="en-US" altLang="ja-JP" sz="2000" b="1" dirty="0" err="1" smtClean="0">
                <a:ea typeface="ＭＳ Ｐゴシック" pitchFamily="34" charset="-128"/>
              </a:rPr>
              <a:t>tiempo</a:t>
            </a:r>
            <a:r>
              <a:rPr lang="en-US" altLang="ja-JP" sz="2000" b="1" dirty="0" smtClean="0">
                <a:ea typeface="ＭＳ Ｐゴシック" pitchFamily="34" charset="-128"/>
              </a:rPr>
              <a:t> a la </a:t>
            </a:r>
            <a:r>
              <a:rPr lang="en-US" altLang="ja-JP" sz="2000" b="1" dirty="0" err="1" smtClean="0">
                <a:ea typeface="ＭＳ Ｐゴシック" pitchFamily="34" charset="-128"/>
              </a:rPr>
              <a:t>progresión</a:t>
            </a:r>
            <a:r>
              <a:rPr lang="en-US" altLang="ja-JP" sz="2000" b="1" dirty="0" smtClean="0">
                <a:ea typeface="ＭＳ Ｐゴシック" pitchFamily="34" charset="-128"/>
              </a:rPr>
              <a:t> </a:t>
            </a:r>
            <a:r>
              <a:rPr lang="en-US" altLang="ja-JP" sz="2000" b="1" dirty="0" err="1" smtClean="0">
                <a:ea typeface="ＭＳ Ｐゴシック" pitchFamily="34" charset="-128"/>
              </a:rPr>
              <a:t>en</a:t>
            </a:r>
            <a:r>
              <a:rPr lang="en-US" altLang="ja-JP" sz="2000" b="1" dirty="0" smtClean="0">
                <a:ea typeface="ＭＳ Ｐゴシック" pitchFamily="34" charset="-128"/>
              </a:rPr>
              <a:t> un 43% </a:t>
            </a:r>
            <a:r>
              <a:rPr lang="en-US" altLang="ja-JP" sz="2000" b="1" dirty="0" err="1" smtClean="0">
                <a:ea typeface="ＭＳ Ｐゴシック" pitchFamily="34" charset="-128"/>
              </a:rPr>
              <a:t>en</a:t>
            </a:r>
            <a:r>
              <a:rPr lang="en-US" altLang="ja-JP" sz="2000" b="1" dirty="0" smtClean="0">
                <a:ea typeface="ＭＳ Ｐゴシック" pitchFamily="34" charset="-128"/>
              </a:rPr>
              <a:t> </a:t>
            </a:r>
            <a:r>
              <a:rPr lang="en-US" altLang="ja-JP" sz="2000" b="1" dirty="0" err="1" smtClean="0">
                <a:ea typeface="ＭＳ Ｐゴシック" pitchFamily="34" charset="-128"/>
              </a:rPr>
              <a:t>pacientes</a:t>
            </a:r>
            <a:r>
              <a:rPr lang="en-US" altLang="ja-JP" sz="2000" b="1" dirty="0" smtClean="0">
                <a:ea typeface="ＭＳ Ｐゴシック" pitchFamily="34" charset="-128"/>
              </a:rPr>
              <a:t> con HCC </a:t>
            </a:r>
            <a:r>
              <a:rPr lang="en-US" altLang="ja-JP" sz="2000" b="1" dirty="0" err="1" smtClean="0">
                <a:ea typeface="ＭＳ Ｐゴシック" pitchFamily="34" charset="-128"/>
              </a:rPr>
              <a:t>avanzado</a:t>
            </a:r>
            <a:endParaRPr lang="en-US" altLang="ja-JP" sz="2000" b="1" dirty="0">
              <a:ea typeface="ＭＳ Ｐゴシック" pitchFamily="34" charset="-128"/>
            </a:endParaRPr>
          </a:p>
        </p:txBody>
      </p:sp>
      <p:sp>
        <p:nvSpPr>
          <p:cNvPr id="25615" name="Text Box 24"/>
          <p:cNvSpPr txBox="1">
            <a:spLocks noChangeArrowheads="1"/>
          </p:cNvSpPr>
          <p:nvPr/>
        </p:nvSpPr>
        <p:spPr bwMode="auto">
          <a:xfrm>
            <a:off x="5753100" y="1443038"/>
            <a:ext cx="220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ja-JP">
                <a:solidFill>
                  <a:srgbClr val="FFFF00"/>
                </a:solidFill>
                <a:ea typeface="ＭＳ Ｐゴシック" pitchFamily="34" charset="-128"/>
              </a:rPr>
              <a:t>Time to progression</a:t>
            </a:r>
          </a:p>
        </p:txBody>
      </p:sp>
      <p:sp>
        <p:nvSpPr>
          <p:cNvPr id="25616" name="Text Box 25"/>
          <p:cNvSpPr txBox="1">
            <a:spLocks noChangeArrowheads="1"/>
          </p:cNvSpPr>
          <p:nvPr/>
        </p:nvSpPr>
        <p:spPr bwMode="auto">
          <a:xfrm>
            <a:off x="1470025" y="1443038"/>
            <a:ext cx="174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ja-JP">
                <a:solidFill>
                  <a:srgbClr val="FFFF00"/>
                </a:solidFill>
                <a:ea typeface="ＭＳ Ｐゴシック" pitchFamily="34" charset="-128"/>
              </a:rPr>
              <a:t>Overall survival</a:t>
            </a:r>
          </a:p>
        </p:txBody>
      </p:sp>
      <p:sp>
        <p:nvSpPr>
          <p:cNvPr id="25617" name="Text Box 25"/>
          <p:cNvSpPr txBox="1">
            <a:spLocks noChangeArrowheads="1"/>
          </p:cNvSpPr>
          <p:nvPr/>
        </p:nvSpPr>
        <p:spPr bwMode="auto">
          <a:xfrm>
            <a:off x="1114425" y="5538788"/>
            <a:ext cx="3414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ja-JP" sz="14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Time from randomization (months)</a:t>
            </a:r>
          </a:p>
        </p:txBody>
      </p:sp>
      <p:sp>
        <p:nvSpPr>
          <p:cNvPr id="25618" name="Text Box 25"/>
          <p:cNvSpPr txBox="1">
            <a:spLocks noChangeArrowheads="1"/>
          </p:cNvSpPr>
          <p:nvPr/>
        </p:nvSpPr>
        <p:spPr bwMode="auto">
          <a:xfrm>
            <a:off x="5448300" y="5532438"/>
            <a:ext cx="3478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ja-JP" sz="14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Time from randomization (months)</a:t>
            </a:r>
          </a:p>
        </p:txBody>
      </p:sp>
      <p:sp>
        <p:nvSpPr>
          <p:cNvPr id="25619" name="Text Box 5"/>
          <p:cNvSpPr txBox="1">
            <a:spLocks noChangeArrowheads="1"/>
          </p:cNvSpPr>
          <p:nvPr/>
        </p:nvSpPr>
        <p:spPr bwMode="auto">
          <a:xfrm rot="-5400000">
            <a:off x="-804862" y="3298825"/>
            <a:ext cx="23066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ja-JP" sz="14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Survival probability</a:t>
            </a:r>
          </a:p>
        </p:txBody>
      </p:sp>
    </p:spTree>
    <p:extLst>
      <p:ext uri="{BB962C8B-B14F-4D97-AF65-F5344CB8AC3E}">
        <p14:creationId xmlns:p14="http://schemas.microsoft.com/office/powerpoint/2010/main" val="33462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381000" y="182563"/>
            <a:ext cx="8367713" cy="1041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mtClean="0">
                <a:ea typeface="ＭＳ Ｐゴシック" pitchFamily="34" charset="-128"/>
              </a:rPr>
              <a:t>Efficacy endpoints for the SHARP and </a:t>
            </a:r>
            <a:br>
              <a:rPr lang="en-US" altLang="ja-JP" smtClean="0">
                <a:ea typeface="ＭＳ Ｐゴシック" pitchFamily="34" charset="-128"/>
              </a:rPr>
            </a:br>
            <a:r>
              <a:rPr lang="en-US" altLang="ja-JP" smtClean="0">
                <a:ea typeface="ＭＳ Ｐゴシック" pitchFamily="34" charset="-128"/>
              </a:rPr>
              <a:t>Asia–Pacific trials</a:t>
            </a:r>
          </a:p>
        </p:txBody>
      </p:sp>
      <p:graphicFrame>
        <p:nvGraphicFramePr>
          <p:cNvPr id="14421" name="Group 85"/>
          <p:cNvGraphicFramePr>
            <a:graphicFrameLocks noGrp="1"/>
          </p:cNvGraphicFramePr>
          <p:nvPr/>
        </p:nvGraphicFramePr>
        <p:xfrm>
          <a:off x="107950" y="2100263"/>
          <a:ext cx="4364038" cy="3313113"/>
        </p:xfrm>
        <a:graphic>
          <a:graphicData uri="http://schemas.openxmlformats.org/drawingml/2006/table">
            <a:tbl>
              <a:tblPr/>
              <a:tblGrid>
                <a:gridCol w="1838325"/>
                <a:gridCol w="887413"/>
                <a:gridCol w="860425"/>
                <a:gridCol w="7778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Outcome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Sorafenib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 = 299)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 = 303)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 value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Overall survival (mo)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&lt; 0.001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Time to symptomatic progression (mo)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0.77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Time to radiologic progression (mo)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&lt; 0.001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Level of response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271463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Complete response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Partial response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Stable disease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Disease control rate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08513" y="2100263"/>
          <a:ext cx="4398962" cy="3416301"/>
        </p:xfrm>
        <a:graphic>
          <a:graphicData uri="http://schemas.openxmlformats.org/drawingml/2006/table">
            <a:tbl>
              <a:tblPr/>
              <a:tblGrid>
                <a:gridCol w="1992312"/>
                <a:gridCol w="923925"/>
                <a:gridCol w="828675"/>
                <a:gridCol w="65405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Outcome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Sorafenib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 = 150)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 = 76)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 value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Overall survival (months)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Time to progression (months)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0.0005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Best response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Complete response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Partial response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Stable disease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54.0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27.6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Disease control rate,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35.3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15.8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0.0019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01" name="TextBox 7"/>
          <p:cNvSpPr txBox="1">
            <a:spLocks noChangeArrowheads="1"/>
          </p:cNvSpPr>
          <p:nvPr/>
        </p:nvSpPr>
        <p:spPr bwMode="auto">
          <a:xfrm>
            <a:off x="1203325" y="1447800"/>
            <a:ext cx="2092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tx2"/>
                </a:solidFill>
                <a:ea typeface="ＭＳ Ｐゴシック" pitchFamily="34" charset="-128"/>
              </a:rPr>
              <a:t>SHARP trial</a:t>
            </a:r>
            <a:r>
              <a:rPr lang="en-US" altLang="ja-JP" baseline="30000">
                <a:solidFill>
                  <a:schemeClr val="tx2"/>
                </a:solidFill>
                <a:ea typeface="ＭＳ Ｐゴシック" pitchFamily="34" charset="-128"/>
              </a:rPr>
              <a:t>1</a:t>
            </a:r>
          </a:p>
        </p:txBody>
      </p:sp>
      <p:sp>
        <p:nvSpPr>
          <p:cNvPr id="26702" name="TextBox 8"/>
          <p:cNvSpPr txBox="1">
            <a:spLocks noChangeArrowheads="1"/>
          </p:cNvSpPr>
          <p:nvPr/>
        </p:nvSpPr>
        <p:spPr bwMode="auto">
          <a:xfrm>
            <a:off x="6118225" y="1454150"/>
            <a:ext cx="2201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tx2"/>
                </a:solidFill>
                <a:ea typeface="ＭＳ Ｐゴシック" pitchFamily="34" charset="-128"/>
              </a:rPr>
              <a:t>Asia–Pacific trial</a:t>
            </a:r>
            <a:r>
              <a:rPr lang="en-US" altLang="ja-JP" baseline="30000">
                <a:solidFill>
                  <a:schemeClr val="tx2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26703" name="Text Box 117"/>
          <p:cNvSpPr txBox="1">
            <a:spLocks noChangeArrowheads="1"/>
          </p:cNvSpPr>
          <p:nvPr/>
        </p:nvSpPr>
        <p:spPr bwMode="auto">
          <a:xfrm>
            <a:off x="5414963" y="6396038"/>
            <a:ext cx="3729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fr-FR" altLang="ja-JP" sz="1200">
                <a:solidFill>
                  <a:srgbClr val="FFFFFF"/>
                </a:solidFill>
                <a:ea typeface="ＭＳ Ｐゴシック" pitchFamily="34" charset="-128"/>
              </a:rPr>
              <a:t>1. Llovet JM, et al. N Engl J Med. 2008;</a:t>
            </a:r>
            <a:r>
              <a:rPr lang="en-US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359:378-90.</a:t>
            </a:r>
            <a:br>
              <a:rPr lang="en-US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fr-FR" altLang="ja-JP" sz="1200">
                <a:solidFill>
                  <a:srgbClr val="FFFFFF"/>
                </a:solidFill>
                <a:ea typeface="ＭＳ Ｐゴシック" pitchFamily="34" charset="-128"/>
              </a:rPr>
              <a:t>2. Cheng AL, et al. Lancet Oncol. 2009;10:25-34.</a:t>
            </a:r>
          </a:p>
        </p:txBody>
      </p:sp>
    </p:spTree>
    <p:extLst>
      <p:ext uri="{BB962C8B-B14F-4D97-AF65-F5344CB8AC3E}">
        <p14:creationId xmlns:p14="http://schemas.microsoft.com/office/powerpoint/2010/main" val="33972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192088"/>
            <a:ext cx="8367713" cy="1041400"/>
          </a:xfrm>
        </p:spPr>
        <p:txBody>
          <a:bodyPr>
            <a:noAutofit/>
          </a:bodyPr>
          <a:lstStyle/>
          <a:p>
            <a:r>
              <a:rPr lang="en-GB" altLang="ja-JP" sz="2800" dirty="0" err="1" smtClean="0">
                <a:ea typeface="ＭＳ Ｐゴシック" pitchFamily="34" charset="-128"/>
              </a:rPr>
              <a:t>Supervivencia</a:t>
            </a:r>
            <a:r>
              <a:rPr lang="en-GB" altLang="ja-JP" sz="2800" dirty="0" smtClean="0">
                <a:ea typeface="ＭＳ Ｐゴシック" pitchFamily="34" charset="-128"/>
              </a:rPr>
              <a:t> global y </a:t>
            </a:r>
            <a:r>
              <a:rPr lang="en-GB" altLang="ja-JP" sz="2800" dirty="0" err="1" smtClean="0">
                <a:ea typeface="ＭＳ Ｐゴシック" pitchFamily="34" charset="-128"/>
              </a:rPr>
              <a:t>Tiempo</a:t>
            </a:r>
            <a:r>
              <a:rPr lang="en-GB" altLang="ja-JP" sz="2800" dirty="0" smtClean="0">
                <a:ea typeface="ＭＳ Ｐゴシック" pitchFamily="34" charset="-128"/>
              </a:rPr>
              <a:t> a la </a:t>
            </a:r>
            <a:r>
              <a:rPr lang="en-GB" altLang="ja-JP" sz="2800" dirty="0" err="1" smtClean="0">
                <a:ea typeface="ＭＳ Ｐゴシック" pitchFamily="34" charset="-128"/>
              </a:rPr>
              <a:t>progresión</a:t>
            </a:r>
            <a:r>
              <a:rPr lang="en-GB" altLang="ja-JP" sz="2800" dirty="0" smtClean="0">
                <a:ea typeface="ＭＳ Ｐゴシック" pitchFamily="34" charset="-128"/>
              </a:rPr>
              <a:t> </a:t>
            </a:r>
            <a:r>
              <a:rPr lang="en-GB" altLang="ja-JP" sz="2800" dirty="0" err="1" smtClean="0">
                <a:ea typeface="ＭＳ Ｐゴシック" pitchFamily="34" charset="-128"/>
              </a:rPr>
              <a:t>en</a:t>
            </a:r>
            <a:r>
              <a:rPr lang="en-GB" altLang="ja-JP" sz="2800" dirty="0" smtClean="0">
                <a:ea typeface="ＭＳ Ｐゴシック" pitchFamily="34" charset="-128"/>
              </a:rPr>
              <a:t> el </a:t>
            </a:r>
            <a:r>
              <a:rPr lang="en-GB" altLang="ja-JP" sz="2800" dirty="0" err="1" smtClean="0">
                <a:ea typeface="ＭＳ Ｐゴシック" pitchFamily="34" charset="-128"/>
              </a:rPr>
              <a:t>ensayo</a:t>
            </a:r>
            <a:r>
              <a:rPr lang="en-GB" altLang="ja-JP" sz="2800" dirty="0" smtClean="0">
                <a:ea typeface="ＭＳ Ｐゴシック" pitchFamily="34" charset="-128"/>
              </a:rPr>
              <a:t> SHARP </a:t>
            </a:r>
            <a:r>
              <a:rPr lang="en-GB" altLang="ja-JP" sz="2800" dirty="0" err="1" smtClean="0">
                <a:ea typeface="ＭＳ Ｐゴシック" pitchFamily="34" charset="-128"/>
              </a:rPr>
              <a:t>en</a:t>
            </a:r>
            <a:r>
              <a:rPr lang="en-GB" altLang="ja-JP" sz="2800" dirty="0" smtClean="0">
                <a:ea typeface="ＭＳ Ｐゴシック" pitchFamily="34" charset="-128"/>
              </a:rPr>
              <a:t> </a:t>
            </a:r>
            <a:r>
              <a:rPr lang="en-GB" altLang="ja-JP" sz="2800" dirty="0" err="1" smtClean="0">
                <a:ea typeface="ＭＳ Ｐゴシック" pitchFamily="34" charset="-128"/>
              </a:rPr>
              <a:t>pacientes</a:t>
            </a:r>
            <a:r>
              <a:rPr lang="en-GB" altLang="ja-JP" sz="2800" dirty="0" smtClean="0">
                <a:ea typeface="ＭＳ Ｐゴシック" pitchFamily="34" charset="-128"/>
              </a:rPr>
              <a:t> </a:t>
            </a:r>
            <a:r>
              <a:rPr lang="en-GB" altLang="ja-JP" sz="2800" dirty="0" err="1" smtClean="0">
                <a:ea typeface="ＭＳ Ｐゴシック" pitchFamily="34" charset="-128"/>
              </a:rPr>
              <a:t>tratados</a:t>
            </a:r>
            <a:r>
              <a:rPr lang="en-GB" altLang="ja-JP" sz="2800" dirty="0" smtClean="0">
                <a:ea typeface="ＭＳ Ｐゴシック" pitchFamily="34" charset="-128"/>
              </a:rPr>
              <a:t> con TACE </a:t>
            </a:r>
            <a:r>
              <a:rPr lang="en-GB" altLang="ja-JP" sz="2800" dirty="0" err="1" smtClean="0">
                <a:ea typeface="ＭＳ Ｐゴシック" pitchFamily="34" charset="-128"/>
              </a:rPr>
              <a:t>previa</a:t>
            </a:r>
            <a:endParaRPr lang="en-US" altLang="ja-JP" sz="2800" dirty="0" smtClean="0">
              <a:ea typeface="ＭＳ Ｐゴシック" pitchFamily="34" charset="-128"/>
            </a:endParaRPr>
          </a:p>
        </p:txBody>
      </p:sp>
      <p:sp>
        <p:nvSpPr>
          <p:cNvPr id="28675" name="Text Box 18"/>
          <p:cNvSpPr txBox="1">
            <a:spLocks noChangeArrowheads="1"/>
          </p:cNvSpPr>
          <p:nvPr/>
        </p:nvSpPr>
        <p:spPr bwMode="auto">
          <a:xfrm>
            <a:off x="2428875" y="6351588"/>
            <a:ext cx="671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altLang="ja-JP" sz="1200">
                <a:ea typeface="ＭＳ Ｐゴシック" pitchFamily="34" charset="-128"/>
              </a:rPr>
              <a:t/>
            </a:r>
            <a:br>
              <a:rPr lang="en-GB" altLang="ja-JP" sz="1200">
                <a:ea typeface="ＭＳ Ｐゴシック" pitchFamily="34" charset="-128"/>
              </a:rPr>
            </a:br>
            <a:r>
              <a:rPr lang="en-GB" altLang="ja-JP" sz="1200">
                <a:ea typeface="ＭＳ Ｐゴシック" pitchFamily="34" charset="-128"/>
              </a:rPr>
              <a:t> Galle P, et al. J Hepatol. 2008;50:S372 [abstract 994]. Presented at EASL 2008. </a:t>
            </a:r>
            <a:br>
              <a:rPr lang="en-GB" altLang="ja-JP" sz="1200">
                <a:ea typeface="ＭＳ Ｐゴシック" pitchFamily="34" charset="-128"/>
              </a:rPr>
            </a:br>
            <a:endParaRPr lang="en-GB" altLang="ja-JP" sz="1200">
              <a:ea typeface="ＭＳ Ｐゴシック" pitchFamily="34" charset="-128"/>
            </a:endParaRPr>
          </a:p>
        </p:txBody>
      </p:sp>
      <p:sp>
        <p:nvSpPr>
          <p:cNvPr id="28676" name="Rectangle 19"/>
          <p:cNvSpPr>
            <a:spLocks noChangeArrowheads="1"/>
          </p:cNvSpPr>
          <p:nvPr/>
        </p:nvSpPr>
        <p:spPr bwMode="auto">
          <a:xfrm rot="-5400000">
            <a:off x="-562769" y="3542507"/>
            <a:ext cx="1711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Verdana" pitchFamily="34" charset="0"/>
              <a:buNone/>
            </a:pPr>
            <a:r>
              <a:rPr lang="en-US" altLang="ja-JP" sz="14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Survival probability</a:t>
            </a:r>
          </a:p>
        </p:txBody>
      </p:sp>
      <p:grpSp>
        <p:nvGrpSpPr>
          <p:cNvPr id="28677" name="Group 1924"/>
          <p:cNvGrpSpPr>
            <a:grpSpLocks/>
          </p:cNvGrpSpPr>
          <p:nvPr/>
        </p:nvGrpSpPr>
        <p:grpSpPr bwMode="auto">
          <a:xfrm>
            <a:off x="944563" y="2066925"/>
            <a:ext cx="2693987" cy="2447925"/>
            <a:chOff x="895" y="1298"/>
            <a:chExt cx="1697" cy="1655"/>
          </a:xfrm>
        </p:grpSpPr>
        <p:sp>
          <p:nvSpPr>
            <p:cNvPr id="28961" name="Line 1925"/>
            <p:cNvSpPr>
              <a:spLocks noChangeShapeType="1"/>
            </p:cNvSpPr>
            <p:nvPr/>
          </p:nvSpPr>
          <p:spPr bwMode="auto">
            <a:xfrm>
              <a:off x="897" y="1298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62" name="Freeform 1926"/>
            <p:cNvSpPr>
              <a:spLocks/>
            </p:cNvSpPr>
            <p:nvPr/>
          </p:nvSpPr>
          <p:spPr bwMode="auto">
            <a:xfrm>
              <a:off x="895" y="1298"/>
              <a:ext cx="76" cy="7"/>
            </a:xfrm>
            <a:custGeom>
              <a:avLst/>
              <a:gdLst>
                <a:gd name="T0" fmla="*/ 0 w 531"/>
                <a:gd name="T1" fmla="*/ 0 h 28"/>
                <a:gd name="T2" fmla="*/ 0 w 531"/>
                <a:gd name="T3" fmla="*/ 0 h 28"/>
                <a:gd name="T4" fmla="*/ 0 w 531"/>
                <a:gd name="T5" fmla="*/ 0 h 28"/>
                <a:gd name="T6" fmla="*/ 0 w 531"/>
                <a:gd name="T7" fmla="*/ 0 h 28"/>
                <a:gd name="T8" fmla="*/ 0 w 531"/>
                <a:gd name="T9" fmla="*/ 0 h 28"/>
                <a:gd name="T10" fmla="*/ 0 w 531"/>
                <a:gd name="T11" fmla="*/ 0 h 28"/>
                <a:gd name="T12" fmla="*/ 0 w 531"/>
                <a:gd name="T13" fmla="*/ 0 h 28"/>
                <a:gd name="T14" fmla="*/ 0 w 531"/>
                <a:gd name="T15" fmla="*/ 0 h 28"/>
                <a:gd name="T16" fmla="*/ 0 w 531"/>
                <a:gd name="T17" fmla="*/ 0 h 28"/>
                <a:gd name="T18" fmla="*/ 0 w 531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1"/>
                <a:gd name="T31" fmla="*/ 0 h 28"/>
                <a:gd name="T32" fmla="*/ 531 w 531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1" h="28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503" y="28"/>
                  </a:lnTo>
                  <a:lnTo>
                    <a:pt x="531" y="28"/>
                  </a:lnTo>
                  <a:lnTo>
                    <a:pt x="531" y="14"/>
                  </a:lnTo>
                  <a:lnTo>
                    <a:pt x="531" y="0"/>
                  </a:lnTo>
                  <a:lnTo>
                    <a:pt x="517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63" name="Line 1927"/>
            <p:cNvSpPr>
              <a:spLocks noChangeShapeType="1"/>
            </p:cNvSpPr>
            <p:nvPr/>
          </p:nvSpPr>
          <p:spPr bwMode="auto">
            <a:xfrm>
              <a:off x="971" y="130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64" name="Freeform 1928"/>
            <p:cNvSpPr>
              <a:spLocks/>
            </p:cNvSpPr>
            <p:nvPr/>
          </p:nvSpPr>
          <p:spPr bwMode="auto">
            <a:xfrm>
              <a:off x="967" y="1298"/>
              <a:ext cx="4" cy="31"/>
            </a:xfrm>
            <a:custGeom>
              <a:avLst/>
              <a:gdLst>
                <a:gd name="T0" fmla="*/ 0 w 28"/>
                <a:gd name="T1" fmla="*/ 0 h 124"/>
                <a:gd name="T2" fmla="*/ 0 w 28"/>
                <a:gd name="T3" fmla="*/ 0 h 124"/>
                <a:gd name="T4" fmla="*/ 0 w 28"/>
                <a:gd name="T5" fmla="*/ 0 h 124"/>
                <a:gd name="T6" fmla="*/ 0 w 28"/>
                <a:gd name="T7" fmla="*/ 0 h 124"/>
                <a:gd name="T8" fmla="*/ 0 w 28"/>
                <a:gd name="T9" fmla="*/ 0 h 124"/>
                <a:gd name="T10" fmla="*/ 0 w 28"/>
                <a:gd name="T11" fmla="*/ 0 h 124"/>
                <a:gd name="T12" fmla="*/ 0 w 28"/>
                <a:gd name="T13" fmla="*/ 0 h 124"/>
                <a:gd name="T14" fmla="*/ 0 w 28"/>
                <a:gd name="T15" fmla="*/ 0 h 124"/>
                <a:gd name="T16" fmla="*/ 0 w 28"/>
                <a:gd name="T17" fmla="*/ 0 h 124"/>
                <a:gd name="T18" fmla="*/ 0 w 28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4"/>
                <a:gd name="T32" fmla="*/ 28 w 28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4">
                  <a:moveTo>
                    <a:pt x="28" y="14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0" y="124"/>
                  </a:lnTo>
                  <a:lnTo>
                    <a:pt x="14" y="124"/>
                  </a:lnTo>
                  <a:lnTo>
                    <a:pt x="28" y="124"/>
                  </a:lnTo>
                  <a:lnTo>
                    <a:pt x="28" y="111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65" name="Line 1929"/>
            <p:cNvSpPr>
              <a:spLocks noChangeShapeType="1"/>
            </p:cNvSpPr>
            <p:nvPr/>
          </p:nvSpPr>
          <p:spPr bwMode="auto">
            <a:xfrm>
              <a:off x="969" y="132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66" name="Freeform 1930"/>
            <p:cNvSpPr>
              <a:spLocks/>
            </p:cNvSpPr>
            <p:nvPr/>
          </p:nvSpPr>
          <p:spPr bwMode="auto">
            <a:xfrm>
              <a:off x="967" y="1322"/>
              <a:ext cx="46" cy="7"/>
            </a:xfrm>
            <a:custGeom>
              <a:avLst/>
              <a:gdLst>
                <a:gd name="T0" fmla="*/ 0 w 321"/>
                <a:gd name="T1" fmla="*/ 0 h 27"/>
                <a:gd name="T2" fmla="*/ 0 w 321"/>
                <a:gd name="T3" fmla="*/ 0 h 27"/>
                <a:gd name="T4" fmla="*/ 0 w 321"/>
                <a:gd name="T5" fmla="*/ 0 h 27"/>
                <a:gd name="T6" fmla="*/ 0 w 321"/>
                <a:gd name="T7" fmla="*/ 0 h 27"/>
                <a:gd name="T8" fmla="*/ 0 w 321"/>
                <a:gd name="T9" fmla="*/ 0 h 27"/>
                <a:gd name="T10" fmla="*/ 0 w 321"/>
                <a:gd name="T11" fmla="*/ 0 h 27"/>
                <a:gd name="T12" fmla="*/ 0 w 321"/>
                <a:gd name="T13" fmla="*/ 0 h 27"/>
                <a:gd name="T14" fmla="*/ 0 w 321"/>
                <a:gd name="T15" fmla="*/ 0 h 27"/>
                <a:gd name="T16" fmla="*/ 0 w 321"/>
                <a:gd name="T17" fmla="*/ 0 h 27"/>
                <a:gd name="T18" fmla="*/ 0 w 3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1"/>
                <a:gd name="T31" fmla="*/ 0 h 27"/>
                <a:gd name="T32" fmla="*/ 321 w 3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1" h="27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279" y="27"/>
                  </a:lnTo>
                  <a:lnTo>
                    <a:pt x="308" y="27"/>
                  </a:lnTo>
                  <a:lnTo>
                    <a:pt x="321" y="14"/>
                  </a:lnTo>
                  <a:lnTo>
                    <a:pt x="308" y="0"/>
                  </a:lnTo>
                  <a:lnTo>
                    <a:pt x="293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67" name="Line 1931"/>
            <p:cNvSpPr>
              <a:spLocks noChangeShapeType="1"/>
            </p:cNvSpPr>
            <p:nvPr/>
          </p:nvSpPr>
          <p:spPr bwMode="auto">
            <a:xfrm>
              <a:off x="1013" y="132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68" name="Freeform 1932"/>
            <p:cNvSpPr>
              <a:spLocks/>
            </p:cNvSpPr>
            <p:nvPr/>
          </p:nvSpPr>
          <p:spPr bwMode="auto">
            <a:xfrm>
              <a:off x="1009" y="1322"/>
              <a:ext cx="4" cy="31"/>
            </a:xfrm>
            <a:custGeom>
              <a:avLst/>
              <a:gdLst>
                <a:gd name="T0" fmla="*/ 0 w 28"/>
                <a:gd name="T1" fmla="*/ 0 h 124"/>
                <a:gd name="T2" fmla="*/ 0 w 28"/>
                <a:gd name="T3" fmla="*/ 0 h 124"/>
                <a:gd name="T4" fmla="*/ 0 w 28"/>
                <a:gd name="T5" fmla="*/ 0 h 124"/>
                <a:gd name="T6" fmla="*/ 0 w 28"/>
                <a:gd name="T7" fmla="*/ 0 h 124"/>
                <a:gd name="T8" fmla="*/ 0 w 28"/>
                <a:gd name="T9" fmla="*/ 0 h 124"/>
                <a:gd name="T10" fmla="*/ 0 w 28"/>
                <a:gd name="T11" fmla="*/ 0 h 124"/>
                <a:gd name="T12" fmla="*/ 0 w 28"/>
                <a:gd name="T13" fmla="*/ 0 h 124"/>
                <a:gd name="T14" fmla="*/ 0 w 28"/>
                <a:gd name="T15" fmla="*/ 0 h 124"/>
                <a:gd name="T16" fmla="*/ 0 w 28"/>
                <a:gd name="T17" fmla="*/ 0 h 124"/>
                <a:gd name="T18" fmla="*/ 0 w 28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4"/>
                <a:gd name="T32" fmla="*/ 28 w 28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4">
                  <a:moveTo>
                    <a:pt x="28" y="14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124"/>
                  </a:lnTo>
                  <a:lnTo>
                    <a:pt x="15" y="124"/>
                  </a:lnTo>
                  <a:lnTo>
                    <a:pt x="28" y="110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69" name="Line 1933"/>
            <p:cNvSpPr>
              <a:spLocks noChangeShapeType="1"/>
            </p:cNvSpPr>
            <p:nvPr/>
          </p:nvSpPr>
          <p:spPr bwMode="auto">
            <a:xfrm>
              <a:off x="1011" y="134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70" name="Freeform 1934"/>
            <p:cNvSpPr>
              <a:spLocks/>
            </p:cNvSpPr>
            <p:nvPr/>
          </p:nvSpPr>
          <p:spPr bwMode="auto">
            <a:xfrm>
              <a:off x="1009" y="1346"/>
              <a:ext cx="18" cy="7"/>
            </a:xfrm>
            <a:custGeom>
              <a:avLst/>
              <a:gdLst>
                <a:gd name="T0" fmla="*/ 0 w 126"/>
                <a:gd name="T1" fmla="*/ 0 h 28"/>
                <a:gd name="T2" fmla="*/ 0 w 126"/>
                <a:gd name="T3" fmla="*/ 0 h 28"/>
                <a:gd name="T4" fmla="*/ 0 w 126"/>
                <a:gd name="T5" fmla="*/ 0 h 28"/>
                <a:gd name="T6" fmla="*/ 0 w 126"/>
                <a:gd name="T7" fmla="*/ 0 h 28"/>
                <a:gd name="T8" fmla="*/ 0 w 126"/>
                <a:gd name="T9" fmla="*/ 0 h 28"/>
                <a:gd name="T10" fmla="*/ 0 w 126"/>
                <a:gd name="T11" fmla="*/ 0 h 28"/>
                <a:gd name="T12" fmla="*/ 0 w 126"/>
                <a:gd name="T13" fmla="*/ 0 h 28"/>
                <a:gd name="T14" fmla="*/ 0 w 126"/>
                <a:gd name="T15" fmla="*/ 0 h 28"/>
                <a:gd name="T16" fmla="*/ 0 w 126"/>
                <a:gd name="T17" fmla="*/ 0 h 28"/>
                <a:gd name="T18" fmla="*/ 0 w 126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"/>
                <a:gd name="T31" fmla="*/ 0 h 28"/>
                <a:gd name="T32" fmla="*/ 126 w 12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" h="28">
                  <a:moveTo>
                    <a:pt x="15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99" y="28"/>
                  </a:lnTo>
                  <a:lnTo>
                    <a:pt x="126" y="28"/>
                  </a:lnTo>
                  <a:lnTo>
                    <a:pt x="126" y="14"/>
                  </a:lnTo>
                  <a:lnTo>
                    <a:pt x="126" y="0"/>
                  </a:lnTo>
                  <a:lnTo>
                    <a:pt x="112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71" name="Line 1935"/>
            <p:cNvSpPr>
              <a:spLocks noChangeShapeType="1"/>
            </p:cNvSpPr>
            <p:nvPr/>
          </p:nvSpPr>
          <p:spPr bwMode="auto">
            <a:xfrm>
              <a:off x="1027" y="1350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72" name="Freeform 1936"/>
            <p:cNvSpPr>
              <a:spLocks/>
            </p:cNvSpPr>
            <p:nvPr/>
          </p:nvSpPr>
          <p:spPr bwMode="auto">
            <a:xfrm>
              <a:off x="1025" y="1346"/>
              <a:ext cx="2" cy="31"/>
            </a:xfrm>
            <a:custGeom>
              <a:avLst/>
              <a:gdLst>
                <a:gd name="T0" fmla="*/ 0 w 14"/>
                <a:gd name="T1" fmla="*/ 0 h 125"/>
                <a:gd name="T2" fmla="*/ 0 w 14"/>
                <a:gd name="T3" fmla="*/ 0 h 125"/>
                <a:gd name="T4" fmla="*/ 0 w 14"/>
                <a:gd name="T5" fmla="*/ 0 h 125"/>
                <a:gd name="T6" fmla="*/ 0 w 14"/>
                <a:gd name="T7" fmla="*/ 0 h 125"/>
                <a:gd name="T8" fmla="*/ 0 w 14"/>
                <a:gd name="T9" fmla="*/ 0 h 125"/>
                <a:gd name="T10" fmla="*/ 0 w 14"/>
                <a:gd name="T11" fmla="*/ 0 h 125"/>
                <a:gd name="T12" fmla="*/ 0 w 14"/>
                <a:gd name="T13" fmla="*/ 0 h 125"/>
                <a:gd name="T14" fmla="*/ 0 w 14"/>
                <a:gd name="T15" fmla="*/ 0 h 125"/>
                <a:gd name="T16" fmla="*/ 0 w 14"/>
                <a:gd name="T17" fmla="*/ 0 h 125"/>
                <a:gd name="T18" fmla="*/ 0 w 14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25"/>
                <a:gd name="T32" fmla="*/ 14 w 14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25">
                  <a:moveTo>
                    <a:pt x="14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14" y="125"/>
                  </a:lnTo>
                  <a:lnTo>
                    <a:pt x="14" y="111"/>
                  </a:lnTo>
                  <a:lnTo>
                    <a:pt x="14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73" name="Line 1937"/>
            <p:cNvSpPr>
              <a:spLocks noChangeShapeType="1"/>
            </p:cNvSpPr>
            <p:nvPr/>
          </p:nvSpPr>
          <p:spPr bwMode="auto">
            <a:xfrm>
              <a:off x="1025" y="1370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74" name="Freeform 1938"/>
            <p:cNvSpPr>
              <a:spLocks/>
            </p:cNvSpPr>
            <p:nvPr/>
          </p:nvSpPr>
          <p:spPr bwMode="auto">
            <a:xfrm>
              <a:off x="1023" y="1370"/>
              <a:ext cx="42" cy="7"/>
            </a:xfrm>
            <a:custGeom>
              <a:avLst/>
              <a:gdLst>
                <a:gd name="T0" fmla="*/ 0 w 292"/>
                <a:gd name="T1" fmla="*/ 0 h 28"/>
                <a:gd name="T2" fmla="*/ 0 w 292"/>
                <a:gd name="T3" fmla="*/ 0 h 28"/>
                <a:gd name="T4" fmla="*/ 0 w 292"/>
                <a:gd name="T5" fmla="*/ 0 h 28"/>
                <a:gd name="T6" fmla="*/ 0 w 292"/>
                <a:gd name="T7" fmla="*/ 0 h 28"/>
                <a:gd name="T8" fmla="*/ 0 w 292"/>
                <a:gd name="T9" fmla="*/ 0 h 28"/>
                <a:gd name="T10" fmla="*/ 0 w 292"/>
                <a:gd name="T11" fmla="*/ 0 h 28"/>
                <a:gd name="T12" fmla="*/ 0 w 292"/>
                <a:gd name="T13" fmla="*/ 0 h 28"/>
                <a:gd name="T14" fmla="*/ 0 w 292"/>
                <a:gd name="T15" fmla="*/ 0 h 28"/>
                <a:gd name="T16" fmla="*/ 0 w 292"/>
                <a:gd name="T17" fmla="*/ 0 h 28"/>
                <a:gd name="T18" fmla="*/ 0 w 292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28"/>
                <a:gd name="T32" fmla="*/ 292 w 292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28">
                  <a:moveTo>
                    <a:pt x="13" y="0"/>
                  </a:moveTo>
                  <a:lnTo>
                    <a:pt x="13" y="0"/>
                  </a:lnTo>
                  <a:lnTo>
                    <a:pt x="0" y="14"/>
                  </a:lnTo>
                  <a:lnTo>
                    <a:pt x="13" y="28"/>
                  </a:lnTo>
                  <a:lnTo>
                    <a:pt x="265" y="28"/>
                  </a:lnTo>
                  <a:lnTo>
                    <a:pt x="292" y="28"/>
                  </a:lnTo>
                  <a:lnTo>
                    <a:pt x="292" y="14"/>
                  </a:lnTo>
                  <a:lnTo>
                    <a:pt x="292" y="0"/>
                  </a:lnTo>
                  <a:lnTo>
                    <a:pt x="265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75" name="Line 1939"/>
            <p:cNvSpPr>
              <a:spLocks noChangeShapeType="1"/>
            </p:cNvSpPr>
            <p:nvPr/>
          </p:nvSpPr>
          <p:spPr bwMode="auto">
            <a:xfrm>
              <a:off x="1065" y="1374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76" name="Freeform 1940"/>
            <p:cNvSpPr>
              <a:spLocks/>
            </p:cNvSpPr>
            <p:nvPr/>
          </p:nvSpPr>
          <p:spPr bwMode="auto">
            <a:xfrm>
              <a:off x="1063" y="1370"/>
              <a:ext cx="2" cy="31"/>
            </a:xfrm>
            <a:custGeom>
              <a:avLst/>
              <a:gdLst>
                <a:gd name="T0" fmla="*/ 0 w 13"/>
                <a:gd name="T1" fmla="*/ 0 h 125"/>
                <a:gd name="T2" fmla="*/ 0 w 13"/>
                <a:gd name="T3" fmla="*/ 0 h 125"/>
                <a:gd name="T4" fmla="*/ 0 w 13"/>
                <a:gd name="T5" fmla="*/ 0 h 125"/>
                <a:gd name="T6" fmla="*/ 0 w 13"/>
                <a:gd name="T7" fmla="*/ 0 h 125"/>
                <a:gd name="T8" fmla="*/ 0 w 13"/>
                <a:gd name="T9" fmla="*/ 0 h 125"/>
                <a:gd name="T10" fmla="*/ 0 w 13"/>
                <a:gd name="T11" fmla="*/ 0 h 125"/>
                <a:gd name="T12" fmla="*/ 0 w 13"/>
                <a:gd name="T13" fmla="*/ 0 h 125"/>
                <a:gd name="T14" fmla="*/ 0 w 13"/>
                <a:gd name="T15" fmla="*/ 0 h 125"/>
                <a:gd name="T16" fmla="*/ 0 w 13"/>
                <a:gd name="T17" fmla="*/ 0 h 125"/>
                <a:gd name="T18" fmla="*/ 0 w 13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25"/>
                <a:gd name="T32" fmla="*/ 13 w 13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25">
                  <a:moveTo>
                    <a:pt x="13" y="1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13" y="111"/>
                  </a:lnTo>
                  <a:lnTo>
                    <a:pt x="13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77" name="Line 1941"/>
            <p:cNvSpPr>
              <a:spLocks noChangeShapeType="1"/>
            </p:cNvSpPr>
            <p:nvPr/>
          </p:nvSpPr>
          <p:spPr bwMode="auto">
            <a:xfrm>
              <a:off x="1063" y="1395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78" name="Freeform 1942"/>
            <p:cNvSpPr>
              <a:spLocks/>
            </p:cNvSpPr>
            <p:nvPr/>
          </p:nvSpPr>
          <p:spPr bwMode="auto">
            <a:xfrm>
              <a:off x="1061" y="1395"/>
              <a:ext cx="66" cy="3"/>
            </a:xfrm>
            <a:custGeom>
              <a:avLst/>
              <a:gdLst>
                <a:gd name="T0" fmla="*/ 0 w 460"/>
                <a:gd name="T1" fmla="*/ 0 h 14"/>
                <a:gd name="T2" fmla="*/ 0 w 460"/>
                <a:gd name="T3" fmla="*/ 0 h 14"/>
                <a:gd name="T4" fmla="*/ 0 w 460"/>
                <a:gd name="T5" fmla="*/ 0 h 14"/>
                <a:gd name="T6" fmla="*/ 0 w 460"/>
                <a:gd name="T7" fmla="*/ 0 h 14"/>
                <a:gd name="T8" fmla="*/ 0 w 460"/>
                <a:gd name="T9" fmla="*/ 0 h 14"/>
                <a:gd name="T10" fmla="*/ 0 w 460"/>
                <a:gd name="T11" fmla="*/ 0 h 14"/>
                <a:gd name="T12" fmla="*/ 0 w 460"/>
                <a:gd name="T13" fmla="*/ 0 h 14"/>
                <a:gd name="T14" fmla="*/ 0 w 460"/>
                <a:gd name="T15" fmla="*/ 0 h 14"/>
                <a:gd name="T16" fmla="*/ 0 w 460"/>
                <a:gd name="T17" fmla="*/ 0 h 14"/>
                <a:gd name="T18" fmla="*/ 0 w 460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0"/>
                <a:gd name="T31" fmla="*/ 0 h 14"/>
                <a:gd name="T32" fmla="*/ 460 w 460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0" h="14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433" y="14"/>
                  </a:lnTo>
                  <a:lnTo>
                    <a:pt x="447" y="14"/>
                  </a:lnTo>
                  <a:lnTo>
                    <a:pt x="460" y="14"/>
                  </a:lnTo>
                  <a:lnTo>
                    <a:pt x="447" y="0"/>
                  </a:lnTo>
                  <a:lnTo>
                    <a:pt x="433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79" name="Line 1943"/>
            <p:cNvSpPr>
              <a:spLocks noChangeShapeType="1"/>
            </p:cNvSpPr>
            <p:nvPr/>
          </p:nvSpPr>
          <p:spPr bwMode="auto">
            <a:xfrm>
              <a:off x="1127" y="1398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80" name="Freeform 1944"/>
            <p:cNvSpPr>
              <a:spLocks/>
            </p:cNvSpPr>
            <p:nvPr/>
          </p:nvSpPr>
          <p:spPr bwMode="auto">
            <a:xfrm>
              <a:off x="1123" y="1395"/>
              <a:ext cx="4" cy="30"/>
            </a:xfrm>
            <a:custGeom>
              <a:avLst/>
              <a:gdLst>
                <a:gd name="T0" fmla="*/ 0 w 27"/>
                <a:gd name="T1" fmla="*/ 0 h 124"/>
                <a:gd name="T2" fmla="*/ 0 w 27"/>
                <a:gd name="T3" fmla="*/ 0 h 124"/>
                <a:gd name="T4" fmla="*/ 0 w 27"/>
                <a:gd name="T5" fmla="*/ 0 h 124"/>
                <a:gd name="T6" fmla="*/ 0 w 27"/>
                <a:gd name="T7" fmla="*/ 0 h 124"/>
                <a:gd name="T8" fmla="*/ 0 w 27"/>
                <a:gd name="T9" fmla="*/ 0 h 124"/>
                <a:gd name="T10" fmla="*/ 0 w 27"/>
                <a:gd name="T11" fmla="*/ 0 h 124"/>
                <a:gd name="T12" fmla="*/ 0 w 27"/>
                <a:gd name="T13" fmla="*/ 0 h 124"/>
                <a:gd name="T14" fmla="*/ 0 w 27"/>
                <a:gd name="T15" fmla="*/ 0 h 124"/>
                <a:gd name="T16" fmla="*/ 0 w 27"/>
                <a:gd name="T17" fmla="*/ 0 h 124"/>
                <a:gd name="T18" fmla="*/ 0 w 27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24"/>
                <a:gd name="T32" fmla="*/ 27 w 27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24">
                  <a:moveTo>
                    <a:pt x="27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0" y="111"/>
                  </a:lnTo>
                  <a:lnTo>
                    <a:pt x="14" y="124"/>
                  </a:lnTo>
                  <a:lnTo>
                    <a:pt x="14" y="111"/>
                  </a:lnTo>
                  <a:lnTo>
                    <a:pt x="27" y="111"/>
                  </a:lnTo>
                  <a:lnTo>
                    <a:pt x="27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81" name="Line 1945"/>
            <p:cNvSpPr>
              <a:spLocks noChangeShapeType="1"/>
            </p:cNvSpPr>
            <p:nvPr/>
          </p:nvSpPr>
          <p:spPr bwMode="auto">
            <a:xfrm>
              <a:off x="1125" y="141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82" name="Freeform 1946"/>
            <p:cNvSpPr>
              <a:spLocks/>
            </p:cNvSpPr>
            <p:nvPr/>
          </p:nvSpPr>
          <p:spPr bwMode="auto">
            <a:xfrm>
              <a:off x="1123" y="1419"/>
              <a:ext cx="14" cy="3"/>
            </a:xfrm>
            <a:custGeom>
              <a:avLst/>
              <a:gdLst>
                <a:gd name="T0" fmla="*/ 0 w 98"/>
                <a:gd name="T1" fmla="*/ 0 h 14"/>
                <a:gd name="T2" fmla="*/ 0 w 98"/>
                <a:gd name="T3" fmla="*/ 0 h 14"/>
                <a:gd name="T4" fmla="*/ 0 w 98"/>
                <a:gd name="T5" fmla="*/ 0 h 14"/>
                <a:gd name="T6" fmla="*/ 0 w 98"/>
                <a:gd name="T7" fmla="*/ 0 h 14"/>
                <a:gd name="T8" fmla="*/ 0 w 98"/>
                <a:gd name="T9" fmla="*/ 0 h 14"/>
                <a:gd name="T10" fmla="*/ 0 w 98"/>
                <a:gd name="T11" fmla="*/ 0 h 14"/>
                <a:gd name="T12" fmla="*/ 0 w 98"/>
                <a:gd name="T13" fmla="*/ 0 h 14"/>
                <a:gd name="T14" fmla="*/ 0 w 98"/>
                <a:gd name="T15" fmla="*/ 0 h 14"/>
                <a:gd name="T16" fmla="*/ 0 w 98"/>
                <a:gd name="T17" fmla="*/ 0 h 14"/>
                <a:gd name="T18" fmla="*/ 0 w 98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14"/>
                <a:gd name="T32" fmla="*/ 98 w 98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14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9" y="14"/>
                  </a:lnTo>
                  <a:lnTo>
                    <a:pt x="98" y="14"/>
                  </a:lnTo>
                  <a:lnTo>
                    <a:pt x="98" y="0"/>
                  </a:lnTo>
                  <a:lnTo>
                    <a:pt x="83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83" name="Line 1947"/>
            <p:cNvSpPr>
              <a:spLocks noChangeShapeType="1"/>
            </p:cNvSpPr>
            <p:nvPr/>
          </p:nvSpPr>
          <p:spPr bwMode="auto">
            <a:xfrm>
              <a:off x="1137" y="142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84" name="Freeform 1948"/>
            <p:cNvSpPr>
              <a:spLocks/>
            </p:cNvSpPr>
            <p:nvPr/>
          </p:nvSpPr>
          <p:spPr bwMode="auto">
            <a:xfrm>
              <a:off x="1135" y="1419"/>
              <a:ext cx="2" cy="27"/>
            </a:xfrm>
            <a:custGeom>
              <a:avLst/>
              <a:gdLst>
                <a:gd name="T0" fmla="*/ 0 w 15"/>
                <a:gd name="T1" fmla="*/ 0 h 110"/>
                <a:gd name="T2" fmla="*/ 0 w 15"/>
                <a:gd name="T3" fmla="*/ 0 h 110"/>
                <a:gd name="T4" fmla="*/ 0 w 15"/>
                <a:gd name="T5" fmla="*/ 0 h 110"/>
                <a:gd name="T6" fmla="*/ 0 w 15"/>
                <a:gd name="T7" fmla="*/ 0 h 110"/>
                <a:gd name="T8" fmla="*/ 0 w 15"/>
                <a:gd name="T9" fmla="*/ 0 h 110"/>
                <a:gd name="T10" fmla="*/ 0 w 15"/>
                <a:gd name="T11" fmla="*/ 0 h 110"/>
                <a:gd name="T12" fmla="*/ 0 w 15"/>
                <a:gd name="T13" fmla="*/ 0 h 110"/>
                <a:gd name="T14" fmla="*/ 0 w 15"/>
                <a:gd name="T15" fmla="*/ 0 h 110"/>
                <a:gd name="T16" fmla="*/ 0 w 15"/>
                <a:gd name="T17" fmla="*/ 0 h 110"/>
                <a:gd name="T18" fmla="*/ 0 w 15"/>
                <a:gd name="T19" fmla="*/ 0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10"/>
                <a:gd name="T32" fmla="*/ 15 w 15"/>
                <a:gd name="T33" fmla="*/ 110 h 1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10">
                  <a:moveTo>
                    <a:pt x="15" y="14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15" y="110"/>
                  </a:lnTo>
                  <a:lnTo>
                    <a:pt x="15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85" name="Line 1949"/>
            <p:cNvSpPr>
              <a:spLocks noChangeShapeType="1"/>
            </p:cNvSpPr>
            <p:nvPr/>
          </p:nvSpPr>
          <p:spPr bwMode="auto">
            <a:xfrm>
              <a:off x="1135" y="143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86" name="Freeform 1950"/>
            <p:cNvSpPr>
              <a:spLocks/>
            </p:cNvSpPr>
            <p:nvPr/>
          </p:nvSpPr>
          <p:spPr bwMode="auto">
            <a:xfrm>
              <a:off x="1133" y="1439"/>
              <a:ext cx="8" cy="7"/>
            </a:xfrm>
            <a:custGeom>
              <a:avLst/>
              <a:gdLst>
                <a:gd name="T0" fmla="*/ 0 w 56"/>
                <a:gd name="T1" fmla="*/ 0 h 27"/>
                <a:gd name="T2" fmla="*/ 0 w 56"/>
                <a:gd name="T3" fmla="*/ 0 h 27"/>
                <a:gd name="T4" fmla="*/ 0 w 56"/>
                <a:gd name="T5" fmla="*/ 0 h 27"/>
                <a:gd name="T6" fmla="*/ 0 w 56"/>
                <a:gd name="T7" fmla="*/ 0 h 27"/>
                <a:gd name="T8" fmla="*/ 0 w 56"/>
                <a:gd name="T9" fmla="*/ 0 h 27"/>
                <a:gd name="T10" fmla="*/ 0 w 56"/>
                <a:gd name="T11" fmla="*/ 0 h 27"/>
                <a:gd name="T12" fmla="*/ 0 w 56"/>
                <a:gd name="T13" fmla="*/ 0 h 27"/>
                <a:gd name="T14" fmla="*/ 0 w 56"/>
                <a:gd name="T15" fmla="*/ 0 h 27"/>
                <a:gd name="T16" fmla="*/ 0 w 56"/>
                <a:gd name="T17" fmla="*/ 0 h 27"/>
                <a:gd name="T18" fmla="*/ 0 w 5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7"/>
                <a:gd name="T32" fmla="*/ 56 w 5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7">
                  <a:moveTo>
                    <a:pt x="14" y="0"/>
                  </a:moveTo>
                  <a:lnTo>
                    <a:pt x="14" y="14"/>
                  </a:lnTo>
                  <a:lnTo>
                    <a:pt x="0" y="14"/>
                  </a:lnTo>
                  <a:lnTo>
                    <a:pt x="14" y="27"/>
                  </a:lnTo>
                  <a:lnTo>
                    <a:pt x="29" y="27"/>
                  </a:lnTo>
                  <a:lnTo>
                    <a:pt x="56" y="27"/>
                  </a:lnTo>
                  <a:lnTo>
                    <a:pt x="56" y="14"/>
                  </a:lnTo>
                  <a:lnTo>
                    <a:pt x="29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87" name="Line 1951"/>
            <p:cNvSpPr>
              <a:spLocks noChangeShapeType="1"/>
            </p:cNvSpPr>
            <p:nvPr/>
          </p:nvSpPr>
          <p:spPr bwMode="auto">
            <a:xfrm>
              <a:off x="1141" y="144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88" name="Freeform 1952"/>
            <p:cNvSpPr>
              <a:spLocks/>
            </p:cNvSpPr>
            <p:nvPr/>
          </p:nvSpPr>
          <p:spPr bwMode="auto">
            <a:xfrm>
              <a:off x="1139" y="1439"/>
              <a:ext cx="2" cy="32"/>
            </a:xfrm>
            <a:custGeom>
              <a:avLst/>
              <a:gdLst>
                <a:gd name="T0" fmla="*/ 0 w 14"/>
                <a:gd name="T1" fmla="*/ 0 h 124"/>
                <a:gd name="T2" fmla="*/ 0 w 14"/>
                <a:gd name="T3" fmla="*/ 0 h 124"/>
                <a:gd name="T4" fmla="*/ 0 w 14"/>
                <a:gd name="T5" fmla="*/ 0 h 124"/>
                <a:gd name="T6" fmla="*/ 0 w 14"/>
                <a:gd name="T7" fmla="*/ 0 h 124"/>
                <a:gd name="T8" fmla="*/ 0 w 14"/>
                <a:gd name="T9" fmla="*/ 0 h 124"/>
                <a:gd name="T10" fmla="*/ 0 w 14"/>
                <a:gd name="T11" fmla="*/ 0 h 124"/>
                <a:gd name="T12" fmla="*/ 0 w 14"/>
                <a:gd name="T13" fmla="*/ 0 h 124"/>
                <a:gd name="T14" fmla="*/ 0 w 14"/>
                <a:gd name="T15" fmla="*/ 0 h 124"/>
                <a:gd name="T16" fmla="*/ 0 w 14"/>
                <a:gd name="T17" fmla="*/ 0 h 124"/>
                <a:gd name="T18" fmla="*/ 0 w 14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24"/>
                <a:gd name="T32" fmla="*/ 14 w 14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24">
                  <a:moveTo>
                    <a:pt x="14" y="14"/>
                  </a:moveTo>
                  <a:lnTo>
                    <a:pt x="14" y="1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14" y="124"/>
                  </a:lnTo>
                  <a:lnTo>
                    <a:pt x="14" y="110"/>
                  </a:lnTo>
                  <a:lnTo>
                    <a:pt x="14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89" name="Line 1953"/>
            <p:cNvSpPr>
              <a:spLocks noChangeShapeType="1"/>
            </p:cNvSpPr>
            <p:nvPr/>
          </p:nvSpPr>
          <p:spPr bwMode="auto">
            <a:xfrm>
              <a:off x="1139" y="1464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90" name="Freeform 1954"/>
            <p:cNvSpPr>
              <a:spLocks/>
            </p:cNvSpPr>
            <p:nvPr/>
          </p:nvSpPr>
          <p:spPr bwMode="auto">
            <a:xfrm>
              <a:off x="1137" y="1464"/>
              <a:ext cx="32" cy="7"/>
            </a:xfrm>
            <a:custGeom>
              <a:avLst/>
              <a:gdLst>
                <a:gd name="T0" fmla="*/ 0 w 223"/>
                <a:gd name="T1" fmla="*/ 0 h 27"/>
                <a:gd name="T2" fmla="*/ 0 w 223"/>
                <a:gd name="T3" fmla="*/ 0 h 27"/>
                <a:gd name="T4" fmla="*/ 0 w 223"/>
                <a:gd name="T5" fmla="*/ 0 h 27"/>
                <a:gd name="T6" fmla="*/ 0 w 223"/>
                <a:gd name="T7" fmla="*/ 0 h 27"/>
                <a:gd name="T8" fmla="*/ 0 w 223"/>
                <a:gd name="T9" fmla="*/ 0 h 27"/>
                <a:gd name="T10" fmla="*/ 0 w 223"/>
                <a:gd name="T11" fmla="*/ 0 h 27"/>
                <a:gd name="T12" fmla="*/ 0 w 223"/>
                <a:gd name="T13" fmla="*/ 0 h 27"/>
                <a:gd name="T14" fmla="*/ 0 w 223"/>
                <a:gd name="T15" fmla="*/ 0 h 27"/>
                <a:gd name="T16" fmla="*/ 0 w 223"/>
                <a:gd name="T17" fmla="*/ 0 h 27"/>
                <a:gd name="T18" fmla="*/ 0 w 223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27"/>
                <a:gd name="T32" fmla="*/ 223 w 22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27">
                  <a:moveTo>
                    <a:pt x="13" y="0"/>
                  </a:moveTo>
                  <a:lnTo>
                    <a:pt x="13" y="13"/>
                  </a:lnTo>
                  <a:lnTo>
                    <a:pt x="0" y="13"/>
                  </a:lnTo>
                  <a:lnTo>
                    <a:pt x="13" y="27"/>
                  </a:lnTo>
                  <a:lnTo>
                    <a:pt x="195" y="27"/>
                  </a:lnTo>
                  <a:lnTo>
                    <a:pt x="209" y="27"/>
                  </a:lnTo>
                  <a:lnTo>
                    <a:pt x="223" y="13"/>
                  </a:lnTo>
                  <a:lnTo>
                    <a:pt x="209" y="13"/>
                  </a:lnTo>
                  <a:lnTo>
                    <a:pt x="195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91" name="Line 1955"/>
            <p:cNvSpPr>
              <a:spLocks noChangeShapeType="1"/>
            </p:cNvSpPr>
            <p:nvPr/>
          </p:nvSpPr>
          <p:spPr bwMode="auto">
            <a:xfrm>
              <a:off x="1169" y="146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92" name="Freeform 1956"/>
            <p:cNvSpPr>
              <a:spLocks/>
            </p:cNvSpPr>
            <p:nvPr/>
          </p:nvSpPr>
          <p:spPr bwMode="auto">
            <a:xfrm>
              <a:off x="1165" y="1464"/>
              <a:ext cx="4" cy="31"/>
            </a:xfrm>
            <a:custGeom>
              <a:avLst/>
              <a:gdLst>
                <a:gd name="T0" fmla="*/ 0 w 28"/>
                <a:gd name="T1" fmla="*/ 0 h 124"/>
                <a:gd name="T2" fmla="*/ 0 w 28"/>
                <a:gd name="T3" fmla="*/ 0 h 124"/>
                <a:gd name="T4" fmla="*/ 0 w 28"/>
                <a:gd name="T5" fmla="*/ 0 h 124"/>
                <a:gd name="T6" fmla="*/ 0 w 28"/>
                <a:gd name="T7" fmla="*/ 0 h 124"/>
                <a:gd name="T8" fmla="*/ 0 w 28"/>
                <a:gd name="T9" fmla="*/ 0 h 124"/>
                <a:gd name="T10" fmla="*/ 0 w 28"/>
                <a:gd name="T11" fmla="*/ 0 h 124"/>
                <a:gd name="T12" fmla="*/ 0 w 28"/>
                <a:gd name="T13" fmla="*/ 0 h 124"/>
                <a:gd name="T14" fmla="*/ 0 w 28"/>
                <a:gd name="T15" fmla="*/ 0 h 124"/>
                <a:gd name="T16" fmla="*/ 0 w 28"/>
                <a:gd name="T17" fmla="*/ 0 h 124"/>
                <a:gd name="T18" fmla="*/ 0 w 28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4"/>
                <a:gd name="T32" fmla="*/ 28 w 28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4">
                  <a:moveTo>
                    <a:pt x="28" y="13"/>
                  </a:moveTo>
                  <a:lnTo>
                    <a:pt x="14" y="13"/>
                  </a:lnTo>
                  <a:lnTo>
                    <a:pt x="14" y="0"/>
                  </a:lnTo>
                  <a:lnTo>
                    <a:pt x="0" y="13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14" y="124"/>
                  </a:lnTo>
                  <a:lnTo>
                    <a:pt x="28" y="110"/>
                  </a:lnTo>
                  <a:lnTo>
                    <a:pt x="28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93" name="Line 1957"/>
            <p:cNvSpPr>
              <a:spLocks noChangeShapeType="1"/>
            </p:cNvSpPr>
            <p:nvPr/>
          </p:nvSpPr>
          <p:spPr bwMode="auto">
            <a:xfrm>
              <a:off x="1167" y="1488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94" name="Freeform 1958"/>
            <p:cNvSpPr>
              <a:spLocks/>
            </p:cNvSpPr>
            <p:nvPr/>
          </p:nvSpPr>
          <p:spPr bwMode="auto">
            <a:xfrm>
              <a:off x="1165" y="1488"/>
              <a:ext cx="6" cy="7"/>
            </a:xfrm>
            <a:custGeom>
              <a:avLst/>
              <a:gdLst>
                <a:gd name="T0" fmla="*/ 0 w 42"/>
                <a:gd name="T1" fmla="*/ 0 h 28"/>
                <a:gd name="T2" fmla="*/ 0 w 42"/>
                <a:gd name="T3" fmla="*/ 0 h 28"/>
                <a:gd name="T4" fmla="*/ 0 w 42"/>
                <a:gd name="T5" fmla="*/ 0 h 28"/>
                <a:gd name="T6" fmla="*/ 0 w 42"/>
                <a:gd name="T7" fmla="*/ 0 h 28"/>
                <a:gd name="T8" fmla="*/ 0 w 42"/>
                <a:gd name="T9" fmla="*/ 0 h 28"/>
                <a:gd name="T10" fmla="*/ 0 w 42"/>
                <a:gd name="T11" fmla="*/ 0 h 28"/>
                <a:gd name="T12" fmla="*/ 0 w 42"/>
                <a:gd name="T13" fmla="*/ 0 h 28"/>
                <a:gd name="T14" fmla="*/ 0 w 42"/>
                <a:gd name="T15" fmla="*/ 0 h 28"/>
                <a:gd name="T16" fmla="*/ 0 w 42"/>
                <a:gd name="T17" fmla="*/ 0 h 28"/>
                <a:gd name="T18" fmla="*/ 0 w 42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28"/>
                <a:gd name="T32" fmla="*/ 42 w 42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28">
                  <a:moveTo>
                    <a:pt x="14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42" y="28"/>
                  </a:lnTo>
                  <a:lnTo>
                    <a:pt x="42" y="14"/>
                  </a:lnTo>
                  <a:lnTo>
                    <a:pt x="28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95" name="Line 1959"/>
            <p:cNvSpPr>
              <a:spLocks noChangeShapeType="1"/>
            </p:cNvSpPr>
            <p:nvPr/>
          </p:nvSpPr>
          <p:spPr bwMode="auto">
            <a:xfrm>
              <a:off x="1171" y="149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96" name="Freeform 1960"/>
            <p:cNvSpPr>
              <a:spLocks/>
            </p:cNvSpPr>
            <p:nvPr/>
          </p:nvSpPr>
          <p:spPr bwMode="auto">
            <a:xfrm>
              <a:off x="1169" y="1488"/>
              <a:ext cx="2" cy="31"/>
            </a:xfrm>
            <a:custGeom>
              <a:avLst/>
              <a:gdLst>
                <a:gd name="T0" fmla="*/ 0 w 14"/>
                <a:gd name="T1" fmla="*/ 0 h 124"/>
                <a:gd name="T2" fmla="*/ 0 w 14"/>
                <a:gd name="T3" fmla="*/ 0 h 124"/>
                <a:gd name="T4" fmla="*/ 0 w 14"/>
                <a:gd name="T5" fmla="*/ 0 h 124"/>
                <a:gd name="T6" fmla="*/ 0 w 14"/>
                <a:gd name="T7" fmla="*/ 0 h 124"/>
                <a:gd name="T8" fmla="*/ 0 w 14"/>
                <a:gd name="T9" fmla="*/ 0 h 124"/>
                <a:gd name="T10" fmla="*/ 0 w 14"/>
                <a:gd name="T11" fmla="*/ 0 h 124"/>
                <a:gd name="T12" fmla="*/ 0 w 14"/>
                <a:gd name="T13" fmla="*/ 0 h 124"/>
                <a:gd name="T14" fmla="*/ 0 w 14"/>
                <a:gd name="T15" fmla="*/ 0 h 124"/>
                <a:gd name="T16" fmla="*/ 0 w 14"/>
                <a:gd name="T17" fmla="*/ 0 h 124"/>
                <a:gd name="T18" fmla="*/ 0 w 14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24"/>
                <a:gd name="T32" fmla="*/ 14 w 14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24">
                  <a:moveTo>
                    <a:pt x="14" y="14"/>
                  </a:moveTo>
                  <a:lnTo>
                    <a:pt x="14" y="1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14" y="124"/>
                  </a:lnTo>
                  <a:lnTo>
                    <a:pt x="14" y="110"/>
                  </a:lnTo>
                  <a:lnTo>
                    <a:pt x="14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97" name="Line 1961"/>
            <p:cNvSpPr>
              <a:spLocks noChangeShapeType="1"/>
            </p:cNvSpPr>
            <p:nvPr/>
          </p:nvSpPr>
          <p:spPr bwMode="auto">
            <a:xfrm>
              <a:off x="1169" y="151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98" name="Freeform 1962"/>
            <p:cNvSpPr>
              <a:spLocks/>
            </p:cNvSpPr>
            <p:nvPr/>
          </p:nvSpPr>
          <p:spPr bwMode="auto">
            <a:xfrm>
              <a:off x="1167" y="1512"/>
              <a:ext cx="42" cy="7"/>
            </a:xfrm>
            <a:custGeom>
              <a:avLst/>
              <a:gdLst>
                <a:gd name="T0" fmla="*/ 0 w 293"/>
                <a:gd name="T1" fmla="*/ 0 h 27"/>
                <a:gd name="T2" fmla="*/ 0 w 293"/>
                <a:gd name="T3" fmla="*/ 0 h 27"/>
                <a:gd name="T4" fmla="*/ 0 w 293"/>
                <a:gd name="T5" fmla="*/ 0 h 27"/>
                <a:gd name="T6" fmla="*/ 0 w 293"/>
                <a:gd name="T7" fmla="*/ 0 h 27"/>
                <a:gd name="T8" fmla="*/ 0 w 293"/>
                <a:gd name="T9" fmla="*/ 0 h 27"/>
                <a:gd name="T10" fmla="*/ 0 w 293"/>
                <a:gd name="T11" fmla="*/ 0 h 27"/>
                <a:gd name="T12" fmla="*/ 0 w 293"/>
                <a:gd name="T13" fmla="*/ 0 h 27"/>
                <a:gd name="T14" fmla="*/ 0 w 293"/>
                <a:gd name="T15" fmla="*/ 0 h 27"/>
                <a:gd name="T16" fmla="*/ 0 w 293"/>
                <a:gd name="T17" fmla="*/ 0 h 27"/>
                <a:gd name="T18" fmla="*/ 0 w 293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3"/>
                <a:gd name="T31" fmla="*/ 0 h 27"/>
                <a:gd name="T32" fmla="*/ 293 w 29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3" h="27">
                  <a:moveTo>
                    <a:pt x="14" y="0"/>
                  </a:moveTo>
                  <a:lnTo>
                    <a:pt x="14" y="13"/>
                  </a:lnTo>
                  <a:lnTo>
                    <a:pt x="0" y="13"/>
                  </a:lnTo>
                  <a:lnTo>
                    <a:pt x="14" y="27"/>
                  </a:lnTo>
                  <a:lnTo>
                    <a:pt x="266" y="27"/>
                  </a:lnTo>
                  <a:lnTo>
                    <a:pt x="293" y="27"/>
                  </a:lnTo>
                  <a:lnTo>
                    <a:pt x="293" y="13"/>
                  </a:lnTo>
                  <a:lnTo>
                    <a:pt x="26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99" name="Line 1963"/>
            <p:cNvSpPr>
              <a:spLocks noChangeShapeType="1"/>
            </p:cNvSpPr>
            <p:nvPr/>
          </p:nvSpPr>
          <p:spPr bwMode="auto">
            <a:xfrm>
              <a:off x="1209" y="1515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00" name="Freeform 1964"/>
            <p:cNvSpPr>
              <a:spLocks/>
            </p:cNvSpPr>
            <p:nvPr/>
          </p:nvSpPr>
          <p:spPr bwMode="auto">
            <a:xfrm>
              <a:off x="1207" y="1512"/>
              <a:ext cx="2" cy="31"/>
            </a:xfrm>
            <a:custGeom>
              <a:avLst/>
              <a:gdLst>
                <a:gd name="T0" fmla="*/ 0 w 13"/>
                <a:gd name="T1" fmla="*/ 0 h 125"/>
                <a:gd name="T2" fmla="*/ 0 w 13"/>
                <a:gd name="T3" fmla="*/ 0 h 125"/>
                <a:gd name="T4" fmla="*/ 0 w 13"/>
                <a:gd name="T5" fmla="*/ 0 h 125"/>
                <a:gd name="T6" fmla="*/ 0 w 13"/>
                <a:gd name="T7" fmla="*/ 0 h 125"/>
                <a:gd name="T8" fmla="*/ 0 w 13"/>
                <a:gd name="T9" fmla="*/ 0 h 125"/>
                <a:gd name="T10" fmla="*/ 0 w 13"/>
                <a:gd name="T11" fmla="*/ 0 h 125"/>
                <a:gd name="T12" fmla="*/ 0 w 13"/>
                <a:gd name="T13" fmla="*/ 0 h 125"/>
                <a:gd name="T14" fmla="*/ 0 w 13"/>
                <a:gd name="T15" fmla="*/ 0 h 125"/>
                <a:gd name="T16" fmla="*/ 0 w 13"/>
                <a:gd name="T17" fmla="*/ 0 h 125"/>
                <a:gd name="T18" fmla="*/ 0 w 13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25"/>
                <a:gd name="T32" fmla="*/ 13 w 13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25">
                  <a:moveTo>
                    <a:pt x="13" y="13"/>
                  </a:moveTo>
                  <a:lnTo>
                    <a:pt x="13" y="1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10"/>
                  </a:lnTo>
                  <a:lnTo>
                    <a:pt x="0" y="125"/>
                  </a:lnTo>
                  <a:lnTo>
                    <a:pt x="13" y="125"/>
                  </a:lnTo>
                  <a:lnTo>
                    <a:pt x="13" y="110"/>
                  </a:lnTo>
                  <a:lnTo>
                    <a:pt x="13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01" name="Line 1965"/>
            <p:cNvSpPr>
              <a:spLocks noChangeShapeType="1"/>
            </p:cNvSpPr>
            <p:nvPr/>
          </p:nvSpPr>
          <p:spPr bwMode="auto">
            <a:xfrm>
              <a:off x="1207" y="153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02" name="Freeform 1966"/>
            <p:cNvSpPr>
              <a:spLocks/>
            </p:cNvSpPr>
            <p:nvPr/>
          </p:nvSpPr>
          <p:spPr bwMode="auto">
            <a:xfrm>
              <a:off x="1205" y="1536"/>
              <a:ext cx="8" cy="7"/>
            </a:xfrm>
            <a:custGeom>
              <a:avLst/>
              <a:gdLst>
                <a:gd name="T0" fmla="*/ 0 w 55"/>
                <a:gd name="T1" fmla="*/ 0 h 29"/>
                <a:gd name="T2" fmla="*/ 0 w 55"/>
                <a:gd name="T3" fmla="*/ 0 h 29"/>
                <a:gd name="T4" fmla="*/ 0 w 55"/>
                <a:gd name="T5" fmla="*/ 0 h 29"/>
                <a:gd name="T6" fmla="*/ 0 w 55"/>
                <a:gd name="T7" fmla="*/ 0 h 29"/>
                <a:gd name="T8" fmla="*/ 0 w 55"/>
                <a:gd name="T9" fmla="*/ 0 h 29"/>
                <a:gd name="T10" fmla="*/ 0 w 55"/>
                <a:gd name="T11" fmla="*/ 0 h 29"/>
                <a:gd name="T12" fmla="*/ 0 w 55"/>
                <a:gd name="T13" fmla="*/ 0 h 29"/>
                <a:gd name="T14" fmla="*/ 0 w 55"/>
                <a:gd name="T15" fmla="*/ 0 h 29"/>
                <a:gd name="T16" fmla="*/ 0 w 55"/>
                <a:gd name="T17" fmla="*/ 0 h 29"/>
                <a:gd name="T18" fmla="*/ 0 w 55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29"/>
                <a:gd name="T32" fmla="*/ 55 w 55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29">
                  <a:moveTo>
                    <a:pt x="14" y="0"/>
                  </a:moveTo>
                  <a:lnTo>
                    <a:pt x="14" y="14"/>
                  </a:lnTo>
                  <a:lnTo>
                    <a:pt x="0" y="14"/>
                  </a:lnTo>
                  <a:lnTo>
                    <a:pt x="14" y="29"/>
                  </a:lnTo>
                  <a:lnTo>
                    <a:pt x="27" y="29"/>
                  </a:lnTo>
                  <a:lnTo>
                    <a:pt x="55" y="29"/>
                  </a:lnTo>
                  <a:lnTo>
                    <a:pt x="55" y="14"/>
                  </a:lnTo>
                  <a:lnTo>
                    <a:pt x="27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03" name="Line 1967"/>
            <p:cNvSpPr>
              <a:spLocks noChangeShapeType="1"/>
            </p:cNvSpPr>
            <p:nvPr/>
          </p:nvSpPr>
          <p:spPr bwMode="auto">
            <a:xfrm>
              <a:off x="1213" y="1540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04" name="Freeform 1968"/>
            <p:cNvSpPr>
              <a:spLocks/>
            </p:cNvSpPr>
            <p:nvPr/>
          </p:nvSpPr>
          <p:spPr bwMode="auto">
            <a:xfrm>
              <a:off x="1211" y="1536"/>
              <a:ext cx="2" cy="31"/>
            </a:xfrm>
            <a:custGeom>
              <a:avLst/>
              <a:gdLst>
                <a:gd name="T0" fmla="*/ 0 w 13"/>
                <a:gd name="T1" fmla="*/ 0 h 125"/>
                <a:gd name="T2" fmla="*/ 0 w 13"/>
                <a:gd name="T3" fmla="*/ 0 h 125"/>
                <a:gd name="T4" fmla="*/ 0 w 13"/>
                <a:gd name="T5" fmla="*/ 0 h 125"/>
                <a:gd name="T6" fmla="*/ 0 w 13"/>
                <a:gd name="T7" fmla="*/ 0 h 125"/>
                <a:gd name="T8" fmla="*/ 0 w 13"/>
                <a:gd name="T9" fmla="*/ 0 h 125"/>
                <a:gd name="T10" fmla="*/ 0 w 13"/>
                <a:gd name="T11" fmla="*/ 0 h 125"/>
                <a:gd name="T12" fmla="*/ 0 w 13"/>
                <a:gd name="T13" fmla="*/ 0 h 125"/>
                <a:gd name="T14" fmla="*/ 0 w 13"/>
                <a:gd name="T15" fmla="*/ 0 h 125"/>
                <a:gd name="T16" fmla="*/ 0 w 13"/>
                <a:gd name="T17" fmla="*/ 0 h 125"/>
                <a:gd name="T18" fmla="*/ 0 w 13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25"/>
                <a:gd name="T32" fmla="*/ 13 w 13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25">
                  <a:moveTo>
                    <a:pt x="13" y="14"/>
                  </a:moveTo>
                  <a:lnTo>
                    <a:pt x="13" y="1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25"/>
                  </a:lnTo>
                  <a:lnTo>
                    <a:pt x="13" y="125"/>
                  </a:lnTo>
                  <a:lnTo>
                    <a:pt x="13" y="112"/>
                  </a:lnTo>
                  <a:lnTo>
                    <a:pt x="13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05" name="Line 1969"/>
            <p:cNvSpPr>
              <a:spLocks noChangeShapeType="1"/>
            </p:cNvSpPr>
            <p:nvPr/>
          </p:nvSpPr>
          <p:spPr bwMode="auto">
            <a:xfrm>
              <a:off x="1211" y="1560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06" name="Freeform 1970"/>
            <p:cNvSpPr>
              <a:spLocks/>
            </p:cNvSpPr>
            <p:nvPr/>
          </p:nvSpPr>
          <p:spPr bwMode="auto">
            <a:xfrm>
              <a:off x="1209" y="1560"/>
              <a:ext cx="62" cy="7"/>
            </a:xfrm>
            <a:custGeom>
              <a:avLst/>
              <a:gdLst>
                <a:gd name="T0" fmla="*/ 0 w 433"/>
                <a:gd name="T1" fmla="*/ 0 h 28"/>
                <a:gd name="T2" fmla="*/ 0 w 433"/>
                <a:gd name="T3" fmla="*/ 0 h 28"/>
                <a:gd name="T4" fmla="*/ 0 w 433"/>
                <a:gd name="T5" fmla="*/ 0 h 28"/>
                <a:gd name="T6" fmla="*/ 0 w 433"/>
                <a:gd name="T7" fmla="*/ 0 h 28"/>
                <a:gd name="T8" fmla="*/ 0 w 433"/>
                <a:gd name="T9" fmla="*/ 0 h 28"/>
                <a:gd name="T10" fmla="*/ 0 w 433"/>
                <a:gd name="T11" fmla="*/ 0 h 28"/>
                <a:gd name="T12" fmla="*/ 0 w 433"/>
                <a:gd name="T13" fmla="*/ 0 h 28"/>
                <a:gd name="T14" fmla="*/ 0 w 433"/>
                <a:gd name="T15" fmla="*/ 0 h 28"/>
                <a:gd name="T16" fmla="*/ 0 w 433"/>
                <a:gd name="T17" fmla="*/ 0 h 28"/>
                <a:gd name="T18" fmla="*/ 0 w 433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3"/>
                <a:gd name="T31" fmla="*/ 0 h 28"/>
                <a:gd name="T32" fmla="*/ 433 w 43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3" h="28">
                  <a:moveTo>
                    <a:pt x="15" y="0"/>
                  </a:moveTo>
                  <a:lnTo>
                    <a:pt x="15" y="15"/>
                  </a:lnTo>
                  <a:lnTo>
                    <a:pt x="0" y="15"/>
                  </a:lnTo>
                  <a:lnTo>
                    <a:pt x="15" y="28"/>
                  </a:lnTo>
                  <a:lnTo>
                    <a:pt x="406" y="28"/>
                  </a:lnTo>
                  <a:lnTo>
                    <a:pt x="433" y="28"/>
                  </a:lnTo>
                  <a:lnTo>
                    <a:pt x="433" y="15"/>
                  </a:lnTo>
                  <a:lnTo>
                    <a:pt x="406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07" name="Line 1971"/>
            <p:cNvSpPr>
              <a:spLocks noChangeShapeType="1"/>
            </p:cNvSpPr>
            <p:nvPr/>
          </p:nvSpPr>
          <p:spPr bwMode="auto">
            <a:xfrm>
              <a:off x="1271" y="1564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08" name="Freeform 1972"/>
            <p:cNvSpPr>
              <a:spLocks/>
            </p:cNvSpPr>
            <p:nvPr/>
          </p:nvSpPr>
          <p:spPr bwMode="auto">
            <a:xfrm>
              <a:off x="1267" y="1560"/>
              <a:ext cx="4" cy="31"/>
            </a:xfrm>
            <a:custGeom>
              <a:avLst/>
              <a:gdLst>
                <a:gd name="T0" fmla="*/ 0 w 27"/>
                <a:gd name="T1" fmla="*/ 0 h 125"/>
                <a:gd name="T2" fmla="*/ 0 w 27"/>
                <a:gd name="T3" fmla="*/ 0 h 125"/>
                <a:gd name="T4" fmla="*/ 0 w 27"/>
                <a:gd name="T5" fmla="*/ 0 h 125"/>
                <a:gd name="T6" fmla="*/ 0 w 27"/>
                <a:gd name="T7" fmla="*/ 0 h 125"/>
                <a:gd name="T8" fmla="*/ 0 w 27"/>
                <a:gd name="T9" fmla="*/ 0 h 125"/>
                <a:gd name="T10" fmla="*/ 0 w 27"/>
                <a:gd name="T11" fmla="*/ 0 h 125"/>
                <a:gd name="T12" fmla="*/ 0 w 27"/>
                <a:gd name="T13" fmla="*/ 0 h 125"/>
                <a:gd name="T14" fmla="*/ 0 w 27"/>
                <a:gd name="T15" fmla="*/ 0 h 125"/>
                <a:gd name="T16" fmla="*/ 0 w 27"/>
                <a:gd name="T17" fmla="*/ 0 h 125"/>
                <a:gd name="T18" fmla="*/ 0 w 27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25"/>
                <a:gd name="T32" fmla="*/ 27 w 27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25">
                  <a:moveTo>
                    <a:pt x="27" y="15"/>
                  </a:moveTo>
                  <a:lnTo>
                    <a:pt x="27" y="15"/>
                  </a:lnTo>
                  <a:lnTo>
                    <a:pt x="14" y="0"/>
                  </a:lnTo>
                  <a:lnTo>
                    <a:pt x="0" y="15"/>
                  </a:lnTo>
                  <a:lnTo>
                    <a:pt x="0" y="125"/>
                  </a:lnTo>
                  <a:lnTo>
                    <a:pt x="14" y="125"/>
                  </a:lnTo>
                  <a:lnTo>
                    <a:pt x="27" y="125"/>
                  </a:lnTo>
                  <a:lnTo>
                    <a:pt x="27" y="15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09" name="Line 1973"/>
            <p:cNvSpPr>
              <a:spLocks noChangeShapeType="1"/>
            </p:cNvSpPr>
            <p:nvPr/>
          </p:nvSpPr>
          <p:spPr bwMode="auto">
            <a:xfrm>
              <a:off x="1269" y="1585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10" name="Freeform 1974"/>
            <p:cNvSpPr>
              <a:spLocks/>
            </p:cNvSpPr>
            <p:nvPr/>
          </p:nvSpPr>
          <p:spPr bwMode="auto">
            <a:xfrm>
              <a:off x="1267" y="1585"/>
              <a:ext cx="18" cy="6"/>
            </a:xfrm>
            <a:custGeom>
              <a:avLst/>
              <a:gdLst>
                <a:gd name="T0" fmla="*/ 0 w 125"/>
                <a:gd name="T1" fmla="*/ 0 h 27"/>
                <a:gd name="T2" fmla="*/ 0 w 125"/>
                <a:gd name="T3" fmla="*/ 0 h 27"/>
                <a:gd name="T4" fmla="*/ 0 w 125"/>
                <a:gd name="T5" fmla="*/ 0 h 27"/>
                <a:gd name="T6" fmla="*/ 0 w 125"/>
                <a:gd name="T7" fmla="*/ 0 h 27"/>
                <a:gd name="T8" fmla="*/ 0 w 125"/>
                <a:gd name="T9" fmla="*/ 0 h 27"/>
                <a:gd name="T10" fmla="*/ 0 w 125"/>
                <a:gd name="T11" fmla="*/ 0 h 27"/>
                <a:gd name="T12" fmla="*/ 0 w 125"/>
                <a:gd name="T13" fmla="*/ 0 h 27"/>
                <a:gd name="T14" fmla="*/ 0 w 125"/>
                <a:gd name="T15" fmla="*/ 0 h 27"/>
                <a:gd name="T16" fmla="*/ 0 w 125"/>
                <a:gd name="T17" fmla="*/ 0 h 27"/>
                <a:gd name="T18" fmla="*/ 0 w 125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27"/>
                <a:gd name="T32" fmla="*/ 125 w 125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27">
                  <a:moveTo>
                    <a:pt x="14" y="0"/>
                  </a:moveTo>
                  <a:lnTo>
                    <a:pt x="0" y="13"/>
                  </a:lnTo>
                  <a:lnTo>
                    <a:pt x="0" y="27"/>
                  </a:lnTo>
                  <a:lnTo>
                    <a:pt x="98" y="27"/>
                  </a:lnTo>
                  <a:lnTo>
                    <a:pt x="125" y="27"/>
                  </a:lnTo>
                  <a:lnTo>
                    <a:pt x="125" y="13"/>
                  </a:lnTo>
                  <a:lnTo>
                    <a:pt x="111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11" name="Line 1975"/>
            <p:cNvSpPr>
              <a:spLocks noChangeShapeType="1"/>
            </p:cNvSpPr>
            <p:nvPr/>
          </p:nvSpPr>
          <p:spPr bwMode="auto">
            <a:xfrm>
              <a:off x="1285" y="1588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12" name="Freeform 1976"/>
            <p:cNvSpPr>
              <a:spLocks/>
            </p:cNvSpPr>
            <p:nvPr/>
          </p:nvSpPr>
          <p:spPr bwMode="auto">
            <a:xfrm>
              <a:off x="1283" y="1585"/>
              <a:ext cx="2" cy="31"/>
            </a:xfrm>
            <a:custGeom>
              <a:avLst/>
              <a:gdLst>
                <a:gd name="T0" fmla="*/ 0 w 14"/>
                <a:gd name="T1" fmla="*/ 0 h 123"/>
                <a:gd name="T2" fmla="*/ 0 w 14"/>
                <a:gd name="T3" fmla="*/ 0 h 123"/>
                <a:gd name="T4" fmla="*/ 0 w 14"/>
                <a:gd name="T5" fmla="*/ 0 h 123"/>
                <a:gd name="T6" fmla="*/ 0 w 14"/>
                <a:gd name="T7" fmla="*/ 0 h 123"/>
                <a:gd name="T8" fmla="*/ 0 w 14"/>
                <a:gd name="T9" fmla="*/ 0 h 123"/>
                <a:gd name="T10" fmla="*/ 0 w 14"/>
                <a:gd name="T11" fmla="*/ 0 h 123"/>
                <a:gd name="T12" fmla="*/ 0 w 14"/>
                <a:gd name="T13" fmla="*/ 0 h 123"/>
                <a:gd name="T14" fmla="*/ 0 w 14"/>
                <a:gd name="T15" fmla="*/ 0 h 123"/>
                <a:gd name="T16" fmla="*/ 0 w 14"/>
                <a:gd name="T17" fmla="*/ 0 h 123"/>
                <a:gd name="T18" fmla="*/ 0 w 14"/>
                <a:gd name="T19" fmla="*/ 0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23"/>
                <a:gd name="T32" fmla="*/ 14 w 14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23">
                  <a:moveTo>
                    <a:pt x="14" y="13"/>
                  </a:moveTo>
                  <a:lnTo>
                    <a:pt x="14" y="1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23"/>
                  </a:lnTo>
                  <a:lnTo>
                    <a:pt x="14" y="123"/>
                  </a:lnTo>
                  <a:lnTo>
                    <a:pt x="14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13" name="Line 1977"/>
            <p:cNvSpPr>
              <a:spLocks noChangeShapeType="1"/>
            </p:cNvSpPr>
            <p:nvPr/>
          </p:nvSpPr>
          <p:spPr bwMode="auto">
            <a:xfrm>
              <a:off x="1283" y="160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14" name="Freeform 1978"/>
            <p:cNvSpPr>
              <a:spLocks/>
            </p:cNvSpPr>
            <p:nvPr/>
          </p:nvSpPr>
          <p:spPr bwMode="auto">
            <a:xfrm>
              <a:off x="1281" y="1609"/>
              <a:ext cx="20" cy="7"/>
            </a:xfrm>
            <a:custGeom>
              <a:avLst/>
              <a:gdLst>
                <a:gd name="T0" fmla="*/ 0 w 139"/>
                <a:gd name="T1" fmla="*/ 0 h 27"/>
                <a:gd name="T2" fmla="*/ 0 w 139"/>
                <a:gd name="T3" fmla="*/ 0 h 27"/>
                <a:gd name="T4" fmla="*/ 0 w 139"/>
                <a:gd name="T5" fmla="*/ 0 h 27"/>
                <a:gd name="T6" fmla="*/ 0 w 139"/>
                <a:gd name="T7" fmla="*/ 0 h 27"/>
                <a:gd name="T8" fmla="*/ 0 w 139"/>
                <a:gd name="T9" fmla="*/ 0 h 27"/>
                <a:gd name="T10" fmla="*/ 0 w 139"/>
                <a:gd name="T11" fmla="*/ 0 h 27"/>
                <a:gd name="T12" fmla="*/ 0 w 139"/>
                <a:gd name="T13" fmla="*/ 0 h 27"/>
                <a:gd name="T14" fmla="*/ 0 w 139"/>
                <a:gd name="T15" fmla="*/ 0 h 27"/>
                <a:gd name="T16" fmla="*/ 0 w 139"/>
                <a:gd name="T17" fmla="*/ 0 h 27"/>
                <a:gd name="T18" fmla="*/ 0 w 139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27"/>
                <a:gd name="T32" fmla="*/ 139 w 139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27">
                  <a:moveTo>
                    <a:pt x="13" y="0"/>
                  </a:moveTo>
                  <a:lnTo>
                    <a:pt x="13" y="14"/>
                  </a:lnTo>
                  <a:lnTo>
                    <a:pt x="0" y="14"/>
                  </a:lnTo>
                  <a:lnTo>
                    <a:pt x="13" y="27"/>
                  </a:lnTo>
                  <a:lnTo>
                    <a:pt x="111" y="27"/>
                  </a:lnTo>
                  <a:lnTo>
                    <a:pt x="139" y="27"/>
                  </a:lnTo>
                  <a:lnTo>
                    <a:pt x="139" y="14"/>
                  </a:lnTo>
                  <a:lnTo>
                    <a:pt x="111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15" name="Line 1979"/>
            <p:cNvSpPr>
              <a:spLocks noChangeShapeType="1"/>
            </p:cNvSpPr>
            <p:nvPr/>
          </p:nvSpPr>
          <p:spPr bwMode="auto">
            <a:xfrm>
              <a:off x="1301" y="161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16" name="Freeform 1980"/>
            <p:cNvSpPr>
              <a:spLocks/>
            </p:cNvSpPr>
            <p:nvPr/>
          </p:nvSpPr>
          <p:spPr bwMode="auto">
            <a:xfrm>
              <a:off x="1297" y="1609"/>
              <a:ext cx="4" cy="31"/>
            </a:xfrm>
            <a:custGeom>
              <a:avLst/>
              <a:gdLst>
                <a:gd name="T0" fmla="*/ 0 w 28"/>
                <a:gd name="T1" fmla="*/ 0 h 124"/>
                <a:gd name="T2" fmla="*/ 0 w 28"/>
                <a:gd name="T3" fmla="*/ 0 h 124"/>
                <a:gd name="T4" fmla="*/ 0 w 28"/>
                <a:gd name="T5" fmla="*/ 0 h 124"/>
                <a:gd name="T6" fmla="*/ 0 w 28"/>
                <a:gd name="T7" fmla="*/ 0 h 124"/>
                <a:gd name="T8" fmla="*/ 0 w 28"/>
                <a:gd name="T9" fmla="*/ 0 h 124"/>
                <a:gd name="T10" fmla="*/ 0 w 28"/>
                <a:gd name="T11" fmla="*/ 0 h 124"/>
                <a:gd name="T12" fmla="*/ 0 w 28"/>
                <a:gd name="T13" fmla="*/ 0 h 124"/>
                <a:gd name="T14" fmla="*/ 0 w 28"/>
                <a:gd name="T15" fmla="*/ 0 h 124"/>
                <a:gd name="T16" fmla="*/ 0 w 28"/>
                <a:gd name="T17" fmla="*/ 0 h 124"/>
                <a:gd name="T18" fmla="*/ 0 w 28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4"/>
                <a:gd name="T32" fmla="*/ 28 w 28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4">
                  <a:moveTo>
                    <a:pt x="28" y="14"/>
                  </a:moveTo>
                  <a:lnTo>
                    <a:pt x="28" y="14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0" y="124"/>
                  </a:lnTo>
                  <a:lnTo>
                    <a:pt x="15" y="124"/>
                  </a:lnTo>
                  <a:lnTo>
                    <a:pt x="28" y="124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17" name="Line 1981"/>
            <p:cNvSpPr>
              <a:spLocks noChangeShapeType="1"/>
            </p:cNvSpPr>
            <p:nvPr/>
          </p:nvSpPr>
          <p:spPr bwMode="auto">
            <a:xfrm>
              <a:off x="1299" y="163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18" name="Freeform 1982"/>
            <p:cNvSpPr>
              <a:spLocks/>
            </p:cNvSpPr>
            <p:nvPr/>
          </p:nvSpPr>
          <p:spPr bwMode="auto">
            <a:xfrm>
              <a:off x="1297" y="1633"/>
              <a:ext cx="8" cy="7"/>
            </a:xfrm>
            <a:custGeom>
              <a:avLst/>
              <a:gdLst>
                <a:gd name="T0" fmla="*/ 0 w 57"/>
                <a:gd name="T1" fmla="*/ 0 h 27"/>
                <a:gd name="T2" fmla="*/ 0 w 57"/>
                <a:gd name="T3" fmla="*/ 0 h 27"/>
                <a:gd name="T4" fmla="*/ 0 w 57"/>
                <a:gd name="T5" fmla="*/ 0 h 27"/>
                <a:gd name="T6" fmla="*/ 0 w 57"/>
                <a:gd name="T7" fmla="*/ 0 h 27"/>
                <a:gd name="T8" fmla="*/ 0 w 57"/>
                <a:gd name="T9" fmla="*/ 0 h 27"/>
                <a:gd name="T10" fmla="*/ 0 w 57"/>
                <a:gd name="T11" fmla="*/ 0 h 27"/>
                <a:gd name="T12" fmla="*/ 0 w 57"/>
                <a:gd name="T13" fmla="*/ 0 h 27"/>
                <a:gd name="T14" fmla="*/ 0 w 57"/>
                <a:gd name="T15" fmla="*/ 0 h 27"/>
                <a:gd name="T16" fmla="*/ 0 w 57"/>
                <a:gd name="T17" fmla="*/ 0 h 27"/>
                <a:gd name="T18" fmla="*/ 0 w 57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27"/>
                <a:gd name="T32" fmla="*/ 57 w 57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27">
                  <a:moveTo>
                    <a:pt x="15" y="0"/>
                  </a:moveTo>
                  <a:lnTo>
                    <a:pt x="0" y="13"/>
                  </a:lnTo>
                  <a:lnTo>
                    <a:pt x="0" y="27"/>
                  </a:lnTo>
                  <a:lnTo>
                    <a:pt x="15" y="27"/>
                  </a:lnTo>
                  <a:lnTo>
                    <a:pt x="57" y="27"/>
                  </a:lnTo>
                  <a:lnTo>
                    <a:pt x="57" y="13"/>
                  </a:lnTo>
                  <a:lnTo>
                    <a:pt x="28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19" name="Line 1983"/>
            <p:cNvSpPr>
              <a:spLocks noChangeShapeType="1"/>
            </p:cNvSpPr>
            <p:nvPr/>
          </p:nvSpPr>
          <p:spPr bwMode="auto">
            <a:xfrm>
              <a:off x="1305" y="163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20" name="Freeform 1984"/>
            <p:cNvSpPr>
              <a:spLocks/>
            </p:cNvSpPr>
            <p:nvPr/>
          </p:nvSpPr>
          <p:spPr bwMode="auto">
            <a:xfrm>
              <a:off x="1301" y="1633"/>
              <a:ext cx="4" cy="31"/>
            </a:xfrm>
            <a:custGeom>
              <a:avLst/>
              <a:gdLst>
                <a:gd name="T0" fmla="*/ 0 w 29"/>
                <a:gd name="T1" fmla="*/ 0 h 124"/>
                <a:gd name="T2" fmla="*/ 0 w 29"/>
                <a:gd name="T3" fmla="*/ 0 h 124"/>
                <a:gd name="T4" fmla="*/ 0 w 29"/>
                <a:gd name="T5" fmla="*/ 0 h 124"/>
                <a:gd name="T6" fmla="*/ 0 w 29"/>
                <a:gd name="T7" fmla="*/ 0 h 124"/>
                <a:gd name="T8" fmla="*/ 0 w 29"/>
                <a:gd name="T9" fmla="*/ 0 h 124"/>
                <a:gd name="T10" fmla="*/ 0 w 29"/>
                <a:gd name="T11" fmla="*/ 0 h 124"/>
                <a:gd name="T12" fmla="*/ 0 w 29"/>
                <a:gd name="T13" fmla="*/ 0 h 124"/>
                <a:gd name="T14" fmla="*/ 0 w 29"/>
                <a:gd name="T15" fmla="*/ 0 h 124"/>
                <a:gd name="T16" fmla="*/ 0 w 29"/>
                <a:gd name="T17" fmla="*/ 0 h 124"/>
                <a:gd name="T18" fmla="*/ 0 w 29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24"/>
                <a:gd name="T32" fmla="*/ 29 w 29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24">
                  <a:moveTo>
                    <a:pt x="29" y="13"/>
                  </a:moveTo>
                  <a:lnTo>
                    <a:pt x="29" y="13"/>
                  </a:lnTo>
                  <a:lnTo>
                    <a:pt x="14" y="0"/>
                  </a:lnTo>
                  <a:lnTo>
                    <a:pt x="0" y="13"/>
                  </a:lnTo>
                  <a:lnTo>
                    <a:pt x="0" y="124"/>
                  </a:lnTo>
                  <a:lnTo>
                    <a:pt x="14" y="124"/>
                  </a:lnTo>
                  <a:lnTo>
                    <a:pt x="29" y="124"/>
                  </a:lnTo>
                  <a:lnTo>
                    <a:pt x="29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21" name="Line 1985"/>
            <p:cNvSpPr>
              <a:spLocks noChangeShapeType="1"/>
            </p:cNvSpPr>
            <p:nvPr/>
          </p:nvSpPr>
          <p:spPr bwMode="auto">
            <a:xfrm>
              <a:off x="1303" y="165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22" name="Freeform 1986"/>
            <p:cNvSpPr>
              <a:spLocks/>
            </p:cNvSpPr>
            <p:nvPr/>
          </p:nvSpPr>
          <p:spPr bwMode="auto">
            <a:xfrm>
              <a:off x="1301" y="1657"/>
              <a:ext cx="38" cy="7"/>
            </a:xfrm>
            <a:custGeom>
              <a:avLst/>
              <a:gdLst>
                <a:gd name="T0" fmla="*/ 0 w 266"/>
                <a:gd name="T1" fmla="*/ 0 h 28"/>
                <a:gd name="T2" fmla="*/ 0 w 266"/>
                <a:gd name="T3" fmla="*/ 0 h 28"/>
                <a:gd name="T4" fmla="*/ 0 w 266"/>
                <a:gd name="T5" fmla="*/ 0 h 28"/>
                <a:gd name="T6" fmla="*/ 0 w 266"/>
                <a:gd name="T7" fmla="*/ 0 h 28"/>
                <a:gd name="T8" fmla="*/ 0 w 266"/>
                <a:gd name="T9" fmla="*/ 0 h 28"/>
                <a:gd name="T10" fmla="*/ 0 w 266"/>
                <a:gd name="T11" fmla="*/ 0 h 28"/>
                <a:gd name="T12" fmla="*/ 0 w 266"/>
                <a:gd name="T13" fmla="*/ 0 h 28"/>
                <a:gd name="T14" fmla="*/ 0 w 266"/>
                <a:gd name="T15" fmla="*/ 0 h 28"/>
                <a:gd name="T16" fmla="*/ 0 w 266"/>
                <a:gd name="T17" fmla="*/ 0 h 28"/>
                <a:gd name="T18" fmla="*/ 0 w 266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6"/>
                <a:gd name="T31" fmla="*/ 0 h 28"/>
                <a:gd name="T32" fmla="*/ 266 w 26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6" h="28">
                  <a:moveTo>
                    <a:pt x="14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237" y="28"/>
                  </a:lnTo>
                  <a:lnTo>
                    <a:pt x="266" y="28"/>
                  </a:lnTo>
                  <a:lnTo>
                    <a:pt x="266" y="14"/>
                  </a:lnTo>
                  <a:lnTo>
                    <a:pt x="252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23" name="Line 1987"/>
            <p:cNvSpPr>
              <a:spLocks noChangeShapeType="1"/>
            </p:cNvSpPr>
            <p:nvPr/>
          </p:nvSpPr>
          <p:spPr bwMode="auto">
            <a:xfrm>
              <a:off x="1339" y="166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24" name="Freeform 1988"/>
            <p:cNvSpPr>
              <a:spLocks/>
            </p:cNvSpPr>
            <p:nvPr/>
          </p:nvSpPr>
          <p:spPr bwMode="auto">
            <a:xfrm>
              <a:off x="1334" y="1657"/>
              <a:ext cx="5" cy="35"/>
            </a:xfrm>
            <a:custGeom>
              <a:avLst/>
              <a:gdLst>
                <a:gd name="T0" fmla="*/ 0 w 29"/>
                <a:gd name="T1" fmla="*/ 0 h 139"/>
                <a:gd name="T2" fmla="*/ 0 w 29"/>
                <a:gd name="T3" fmla="*/ 0 h 139"/>
                <a:gd name="T4" fmla="*/ 0 w 29"/>
                <a:gd name="T5" fmla="*/ 0 h 139"/>
                <a:gd name="T6" fmla="*/ 0 w 29"/>
                <a:gd name="T7" fmla="*/ 0 h 139"/>
                <a:gd name="T8" fmla="*/ 0 w 29"/>
                <a:gd name="T9" fmla="*/ 0 h 139"/>
                <a:gd name="T10" fmla="*/ 0 w 29"/>
                <a:gd name="T11" fmla="*/ 0 h 139"/>
                <a:gd name="T12" fmla="*/ 0 w 29"/>
                <a:gd name="T13" fmla="*/ 0 h 139"/>
                <a:gd name="T14" fmla="*/ 0 w 29"/>
                <a:gd name="T15" fmla="*/ 0 h 139"/>
                <a:gd name="T16" fmla="*/ 0 w 29"/>
                <a:gd name="T17" fmla="*/ 0 h 139"/>
                <a:gd name="T18" fmla="*/ 0 w 29"/>
                <a:gd name="T19" fmla="*/ 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39"/>
                <a:gd name="T32" fmla="*/ 29 w 2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39">
                  <a:moveTo>
                    <a:pt x="29" y="14"/>
                  </a:moveTo>
                  <a:lnTo>
                    <a:pt x="29" y="14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0" y="125"/>
                  </a:lnTo>
                  <a:lnTo>
                    <a:pt x="15" y="139"/>
                  </a:lnTo>
                  <a:lnTo>
                    <a:pt x="29" y="125"/>
                  </a:lnTo>
                  <a:lnTo>
                    <a:pt x="29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25" name="Line 1989"/>
            <p:cNvSpPr>
              <a:spLocks noChangeShapeType="1"/>
            </p:cNvSpPr>
            <p:nvPr/>
          </p:nvSpPr>
          <p:spPr bwMode="auto">
            <a:xfrm>
              <a:off x="1337" y="1685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26" name="Freeform 1990"/>
            <p:cNvSpPr>
              <a:spLocks/>
            </p:cNvSpPr>
            <p:nvPr/>
          </p:nvSpPr>
          <p:spPr bwMode="auto">
            <a:xfrm>
              <a:off x="1334" y="1685"/>
              <a:ext cx="12" cy="3"/>
            </a:xfrm>
            <a:custGeom>
              <a:avLst/>
              <a:gdLst>
                <a:gd name="T0" fmla="*/ 0 w 84"/>
                <a:gd name="T1" fmla="*/ 0 h 15"/>
                <a:gd name="T2" fmla="*/ 0 w 84"/>
                <a:gd name="T3" fmla="*/ 0 h 15"/>
                <a:gd name="T4" fmla="*/ 0 w 84"/>
                <a:gd name="T5" fmla="*/ 0 h 15"/>
                <a:gd name="T6" fmla="*/ 0 w 84"/>
                <a:gd name="T7" fmla="*/ 0 h 15"/>
                <a:gd name="T8" fmla="*/ 0 w 84"/>
                <a:gd name="T9" fmla="*/ 0 h 15"/>
                <a:gd name="T10" fmla="*/ 0 w 84"/>
                <a:gd name="T11" fmla="*/ 0 h 15"/>
                <a:gd name="T12" fmla="*/ 0 w 84"/>
                <a:gd name="T13" fmla="*/ 0 h 15"/>
                <a:gd name="T14" fmla="*/ 0 w 84"/>
                <a:gd name="T15" fmla="*/ 0 h 15"/>
                <a:gd name="T16" fmla="*/ 0 w 84"/>
                <a:gd name="T17" fmla="*/ 0 h 15"/>
                <a:gd name="T18" fmla="*/ 0 w 84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15"/>
                <a:gd name="T32" fmla="*/ 84 w 8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15">
                  <a:moveTo>
                    <a:pt x="1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42" y="15"/>
                  </a:lnTo>
                  <a:lnTo>
                    <a:pt x="71" y="15"/>
                  </a:lnTo>
                  <a:lnTo>
                    <a:pt x="84" y="15"/>
                  </a:lnTo>
                  <a:lnTo>
                    <a:pt x="71" y="0"/>
                  </a:lnTo>
                  <a:lnTo>
                    <a:pt x="57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27" name="Line 1991"/>
            <p:cNvSpPr>
              <a:spLocks noChangeShapeType="1"/>
            </p:cNvSpPr>
            <p:nvPr/>
          </p:nvSpPr>
          <p:spPr bwMode="auto">
            <a:xfrm>
              <a:off x="1346" y="1688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28" name="Freeform 1992"/>
            <p:cNvSpPr>
              <a:spLocks/>
            </p:cNvSpPr>
            <p:nvPr/>
          </p:nvSpPr>
          <p:spPr bwMode="auto">
            <a:xfrm>
              <a:off x="1343" y="1685"/>
              <a:ext cx="3" cy="31"/>
            </a:xfrm>
            <a:custGeom>
              <a:avLst/>
              <a:gdLst>
                <a:gd name="T0" fmla="*/ 0 w 27"/>
                <a:gd name="T1" fmla="*/ 0 h 125"/>
                <a:gd name="T2" fmla="*/ 0 w 27"/>
                <a:gd name="T3" fmla="*/ 0 h 125"/>
                <a:gd name="T4" fmla="*/ 0 w 27"/>
                <a:gd name="T5" fmla="*/ 0 h 125"/>
                <a:gd name="T6" fmla="*/ 0 w 27"/>
                <a:gd name="T7" fmla="*/ 0 h 125"/>
                <a:gd name="T8" fmla="*/ 0 w 27"/>
                <a:gd name="T9" fmla="*/ 0 h 125"/>
                <a:gd name="T10" fmla="*/ 0 w 27"/>
                <a:gd name="T11" fmla="*/ 0 h 125"/>
                <a:gd name="T12" fmla="*/ 0 w 27"/>
                <a:gd name="T13" fmla="*/ 0 h 125"/>
                <a:gd name="T14" fmla="*/ 0 w 27"/>
                <a:gd name="T15" fmla="*/ 0 h 125"/>
                <a:gd name="T16" fmla="*/ 0 w 27"/>
                <a:gd name="T17" fmla="*/ 0 h 125"/>
                <a:gd name="T18" fmla="*/ 0 w 27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25"/>
                <a:gd name="T32" fmla="*/ 27 w 27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25">
                  <a:moveTo>
                    <a:pt x="27" y="15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4" y="125"/>
                  </a:lnTo>
                  <a:lnTo>
                    <a:pt x="14" y="112"/>
                  </a:lnTo>
                  <a:lnTo>
                    <a:pt x="27" y="125"/>
                  </a:lnTo>
                  <a:lnTo>
                    <a:pt x="27" y="15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29" name="Line 1993"/>
            <p:cNvSpPr>
              <a:spLocks noChangeShapeType="1"/>
            </p:cNvSpPr>
            <p:nvPr/>
          </p:nvSpPr>
          <p:spPr bwMode="auto">
            <a:xfrm>
              <a:off x="1345" y="170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30" name="Freeform 1994"/>
            <p:cNvSpPr>
              <a:spLocks/>
            </p:cNvSpPr>
            <p:nvPr/>
          </p:nvSpPr>
          <p:spPr bwMode="auto">
            <a:xfrm>
              <a:off x="1343" y="1709"/>
              <a:ext cx="25" cy="3"/>
            </a:xfrm>
            <a:custGeom>
              <a:avLst/>
              <a:gdLst>
                <a:gd name="T0" fmla="*/ 0 w 181"/>
                <a:gd name="T1" fmla="*/ 0 h 14"/>
                <a:gd name="T2" fmla="*/ 0 w 181"/>
                <a:gd name="T3" fmla="*/ 0 h 14"/>
                <a:gd name="T4" fmla="*/ 0 w 181"/>
                <a:gd name="T5" fmla="*/ 0 h 14"/>
                <a:gd name="T6" fmla="*/ 0 w 181"/>
                <a:gd name="T7" fmla="*/ 0 h 14"/>
                <a:gd name="T8" fmla="*/ 0 w 181"/>
                <a:gd name="T9" fmla="*/ 0 h 14"/>
                <a:gd name="T10" fmla="*/ 0 w 181"/>
                <a:gd name="T11" fmla="*/ 0 h 14"/>
                <a:gd name="T12" fmla="*/ 0 w 181"/>
                <a:gd name="T13" fmla="*/ 0 h 14"/>
                <a:gd name="T14" fmla="*/ 0 w 181"/>
                <a:gd name="T15" fmla="*/ 0 h 14"/>
                <a:gd name="T16" fmla="*/ 0 w 181"/>
                <a:gd name="T17" fmla="*/ 0 h 14"/>
                <a:gd name="T18" fmla="*/ 0 w 181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"/>
                <a:gd name="T31" fmla="*/ 0 h 14"/>
                <a:gd name="T32" fmla="*/ 181 w 18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" h="14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53" y="14"/>
                  </a:lnTo>
                  <a:lnTo>
                    <a:pt x="181" y="14"/>
                  </a:lnTo>
                  <a:lnTo>
                    <a:pt x="181" y="0"/>
                  </a:lnTo>
                  <a:lnTo>
                    <a:pt x="167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31" name="Line 1995"/>
            <p:cNvSpPr>
              <a:spLocks noChangeShapeType="1"/>
            </p:cNvSpPr>
            <p:nvPr/>
          </p:nvSpPr>
          <p:spPr bwMode="auto">
            <a:xfrm>
              <a:off x="1368" y="171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32" name="Freeform 1996"/>
            <p:cNvSpPr>
              <a:spLocks/>
            </p:cNvSpPr>
            <p:nvPr/>
          </p:nvSpPr>
          <p:spPr bwMode="auto">
            <a:xfrm>
              <a:off x="1364" y="1709"/>
              <a:ext cx="4" cy="31"/>
            </a:xfrm>
            <a:custGeom>
              <a:avLst/>
              <a:gdLst>
                <a:gd name="T0" fmla="*/ 0 w 28"/>
                <a:gd name="T1" fmla="*/ 0 h 124"/>
                <a:gd name="T2" fmla="*/ 0 w 28"/>
                <a:gd name="T3" fmla="*/ 0 h 124"/>
                <a:gd name="T4" fmla="*/ 0 w 28"/>
                <a:gd name="T5" fmla="*/ 0 h 124"/>
                <a:gd name="T6" fmla="*/ 0 w 28"/>
                <a:gd name="T7" fmla="*/ 0 h 124"/>
                <a:gd name="T8" fmla="*/ 0 w 28"/>
                <a:gd name="T9" fmla="*/ 0 h 124"/>
                <a:gd name="T10" fmla="*/ 0 w 28"/>
                <a:gd name="T11" fmla="*/ 0 h 124"/>
                <a:gd name="T12" fmla="*/ 0 w 28"/>
                <a:gd name="T13" fmla="*/ 0 h 124"/>
                <a:gd name="T14" fmla="*/ 0 w 28"/>
                <a:gd name="T15" fmla="*/ 0 h 124"/>
                <a:gd name="T16" fmla="*/ 0 w 28"/>
                <a:gd name="T17" fmla="*/ 0 h 124"/>
                <a:gd name="T18" fmla="*/ 0 w 28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4"/>
                <a:gd name="T32" fmla="*/ 28 w 28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4">
                  <a:moveTo>
                    <a:pt x="28" y="14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4" y="124"/>
                  </a:lnTo>
                  <a:lnTo>
                    <a:pt x="28" y="110"/>
                  </a:lnTo>
                  <a:lnTo>
                    <a:pt x="28" y="124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33" name="Line 1997"/>
            <p:cNvSpPr>
              <a:spLocks noChangeShapeType="1"/>
            </p:cNvSpPr>
            <p:nvPr/>
          </p:nvSpPr>
          <p:spPr bwMode="auto">
            <a:xfrm>
              <a:off x="1366" y="173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34" name="Freeform 1998"/>
            <p:cNvSpPr>
              <a:spLocks/>
            </p:cNvSpPr>
            <p:nvPr/>
          </p:nvSpPr>
          <p:spPr bwMode="auto">
            <a:xfrm>
              <a:off x="1364" y="1733"/>
              <a:ext cx="20" cy="3"/>
            </a:xfrm>
            <a:custGeom>
              <a:avLst/>
              <a:gdLst>
                <a:gd name="T0" fmla="*/ 0 w 140"/>
                <a:gd name="T1" fmla="*/ 0 h 13"/>
                <a:gd name="T2" fmla="*/ 0 w 140"/>
                <a:gd name="T3" fmla="*/ 0 h 13"/>
                <a:gd name="T4" fmla="*/ 0 w 140"/>
                <a:gd name="T5" fmla="*/ 0 h 13"/>
                <a:gd name="T6" fmla="*/ 0 w 140"/>
                <a:gd name="T7" fmla="*/ 0 h 13"/>
                <a:gd name="T8" fmla="*/ 0 w 140"/>
                <a:gd name="T9" fmla="*/ 0 h 13"/>
                <a:gd name="T10" fmla="*/ 0 w 140"/>
                <a:gd name="T11" fmla="*/ 0 h 13"/>
                <a:gd name="T12" fmla="*/ 0 w 140"/>
                <a:gd name="T13" fmla="*/ 0 h 13"/>
                <a:gd name="T14" fmla="*/ 0 w 140"/>
                <a:gd name="T15" fmla="*/ 0 h 13"/>
                <a:gd name="T16" fmla="*/ 0 w 140"/>
                <a:gd name="T17" fmla="*/ 0 h 13"/>
                <a:gd name="T18" fmla="*/ 0 w 140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3"/>
                <a:gd name="T32" fmla="*/ 140 w 140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3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98" y="13"/>
                  </a:lnTo>
                  <a:lnTo>
                    <a:pt x="126" y="13"/>
                  </a:lnTo>
                  <a:lnTo>
                    <a:pt x="140" y="13"/>
                  </a:lnTo>
                  <a:lnTo>
                    <a:pt x="126" y="0"/>
                  </a:lnTo>
                  <a:lnTo>
                    <a:pt x="112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35" name="Line 1999"/>
            <p:cNvSpPr>
              <a:spLocks noChangeShapeType="1"/>
            </p:cNvSpPr>
            <p:nvPr/>
          </p:nvSpPr>
          <p:spPr bwMode="auto">
            <a:xfrm>
              <a:off x="1384" y="173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36" name="Freeform 2000"/>
            <p:cNvSpPr>
              <a:spLocks/>
            </p:cNvSpPr>
            <p:nvPr/>
          </p:nvSpPr>
          <p:spPr bwMode="auto">
            <a:xfrm>
              <a:off x="1380" y="1733"/>
              <a:ext cx="4" cy="31"/>
            </a:xfrm>
            <a:custGeom>
              <a:avLst/>
              <a:gdLst>
                <a:gd name="T0" fmla="*/ 0 w 28"/>
                <a:gd name="T1" fmla="*/ 0 h 123"/>
                <a:gd name="T2" fmla="*/ 0 w 28"/>
                <a:gd name="T3" fmla="*/ 0 h 123"/>
                <a:gd name="T4" fmla="*/ 0 w 28"/>
                <a:gd name="T5" fmla="*/ 0 h 123"/>
                <a:gd name="T6" fmla="*/ 0 w 28"/>
                <a:gd name="T7" fmla="*/ 0 h 123"/>
                <a:gd name="T8" fmla="*/ 0 w 28"/>
                <a:gd name="T9" fmla="*/ 0 h 123"/>
                <a:gd name="T10" fmla="*/ 0 w 28"/>
                <a:gd name="T11" fmla="*/ 0 h 123"/>
                <a:gd name="T12" fmla="*/ 0 w 28"/>
                <a:gd name="T13" fmla="*/ 0 h 123"/>
                <a:gd name="T14" fmla="*/ 0 w 28"/>
                <a:gd name="T15" fmla="*/ 0 h 123"/>
                <a:gd name="T16" fmla="*/ 0 w 28"/>
                <a:gd name="T17" fmla="*/ 0 h 123"/>
                <a:gd name="T18" fmla="*/ 0 w 28"/>
                <a:gd name="T19" fmla="*/ 0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3"/>
                <a:gd name="T32" fmla="*/ 28 w 28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3">
                  <a:moveTo>
                    <a:pt x="28" y="13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4" y="123"/>
                  </a:lnTo>
                  <a:lnTo>
                    <a:pt x="14" y="110"/>
                  </a:lnTo>
                  <a:lnTo>
                    <a:pt x="28" y="123"/>
                  </a:lnTo>
                  <a:lnTo>
                    <a:pt x="28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37" name="Line 2001"/>
            <p:cNvSpPr>
              <a:spLocks noChangeShapeType="1"/>
            </p:cNvSpPr>
            <p:nvPr/>
          </p:nvSpPr>
          <p:spPr bwMode="auto">
            <a:xfrm>
              <a:off x="1382" y="175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38" name="Freeform 2002"/>
            <p:cNvSpPr>
              <a:spLocks/>
            </p:cNvSpPr>
            <p:nvPr/>
          </p:nvSpPr>
          <p:spPr bwMode="auto">
            <a:xfrm>
              <a:off x="1380" y="1757"/>
              <a:ext cx="8" cy="4"/>
            </a:xfrm>
            <a:custGeom>
              <a:avLst/>
              <a:gdLst>
                <a:gd name="T0" fmla="*/ 0 w 56"/>
                <a:gd name="T1" fmla="*/ 0 h 14"/>
                <a:gd name="T2" fmla="*/ 0 w 56"/>
                <a:gd name="T3" fmla="*/ 0 h 14"/>
                <a:gd name="T4" fmla="*/ 0 w 56"/>
                <a:gd name="T5" fmla="*/ 0 h 14"/>
                <a:gd name="T6" fmla="*/ 0 w 56"/>
                <a:gd name="T7" fmla="*/ 0 h 14"/>
                <a:gd name="T8" fmla="*/ 0 w 56"/>
                <a:gd name="T9" fmla="*/ 0 h 14"/>
                <a:gd name="T10" fmla="*/ 0 w 56"/>
                <a:gd name="T11" fmla="*/ 0 h 14"/>
                <a:gd name="T12" fmla="*/ 0 w 56"/>
                <a:gd name="T13" fmla="*/ 0 h 14"/>
                <a:gd name="T14" fmla="*/ 0 w 56"/>
                <a:gd name="T15" fmla="*/ 0 h 14"/>
                <a:gd name="T16" fmla="*/ 0 w 56"/>
                <a:gd name="T17" fmla="*/ 0 h 14"/>
                <a:gd name="T18" fmla="*/ 0 w 56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4"/>
                <a:gd name="T32" fmla="*/ 56 w 5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4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42" y="14"/>
                  </a:lnTo>
                  <a:lnTo>
                    <a:pt x="56" y="14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39" name="Line 2003"/>
            <p:cNvSpPr>
              <a:spLocks noChangeShapeType="1"/>
            </p:cNvSpPr>
            <p:nvPr/>
          </p:nvSpPr>
          <p:spPr bwMode="auto">
            <a:xfrm>
              <a:off x="1388" y="176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40" name="Freeform 2004"/>
            <p:cNvSpPr>
              <a:spLocks/>
            </p:cNvSpPr>
            <p:nvPr/>
          </p:nvSpPr>
          <p:spPr bwMode="auto">
            <a:xfrm>
              <a:off x="1384" y="1757"/>
              <a:ext cx="4" cy="31"/>
            </a:xfrm>
            <a:custGeom>
              <a:avLst/>
              <a:gdLst>
                <a:gd name="T0" fmla="*/ 0 w 28"/>
                <a:gd name="T1" fmla="*/ 0 h 124"/>
                <a:gd name="T2" fmla="*/ 0 w 28"/>
                <a:gd name="T3" fmla="*/ 0 h 124"/>
                <a:gd name="T4" fmla="*/ 0 w 28"/>
                <a:gd name="T5" fmla="*/ 0 h 124"/>
                <a:gd name="T6" fmla="*/ 0 w 28"/>
                <a:gd name="T7" fmla="*/ 0 h 124"/>
                <a:gd name="T8" fmla="*/ 0 w 28"/>
                <a:gd name="T9" fmla="*/ 0 h 124"/>
                <a:gd name="T10" fmla="*/ 0 w 28"/>
                <a:gd name="T11" fmla="*/ 0 h 124"/>
                <a:gd name="T12" fmla="*/ 0 w 28"/>
                <a:gd name="T13" fmla="*/ 0 h 124"/>
                <a:gd name="T14" fmla="*/ 0 w 28"/>
                <a:gd name="T15" fmla="*/ 0 h 124"/>
                <a:gd name="T16" fmla="*/ 0 w 28"/>
                <a:gd name="T17" fmla="*/ 0 h 124"/>
                <a:gd name="T18" fmla="*/ 0 w 28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4"/>
                <a:gd name="T32" fmla="*/ 28 w 28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4">
                  <a:moveTo>
                    <a:pt x="28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4" y="124"/>
                  </a:lnTo>
                  <a:lnTo>
                    <a:pt x="14" y="110"/>
                  </a:lnTo>
                  <a:lnTo>
                    <a:pt x="28" y="124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41" name="Line 2005"/>
            <p:cNvSpPr>
              <a:spLocks noChangeShapeType="1"/>
            </p:cNvSpPr>
            <p:nvPr/>
          </p:nvSpPr>
          <p:spPr bwMode="auto">
            <a:xfrm>
              <a:off x="1386" y="178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42" name="Freeform 2006"/>
            <p:cNvSpPr>
              <a:spLocks/>
            </p:cNvSpPr>
            <p:nvPr/>
          </p:nvSpPr>
          <p:spPr bwMode="auto">
            <a:xfrm>
              <a:off x="1384" y="1782"/>
              <a:ext cx="26" cy="3"/>
            </a:xfrm>
            <a:custGeom>
              <a:avLst/>
              <a:gdLst>
                <a:gd name="T0" fmla="*/ 0 w 181"/>
                <a:gd name="T1" fmla="*/ 0 h 13"/>
                <a:gd name="T2" fmla="*/ 0 w 181"/>
                <a:gd name="T3" fmla="*/ 0 h 13"/>
                <a:gd name="T4" fmla="*/ 0 w 181"/>
                <a:gd name="T5" fmla="*/ 0 h 13"/>
                <a:gd name="T6" fmla="*/ 0 w 181"/>
                <a:gd name="T7" fmla="*/ 0 h 13"/>
                <a:gd name="T8" fmla="*/ 0 w 181"/>
                <a:gd name="T9" fmla="*/ 0 h 13"/>
                <a:gd name="T10" fmla="*/ 0 w 181"/>
                <a:gd name="T11" fmla="*/ 0 h 13"/>
                <a:gd name="T12" fmla="*/ 0 w 181"/>
                <a:gd name="T13" fmla="*/ 0 h 13"/>
                <a:gd name="T14" fmla="*/ 0 w 181"/>
                <a:gd name="T15" fmla="*/ 0 h 13"/>
                <a:gd name="T16" fmla="*/ 0 w 181"/>
                <a:gd name="T17" fmla="*/ 0 h 13"/>
                <a:gd name="T18" fmla="*/ 0 w 181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"/>
                <a:gd name="T31" fmla="*/ 0 h 13"/>
                <a:gd name="T32" fmla="*/ 181 w 181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" h="13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54" y="13"/>
                  </a:lnTo>
                  <a:lnTo>
                    <a:pt x="181" y="13"/>
                  </a:lnTo>
                  <a:lnTo>
                    <a:pt x="181" y="0"/>
                  </a:lnTo>
                  <a:lnTo>
                    <a:pt x="167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43" name="Line 2007"/>
            <p:cNvSpPr>
              <a:spLocks noChangeShapeType="1"/>
            </p:cNvSpPr>
            <p:nvPr/>
          </p:nvSpPr>
          <p:spPr bwMode="auto">
            <a:xfrm>
              <a:off x="1410" y="1785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44" name="Freeform 2008"/>
            <p:cNvSpPr>
              <a:spLocks/>
            </p:cNvSpPr>
            <p:nvPr/>
          </p:nvSpPr>
          <p:spPr bwMode="auto">
            <a:xfrm>
              <a:off x="1406" y="1782"/>
              <a:ext cx="4" cy="31"/>
            </a:xfrm>
            <a:custGeom>
              <a:avLst/>
              <a:gdLst>
                <a:gd name="T0" fmla="*/ 0 w 27"/>
                <a:gd name="T1" fmla="*/ 0 h 125"/>
                <a:gd name="T2" fmla="*/ 0 w 27"/>
                <a:gd name="T3" fmla="*/ 0 h 125"/>
                <a:gd name="T4" fmla="*/ 0 w 27"/>
                <a:gd name="T5" fmla="*/ 0 h 125"/>
                <a:gd name="T6" fmla="*/ 0 w 27"/>
                <a:gd name="T7" fmla="*/ 0 h 125"/>
                <a:gd name="T8" fmla="*/ 0 w 27"/>
                <a:gd name="T9" fmla="*/ 0 h 125"/>
                <a:gd name="T10" fmla="*/ 0 w 27"/>
                <a:gd name="T11" fmla="*/ 0 h 125"/>
                <a:gd name="T12" fmla="*/ 0 w 27"/>
                <a:gd name="T13" fmla="*/ 0 h 125"/>
                <a:gd name="T14" fmla="*/ 0 w 27"/>
                <a:gd name="T15" fmla="*/ 0 h 125"/>
                <a:gd name="T16" fmla="*/ 0 w 27"/>
                <a:gd name="T17" fmla="*/ 0 h 125"/>
                <a:gd name="T18" fmla="*/ 0 w 27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25"/>
                <a:gd name="T32" fmla="*/ 27 w 27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25">
                  <a:moveTo>
                    <a:pt x="27" y="13"/>
                  </a:moveTo>
                  <a:lnTo>
                    <a:pt x="27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25"/>
                  </a:lnTo>
                  <a:lnTo>
                    <a:pt x="13" y="125"/>
                  </a:lnTo>
                  <a:lnTo>
                    <a:pt x="27" y="125"/>
                  </a:lnTo>
                  <a:lnTo>
                    <a:pt x="27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45" name="Line 2009"/>
            <p:cNvSpPr>
              <a:spLocks noChangeShapeType="1"/>
            </p:cNvSpPr>
            <p:nvPr/>
          </p:nvSpPr>
          <p:spPr bwMode="auto">
            <a:xfrm>
              <a:off x="1408" y="180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46" name="Freeform 2010"/>
            <p:cNvSpPr>
              <a:spLocks/>
            </p:cNvSpPr>
            <p:nvPr/>
          </p:nvSpPr>
          <p:spPr bwMode="auto">
            <a:xfrm>
              <a:off x="1406" y="1806"/>
              <a:ext cx="26" cy="7"/>
            </a:xfrm>
            <a:custGeom>
              <a:avLst/>
              <a:gdLst>
                <a:gd name="T0" fmla="*/ 0 w 181"/>
                <a:gd name="T1" fmla="*/ 0 h 29"/>
                <a:gd name="T2" fmla="*/ 0 w 181"/>
                <a:gd name="T3" fmla="*/ 0 h 29"/>
                <a:gd name="T4" fmla="*/ 0 w 181"/>
                <a:gd name="T5" fmla="*/ 0 h 29"/>
                <a:gd name="T6" fmla="*/ 0 w 181"/>
                <a:gd name="T7" fmla="*/ 0 h 29"/>
                <a:gd name="T8" fmla="*/ 0 w 181"/>
                <a:gd name="T9" fmla="*/ 0 h 29"/>
                <a:gd name="T10" fmla="*/ 0 w 181"/>
                <a:gd name="T11" fmla="*/ 0 h 29"/>
                <a:gd name="T12" fmla="*/ 0 w 181"/>
                <a:gd name="T13" fmla="*/ 0 h 29"/>
                <a:gd name="T14" fmla="*/ 0 w 181"/>
                <a:gd name="T15" fmla="*/ 0 h 29"/>
                <a:gd name="T16" fmla="*/ 0 w 181"/>
                <a:gd name="T17" fmla="*/ 0 h 29"/>
                <a:gd name="T18" fmla="*/ 0 w 181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"/>
                <a:gd name="T31" fmla="*/ 0 h 29"/>
                <a:gd name="T32" fmla="*/ 181 w 181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" h="29">
                  <a:moveTo>
                    <a:pt x="1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153" y="29"/>
                  </a:lnTo>
                  <a:lnTo>
                    <a:pt x="181" y="29"/>
                  </a:lnTo>
                  <a:lnTo>
                    <a:pt x="181" y="14"/>
                  </a:lnTo>
                  <a:lnTo>
                    <a:pt x="181" y="0"/>
                  </a:lnTo>
                  <a:lnTo>
                    <a:pt x="16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47" name="Line 2011"/>
            <p:cNvSpPr>
              <a:spLocks noChangeShapeType="1"/>
            </p:cNvSpPr>
            <p:nvPr/>
          </p:nvSpPr>
          <p:spPr bwMode="auto">
            <a:xfrm>
              <a:off x="1432" y="180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48" name="Freeform 2012"/>
            <p:cNvSpPr>
              <a:spLocks/>
            </p:cNvSpPr>
            <p:nvPr/>
          </p:nvSpPr>
          <p:spPr bwMode="auto">
            <a:xfrm>
              <a:off x="1430" y="1806"/>
              <a:ext cx="2" cy="31"/>
            </a:xfrm>
            <a:custGeom>
              <a:avLst/>
              <a:gdLst>
                <a:gd name="T0" fmla="*/ 0 w 13"/>
                <a:gd name="T1" fmla="*/ 0 h 125"/>
                <a:gd name="T2" fmla="*/ 0 w 13"/>
                <a:gd name="T3" fmla="*/ 0 h 125"/>
                <a:gd name="T4" fmla="*/ 0 w 13"/>
                <a:gd name="T5" fmla="*/ 0 h 125"/>
                <a:gd name="T6" fmla="*/ 0 w 13"/>
                <a:gd name="T7" fmla="*/ 0 h 125"/>
                <a:gd name="T8" fmla="*/ 0 w 13"/>
                <a:gd name="T9" fmla="*/ 0 h 125"/>
                <a:gd name="T10" fmla="*/ 0 w 13"/>
                <a:gd name="T11" fmla="*/ 0 h 125"/>
                <a:gd name="T12" fmla="*/ 0 w 13"/>
                <a:gd name="T13" fmla="*/ 0 h 125"/>
                <a:gd name="T14" fmla="*/ 0 w 13"/>
                <a:gd name="T15" fmla="*/ 0 h 125"/>
                <a:gd name="T16" fmla="*/ 0 w 13"/>
                <a:gd name="T17" fmla="*/ 0 h 125"/>
                <a:gd name="T18" fmla="*/ 0 w 13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25"/>
                <a:gd name="T32" fmla="*/ 13 w 13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25">
                  <a:moveTo>
                    <a:pt x="13" y="1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13" y="125"/>
                  </a:lnTo>
                  <a:lnTo>
                    <a:pt x="13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49" name="Line 2013"/>
            <p:cNvSpPr>
              <a:spLocks noChangeShapeType="1"/>
            </p:cNvSpPr>
            <p:nvPr/>
          </p:nvSpPr>
          <p:spPr bwMode="auto">
            <a:xfrm>
              <a:off x="1430" y="1830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50" name="Freeform 2014"/>
            <p:cNvSpPr>
              <a:spLocks/>
            </p:cNvSpPr>
            <p:nvPr/>
          </p:nvSpPr>
          <p:spPr bwMode="auto">
            <a:xfrm>
              <a:off x="1428" y="1830"/>
              <a:ext cx="28" cy="7"/>
            </a:xfrm>
            <a:custGeom>
              <a:avLst/>
              <a:gdLst>
                <a:gd name="T0" fmla="*/ 0 w 196"/>
                <a:gd name="T1" fmla="*/ 0 h 28"/>
                <a:gd name="T2" fmla="*/ 0 w 196"/>
                <a:gd name="T3" fmla="*/ 0 h 28"/>
                <a:gd name="T4" fmla="*/ 0 w 196"/>
                <a:gd name="T5" fmla="*/ 0 h 28"/>
                <a:gd name="T6" fmla="*/ 0 w 196"/>
                <a:gd name="T7" fmla="*/ 0 h 28"/>
                <a:gd name="T8" fmla="*/ 0 w 196"/>
                <a:gd name="T9" fmla="*/ 0 h 28"/>
                <a:gd name="T10" fmla="*/ 0 w 196"/>
                <a:gd name="T11" fmla="*/ 0 h 28"/>
                <a:gd name="T12" fmla="*/ 0 w 196"/>
                <a:gd name="T13" fmla="*/ 0 h 28"/>
                <a:gd name="T14" fmla="*/ 0 w 196"/>
                <a:gd name="T15" fmla="*/ 0 h 28"/>
                <a:gd name="T16" fmla="*/ 0 w 196"/>
                <a:gd name="T17" fmla="*/ 0 h 28"/>
                <a:gd name="T18" fmla="*/ 0 w 196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28"/>
                <a:gd name="T32" fmla="*/ 196 w 19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28">
                  <a:moveTo>
                    <a:pt x="15" y="0"/>
                  </a:moveTo>
                  <a:lnTo>
                    <a:pt x="15" y="0"/>
                  </a:lnTo>
                  <a:lnTo>
                    <a:pt x="0" y="14"/>
                  </a:lnTo>
                  <a:lnTo>
                    <a:pt x="15" y="28"/>
                  </a:lnTo>
                  <a:lnTo>
                    <a:pt x="168" y="28"/>
                  </a:lnTo>
                  <a:lnTo>
                    <a:pt x="181" y="28"/>
                  </a:lnTo>
                  <a:lnTo>
                    <a:pt x="196" y="14"/>
                  </a:lnTo>
                  <a:lnTo>
                    <a:pt x="181" y="0"/>
                  </a:lnTo>
                  <a:lnTo>
                    <a:pt x="168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51" name="Line 2015"/>
            <p:cNvSpPr>
              <a:spLocks noChangeShapeType="1"/>
            </p:cNvSpPr>
            <p:nvPr/>
          </p:nvSpPr>
          <p:spPr bwMode="auto">
            <a:xfrm>
              <a:off x="1456" y="183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52" name="Freeform 2016"/>
            <p:cNvSpPr>
              <a:spLocks/>
            </p:cNvSpPr>
            <p:nvPr/>
          </p:nvSpPr>
          <p:spPr bwMode="auto">
            <a:xfrm>
              <a:off x="1452" y="1830"/>
              <a:ext cx="4" cy="31"/>
            </a:xfrm>
            <a:custGeom>
              <a:avLst/>
              <a:gdLst>
                <a:gd name="T0" fmla="*/ 0 w 28"/>
                <a:gd name="T1" fmla="*/ 0 h 125"/>
                <a:gd name="T2" fmla="*/ 0 w 28"/>
                <a:gd name="T3" fmla="*/ 0 h 125"/>
                <a:gd name="T4" fmla="*/ 0 w 28"/>
                <a:gd name="T5" fmla="*/ 0 h 125"/>
                <a:gd name="T6" fmla="*/ 0 w 28"/>
                <a:gd name="T7" fmla="*/ 0 h 125"/>
                <a:gd name="T8" fmla="*/ 0 w 28"/>
                <a:gd name="T9" fmla="*/ 0 h 125"/>
                <a:gd name="T10" fmla="*/ 0 w 28"/>
                <a:gd name="T11" fmla="*/ 0 h 125"/>
                <a:gd name="T12" fmla="*/ 0 w 28"/>
                <a:gd name="T13" fmla="*/ 0 h 125"/>
                <a:gd name="T14" fmla="*/ 0 w 28"/>
                <a:gd name="T15" fmla="*/ 0 h 125"/>
                <a:gd name="T16" fmla="*/ 0 w 28"/>
                <a:gd name="T17" fmla="*/ 0 h 125"/>
                <a:gd name="T18" fmla="*/ 0 w 28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5"/>
                <a:gd name="T32" fmla="*/ 28 w 28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5">
                  <a:moveTo>
                    <a:pt x="28" y="1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13" y="125"/>
                  </a:lnTo>
                  <a:lnTo>
                    <a:pt x="28" y="125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53" name="Line 2017"/>
            <p:cNvSpPr>
              <a:spLocks noChangeShapeType="1"/>
            </p:cNvSpPr>
            <p:nvPr/>
          </p:nvSpPr>
          <p:spPr bwMode="auto">
            <a:xfrm>
              <a:off x="1454" y="1854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54" name="Freeform 2018"/>
            <p:cNvSpPr>
              <a:spLocks/>
            </p:cNvSpPr>
            <p:nvPr/>
          </p:nvSpPr>
          <p:spPr bwMode="auto">
            <a:xfrm>
              <a:off x="1452" y="1854"/>
              <a:ext cx="8" cy="7"/>
            </a:xfrm>
            <a:custGeom>
              <a:avLst/>
              <a:gdLst>
                <a:gd name="T0" fmla="*/ 0 w 55"/>
                <a:gd name="T1" fmla="*/ 0 h 28"/>
                <a:gd name="T2" fmla="*/ 0 w 55"/>
                <a:gd name="T3" fmla="*/ 0 h 28"/>
                <a:gd name="T4" fmla="*/ 0 w 55"/>
                <a:gd name="T5" fmla="*/ 0 h 28"/>
                <a:gd name="T6" fmla="*/ 0 w 55"/>
                <a:gd name="T7" fmla="*/ 0 h 28"/>
                <a:gd name="T8" fmla="*/ 0 w 55"/>
                <a:gd name="T9" fmla="*/ 0 h 28"/>
                <a:gd name="T10" fmla="*/ 0 w 55"/>
                <a:gd name="T11" fmla="*/ 0 h 28"/>
                <a:gd name="T12" fmla="*/ 0 w 55"/>
                <a:gd name="T13" fmla="*/ 0 h 28"/>
                <a:gd name="T14" fmla="*/ 0 w 55"/>
                <a:gd name="T15" fmla="*/ 0 h 28"/>
                <a:gd name="T16" fmla="*/ 0 w 55"/>
                <a:gd name="T17" fmla="*/ 0 h 28"/>
                <a:gd name="T18" fmla="*/ 0 w 55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28"/>
                <a:gd name="T32" fmla="*/ 55 w 5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28">
                  <a:moveTo>
                    <a:pt x="1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42" y="28"/>
                  </a:lnTo>
                  <a:lnTo>
                    <a:pt x="55" y="14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55" name="Line 2019"/>
            <p:cNvSpPr>
              <a:spLocks noChangeShapeType="1"/>
            </p:cNvSpPr>
            <p:nvPr/>
          </p:nvSpPr>
          <p:spPr bwMode="auto">
            <a:xfrm>
              <a:off x="1460" y="185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56" name="Freeform 2020"/>
            <p:cNvSpPr>
              <a:spLocks/>
            </p:cNvSpPr>
            <p:nvPr/>
          </p:nvSpPr>
          <p:spPr bwMode="auto">
            <a:xfrm>
              <a:off x="1456" y="1854"/>
              <a:ext cx="4" cy="55"/>
            </a:xfrm>
            <a:custGeom>
              <a:avLst/>
              <a:gdLst>
                <a:gd name="T0" fmla="*/ 0 w 27"/>
                <a:gd name="T1" fmla="*/ 0 h 221"/>
                <a:gd name="T2" fmla="*/ 0 w 27"/>
                <a:gd name="T3" fmla="*/ 0 h 221"/>
                <a:gd name="T4" fmla="*/ 0 w 27"/>
                <a:gd name="T5" fmla="*/ 0 h 221"/>
                <a:gd name="T6" fmla="*/ 0 w 27"/>
                <a:gd name="T7" fmla="*/ 0 h 221"/>
                <a:gd name="T8" fmla="*/ 0 w 27"/>
                <a:gd name="T9" fmla="*/ 0 h 221"/>
                <a:gd name="T10" fmla="*/ 0 w 27"/>
                <a:gd name="T11" fmla="*/ 0 h 221"/>
                <a:gd name="T12" fmla="*/ 0 w 27"/>
                <a:gd name="T13" fmla="*/ 0 h 221"/>
                <a:gd name="T14" fmla="*/ 0 w 27"/>
                <a:gd name="T15" fmla="*/ 0 h 221"/>
                <a:gd name="T16" fmla="*/ 0 w 27"/>
                <a:gd name="T17" fmla="*/ 0 h 221"/>
                <a:gd name="T18" fmla="*/ 0 w 27"/>
                <a:gd name="T19" fmla="*/ 0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21"/>
                <a:gd name="T32" fmla="*/ 27 w 27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21">
                  <a:moveTo>
                    <a:pt x="27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0" y="221"/>
                  </a:lnTo>
                  <a:lnTo>
                    <a:pt x="14" y="221"/>
                  </a:lnTo>
                  <a:lnTo>
                    <a:pt x="27" y="221"/>
                  </a:lnTo>
                  <a:lnTo>
                    <a:pt x="27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57" name="Line 2021"/>
            <p:cNvSpPr>
              <a:spLocks noChangeShapeType="1"/>
            </p:cNvSpPr>
            <p:nvPr/>
          </p:nvSpPr>
          <p:spPr bwMode="auto">
            <a:xfrm>
              <a:off x="1458" y="190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58" name="Freeform 2022"/>
            <p:cNvSpPr>
              <a:spLocks/>
            </p:cNvSpPr>
            <p:nvPr/>
          </p:nvSpPr>
          <p:spPr bwMode="auto">
            <a:xfrm>
              <a:off x="1456" y="1902"/>
              <a:ext cx="26" cy="7"/>
            </a:xfrm>
            <a:custGeom>
              <a:avLst/>
              <a:gdLst>
                <a:gd name="T0" fmla="*/ 0 w 182"/>
                <a:gd name="T1" fmla="*/ 0 h 27"/>
                <a:gd name="T2" fmla="*/ 0 w 182"/>
                <a:gd name="T3" fmla="*/ 0 h 27"/>
                <a:gd name="T4" fmla="*/ 0 w 182"/>
                <a:gd name="T5" fmla="*/ 0 h 27"/>
                <a:gd name="T6" fmla="*/ 0 w 182"/>
                <a:gd name="T7" fmla="*/ 0 h 27"/>
                <a:gd name="T8" fmla="*/ 0 w 182"/>
                <a:gd name="T9" fmla="*/ 0 h 27"/>
                <a:gd name="T10" fmla="*/ 0 w 182"/>
                <a:gd name="T11" fmla="*/ 0 h 27"/>
                <a:gd name="T12" fmla="*/ 0 w 182"/>
                <a:gd name="T13" fmla="*/ 0 h 27"/>
                <a:gd name="T14" fmla="*/ 0 w 182"/>
                <a:gd name="T15" fmla="*/ 0 h 27"/>
                <a:gd name="T16" fmla="*/ 0 w 182"/>
                <a:gd name="T17" fmla="*/ 0 h 27"/>
                <a:gd name="T18" fmla="*/ 0 w 182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27"/>
                <a:gd name="T32" fmla="*/ 182 w 182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27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153" y="27"/>
                  </a:lnTo>
                  <a:lnTo>
                    <a:pt x="182" y="27"/>
                  </a:lnTo>
                  <a:lnTo>
                    <a:pt x="182" y="13"/>
                  </a:lnTo>
                  <a:lnTo>
                    <a:pt x="182" y="0"/>
                  </a:lnTo>
                  <a:lnTo>
                    <a:pt x="168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59" name="Line 2023"/>
            <p:cNvSpPr>
              <a:spLocks noChangeShapeType="1"/>
            </p:cNvSpPr>
            <p:nvPr/>
          </p:nvSpPr>
          <p:spPr bwMode="auto">
            <a:xfrm>
              <a:off x="1482" y="190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60" name="Freeform 2024"/>
            <p:cNvSpPr>
              <a:spLocks/>
            </p:cNvSpPr>
            <p:nvPr/>
          </p:nvSpPr>
          <p:spPr bwMode="auto">
            <a:xfrm>
              <a:off x="1478" y="1902"/>
              <a:ext cx="4" cy="31"/>
            </a:xfrm>
            <a:custGeom>
              <a:avLst/>
              <a:gdLst>
                <a:gd name="T0" fmla="*/ 0 w 29"/>
                <a:gd name="T1" fmla="*/ 0 h 123"/>
                <a:gd name="T2" fmla="*/ 0 w 29"/>
                <a:gd name="T3" fmla="*/ 0 h 123"/>
                <a:gd name="T4" fmla="*/ 0 w 29"/>
                <a:gd name="T5" fmla="*/ 0 h 123"/>
                <a:gd name="T6" fmla="*/ 0 w 29"/>
                <a:gd name="T7" fmla="*/ 0 h 123"/>
                <a:gd name="T8" fmla="*/ 0 w 29"/>
                <a:gd name="T9" fmla="*/ 0 h 123"/>
                <a:gd name="T10" fmla="*/ 0 w 29"/>
                <a:gd name="T11" fmla="*/ 0 h 123"/>
                <a:gd name="T12" fmla="*/ 0 w 29"/>
                <a:gd name="T13" fmla="*/ 0 h 123"/>
                <a:gd name="T14" fmla="*/ 0 w 29"/>
                <a:gd name="T15" fmla="*/ 0 h 123"/>
                <a:gd name="T16" fmla="*/ 0 w 29"/>
                <a:gd name="T17" fmla="*/ 0 h 123"/>
                <a:gd name="T18" fmla="*/ 0 w 29"/>
                <a:gd name="T19" fmla="*/ 0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23"/>
                <a:gd name="T32" fmla="*/ 29 w 29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23">
                  <a:moveTo>
                    <a:pt x="29" y="13"/>
                  </a:moveTo>
                  <a:lnTo>
                    <a:pt x="29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23"/>
                  </a:lnTo>
                  <a:lnTo>
                    <a:pt x="15" y="123"/>
                  </a:lnTo>
                  <a:lnTo>
                    <a:pt x="29" y="123"/>
                  </a:lnTo>
                  <a:lnTo>
                    <a:pt x="29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61" name="Line 2025"/>
            <p:cNvSpPr>
              <a:spLocks noChangeShapeType="1"/>
            </p:cNvSpPr>
            <p:nvPr/>
          </p:nvSpPr>
          <p:spPr bwMode="auto">
            <a:xfrm>
              <a:off x="1480" y="192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62" name="Freeform 2026"/>
            <p:cNvSpPr>
              <a:spLocks/>
            </p:cNvSpPr>
            <p:nvPr/>
          </p:nvSpPr>
          <p:spPr bwMode="auto">
            <a:xfrm>
              <a:off x="1478" y="1927"/>
              <a:ext cx="16" cy="6"/>
            </a:xfrm>
            <a:custGeom>
              <a:avLst/>
              <a:gdLst>
                <a:gd name="T0" fmla="*/ 0 w 112"/>
                <a:gd name="T1" fmla="*/ 0 h 27"/>
                <a:gd name="T2" fmla="*/ 0 w 112"/>
                <a:gd name="T3" fmla="*/ 0 h 27"/>
                <a:gd name="T4" fmla="*/ 0 w 112"/>
                <a:gd name="T5" fmla="*/ 0 h 27"/>
                <a:gd name="T6" fmla="*/ 0 w 112"/>
                <a:gd name="T7" fmla="*/ 0 h 27"/>
                <a:gd name="T8" fmla="*/ 0 w 112"/>
                <a:gd name="T9" fmla="*/ 0 h 27"/>
                <a:gd name="T10" fmla="*/ 0 w 112"/>
                <a:gd name="T11" fmla="*/ 0 h 27"/>
                <a:gd name="T12" fmla="*/ 0 w 112"/>
                <a:gd name="T13" fmla="*/ 0 h 27"/>
                <a:gd name="T14" fmla="*/ 0 w 112"/>
                <a:gd name="T15" fmla="*/ 0 h 27"/>
                <a:gd name="T16" fmla="*/ 0 w 112"/>
                <a:gd name="T17" fmla="*/ 0 h 27"/>
                <a:gd name="T18" fmla="*/ 0 w 112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"/>
                <a:gd name="T31" fmla="*/ 0 h 27"/>
                <a:gd name="T32" fmla="*/ 112 w 112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" h="27">
                  <a:moveTo>
                    <a:pt x="15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71" y="27"/>
                  </a:lnTo>
                  <a:lnTo>
                    <a:pt x="98" y="27"/>
                  </a:lnTo>
                  <a:lnTo>
                    <a:pt x="112" y="14"/>
                  </a:lnTo>
                  <a:lnTo>
                    <a:pt x="98" y="0"/>
                  </a:lnTo>
                  <a:lnTo>
                    <a:pt x="84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63" name="Line 2027"/>
            <p:cNvSpPr>
              <a:spLocks noChangeShapeType="1"/>
            </p:cNvSpPr>
            <p:nvPr/>
          </p:nvSpPr>
          <p:spPr bwMode="auto">
            <a:xfrm>
              <a:off x="1494" y="1930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64" name="Freeform 2028"/>
            <p:cNvSpPr>
              <a:spLocks/>
            </p:cNvSpPr>
            <p:nvPr/>
          </p:nvSpPr>
          <p:spPr bwMode="auto">
            <a:xfrm>
              <a:off x="1490" y="1927"/>
              <a:ext cx="4" cy="31"/>
            </a:xfrm>
            <a:custGeom>
              <a:avLst/>
              <a:gdLst>
                <a:gd name="T0" fmla="*/ 0 w 28"/>
                <a:gd name="T1" fmla="*/ 0 h 125"/>
                <a:gd name="T2" fmla="*/ 0 w 28"/>
                <a:gd name="T3" fmla="*/ 0 h 125"/>
                <a:gd name="T4" fmla="*/ 0 w 28"/>
                <a:gd name="T5" fmla="*/ 0 h 125"/>
                <a:gd name="T6" fmla="*/ 0 w 28"/>
                <a:gd name="T7" fmla="*/ 0 h 125"/>
                <a:gd name="T8" fmla="*/ 0 w 28"/>
                <a:gd name="T9" fmla="*/ 0 h 125"/>
                <a:gd name="T10" fmla="*/ 0 w 28"/>
                <a:gd name="T11" fmla="*/ 0 h 125"/>
                <a:gd name="T12" fmla="*/ 0 w 28"/>
                <a:gd name="T13" fmla="*/ 0 h 125"/>
                <a:gd name="T14" fmla="*/ 0 w 28"/>
                <a:gd name="T15" fmla="*/ 0 h 125"/>
                <a:gd name="T16" fmla="*/ 0 w 28"/>
                <a:gd name="T17" fmla="*/ 0 h 125"/>
                <a:gd name="T18" fmla="*/ 0 w 28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5"/>
                <a:gd name="T32" fmla="*/ 28 w 28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5">
                  <a:moveTo>
                    <a:pt x="28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25"/>
                  </a:lnTo>
                  <a:lnTo>
                    <a:pt x="14" y="125"/>
                  </a:lnTo>
                  <a:lnTo>
                    <a:pt x="28" y="125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65" name="Line 2029"/>
            <p:cNvSpPr>
              <a:spLocks noChangeShapeType="1"/>
            </p:cNvSpPr>
            <p:nvPr/>
          </p:nvSpPr>
          <p:spPr bwMode="auto">
            <a:xfrm>
              <a:off x="1492" y="195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66" name="Freeform 2030"/>
            <p:cNvSpPr>
              <a:spLocks/>
            </p:cNvSpPr>
            <p:nvPr/>
          </p:nvSpPr>
          <p:spPr bwMode="auto">
            <a:xfrm>
              <a:off x="1490" y="1951"/>
              <a:ext cx="14" cy="7"/>
            </a:xfrm>
            <a:custGeom>
              <a:avLst/>
              <a:gdLst>
                <a:gd name="T0" fmla="*/ 0 w 98"/>
                <a:gd name="T1" fmla="*/ 0 h 28"/>
                <a:gd name="T2" fmla="*/ 0 w 98"/>
                <a:gd name="T3" fmla="*/ 0 h 28"/>
                <a:gd name="T4" fmla="*/ 0 w 98"/>
                <a:gd name="T5" fmla="*/ 0 h 28"/>
                <a:gd name="T6" fmla="*/ 0 w 98"/>
                <a:gd name="T7" fmla="*/ 0 h 28"/>
                <a:gd name="T8" fmla="*/ 0 w 98"/>
                <a:gd name="T9" fmla="*/ 0 h 28"/>
                <a:gd name="T10" fmla="*/ 0 w 98"/>
                <a:gd name="T11" fmla="*/ 0 h 28"/>
                <a:gd name="T12" fmla="*/ 0 w 98"/>
                <a:gd name="T13" fmla="*/ 0 h 28"/>
                <a:gd name="T14" fmla="*/ 0 w 98"/>
                <a:gd name="T15" fmla="*/ 0 h 28"/>
                <a:gd name="T16" fmla="*/ 0 w 98"/>
                <a:gd name="T17" fmla="*/ 0 h 28"/>
                <a:gd name="T18" fmla="*/ 0 w 98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28"/>
                <a:gd name="T32" fmla="*/ 98 w 98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28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8"/>
                  </a:lnTo>
                  <a:lnTo>
                    <a:pt x="70" y="28"/>
                  </a:lnTo>
                  <a:lnTo>
                    <a:pt x="98" y="28"/>
                  </a:lnTo>
                  <a:lnTo>
                    <a:pt x="98" y="13"/>
                  </a:lnTo>
                  <a:lnTo>
                    <a:pt x="98" y="0"/>
                  </a:lnTo>
                  <a:lnTo>
                    <a:pt x="84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67" name="Line 2031"/>
            <p:cNvSpPr>
              <a:spLocks noChangeShapeType="1"/>
            </p:cNvSpPr>
            <p:nvPr/>
          </p:nvSpPr>
          <p:spPr bwMode="auto">
            <a:xfrm>
              <a:off x="1504" y="1954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68" name="Freeform 2032"/>
            <p:cNvSpPr>
              <a:spLocks/>
            </p:cNvSpPr>
            <p:nvPr/>
          </p:nvSpPr>
          <p:spPr bwMode="auto">
            <a:xfrm>
              <a:off x="1502" y="1951"/>
              <a:ext cx="2" cy="31"/>
            </a:xfrm>
            <a:custGeom>
              <a:avLst/>
              <a:gdLst>
                <a:gd name="T0" fmla="*/ 0 w 14"/>
                <a:gd name="T1" fmla="*/ 0 h 125"/>
                <a:gd name="T2" fmla="*/ 0 w 14"/>
                <a:gd name="T3" fmla="*/ 0 h 125"/>
                <a:gd name="T4" fmla="*/ 0 w 14"/>
                <a:gd name="T5" fmla="*/ 0 h 125"/>
                <a:gd name="T6" fmla="*/ 0 w 14"/>
                <a:gd name="T7" fmla="*/ 0 h 125"/>
                <a:gd name="T8" fmla="*/ 0 w 14"/>
                <a:gd name="T9" fmla="*/ 0 h 125"/>
                <a:gd name="T10" fmla="*/ 0 w 14"/>
                <a:gd name="T11" fmla="*/ 0 h 125"/>
                <a:gd name="T12" fmla="*/ 0 w 14"/>
                <a:gd name="T13" fmla="*/ 0 h 125"/>
                <a:gd name="T14" fmla="*/ 0 w 14"/>
                <a:gd name="T15" fmla="*/ 0 h 125"/>
                <a:gd name="T16" fmla="*/ 0 w 14"/>
                <a:gd name="T17" fmla="*/ 0 h 125"/>
                <a:gd name="T18" fmla="*/ 0 w 14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25"/>
                <a:gd name="T32" fmla="*/ 14 w 14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25">
                  <a:moveTo>
                    <a:pt x="14" y="13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14" y="125"/>
                  </a:lnTo>
                  <a:lnTo>
                    <a:pt x="14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69" name="Line 2033"/>
            <p:cNvSpPr>
              <a:spLocks noChangeShapeType="1"/>
            </p:cNvSpPr>
            <p:nvPr/>
          </p:nvSpPr>
          <p:spPr bwMode="auto">
            <a:xfrm>
              <a:off x="1502" y="1975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70" name="Freeform 2034"/>
            <p:cNvSpPr>
              <a:spLocks/>
            </p:cNvSpPr>
            <p:nvPr/>
          </p:nvSpPr>
          <p:spPr bwMode="auto">
            <a:xfrm>
              <a:off x="1500" y="1975"/>
              <a:ext cx="8" cy="7"/>
            </a:xfrm>
            <a:custGeom>
              <a:avLst/>
              <a:gdLst>
                <a:gd name="T0" fmla="*/ 0 w 56"/>
                <a:gd name="T1" fmla="*/ 0 h 29"/>
                <a:gd name="T2" fmla="*/ 0 w 56"/>
                <a:gd name="T3" fmla="*/ 0 h 29"/>
                <a:gd name="T4" fmla="*/ 0 w 56"/>
                <a:gd name="T5" fmla="*/ 0 h 29"/>
                <a:gd name="T6" fmla="*/ 0 w 56"/>
                <a:gd name="T7" fmla="*/ 0 h 29"/>
                <a:gd name="T8" fmla="*/ 0 w 56"/>
                <a:gd name="T9" fmla="*/ 0 h 29"/>
                <a:gd name="T10" fmla="*/ 0 w 56"/>
                <a:gd name="T11" fmla="*/ 0 h 29"/>
                <a:gd name="T12" fmla="*/ 0 w 56"/>
                <a:gd name="T13" fmla="*/ 0 h 29"/>
                <a:gd name="T14" fmla="*/ 0 w 56"/>
                <a:gd name="T15" fmla="*/ 0 h 29"/>
                <a:gd name="T16" fmla="*/ 0 w 56"/>
                <a:gd name="T17" fmla="*/ 0 h 29"/>
                <a:gd name="T18" fmla="*/ 0 w 56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9"/>
                <a:gd name="T32" fmla="*/ 56 w 5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9">
                  <a:moveTo>
                    <a:pt x="14" y="0"/>
                  </a:moveTo>
                  <a:lnTo>
                    <a:pt x="14" y="15"/>
                  </a:lnTo>
                  <a:lnTo>
                    <a:pt x="0" y="15"/>
                  </a:lnTo>
                  <a:lnTo>
                    <a:pt x="14" y="29"/>
                  </a:lnTo>
                  <a:lnTo>
                    <a:pt x="28" y="29"/>
                  </a:lnTo>
                  <a:lnTo>
                    <a:pt x="56" y="29"/>
                  </a:lnTo>
                  <a:lnTo>
                    <a:pt x="56" y="15"/>
                  </a:lnTo>
                  <a:lnTo>
                    <a:pt x="28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71" name="Line 2035"/>
            <p:cNvSpPr>
              <a:spLocks noChangeShapeType="1"/>
            </p:cNvSpPr>
            <p:nvPr/>
          </p:nvSpPr>
          <p:spPr bwMode="auto">
            <a:xfrm>
              <a:off x="1508" y="1978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72" name="Freeform 2036"/>
            <p:cNvSpPr>
              <a:spLocks/>
            </p:cNvSpPr>
            <p:nvPr/>
          </p:nvSpPr>
          <p:spPr bwMode="auto">
            <a:xfrm>
              <a:off x="1506" y="1975"/>
              <a:ext cx="2" cy="31"/>
            </a:xfrm>
            <a:custGeom>
              <a:avLst/>
              <a:gdLst>
                <a:gd name="T0" fmla="*/ 0 w 14"/>
                <a:gd name="T1" fmla="*/ 0 h 125"/>
                <a:gd name="T2" fmla="*/ 0 w 14"/>
                <a:gd name="T3" fmla="*/ 0 h 125"/>
                <a:gd name="T4" fmla="*/ 0 w 14"/>
                <a:gd name="T5" fmla="*/ 0 h 125"/>
                <a:gd name="T6" fmla="*/ 0 w 14"/>
                <a:gd name="T7" fmla="*/ 0 h 125"/>
                <a:gd name="T8" fmla="*/ 0 w 14"/>
                <a:gd name="T9" fmla="*/ 0 h 125"/>
                <a:gd name="T10" fmla="*/ 0 w 14"/>
                <a:gd name="T11" fmla="*/ 0 h 125"/>
                <a:gd name="T12" fmla="*/ 0 w 14"/>
                <a:gd name="T13" fmla="*/ 0 h 125"/>
                <a:gd name="T14" fmla="*/ 0 w 14"/>
                <a:gd name="T15" fmla="*/ 0 h 125"/>
                <a:gd name="T16" fmla="*/ 0 w 14"/>
                <a:gd name="T17" fmla="*/ 0 h 125"/>
                <a:gd name="T18" fmla="*/ 0 w 14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25"/>
                <a:gd name="T32" fmla="*/ 14 w 14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25">
                  <a:moveTo>
                    <a:pt x="14" y="15"/>
                  </a:moveTo>
                  <a:lnTo>
                    <a:pt x="14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25"/>
                  </a:lnTo>
                  <a:lnTo>
                    <a:pt x="14" y="125"/>
                  </a:lnTo>
                  <a:lnTo>
                    <a:pt x="14" y="15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73" name="Line 2037"/>
            <p:cNvSpPr>
              <a:spLocks noChangeShapeType="1"/>
            </p:cNvSpPr>
            <p:nvPr/>
          </p:nvSpPr>
          <p:spPr bwMode="auto">
            <a:xfrm>
              <a:off x="1506" y="199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74" name="Freeform 2038"/>
            <p:cNvSpPr>
              <a:spLocks/>
            </p:cNvSpPr>
            <p:nvPr/>
          </p:nvSpPr>
          <p:spPr bwMode="auto">
            <a:xfrm>
              <a:off x="1504" y="1999"/>
              <a:ext cx="28" cy="7"/>
            </a:xfrm>
            <a:custGeom>
              <a:avLst/>
              <a:gdLst>
                <a:gd name="T0" fmla="*/ 0 w 196"/>
                <a:gd name="T1" fmla="*/ 0 h 27"/>
                <a:gd name="T2" fmla="*/ 0 w 196"/>
                <a:gd name="T3" fmla="*/ 0 h 27"/>
                <a:gd name="T4" fmla="*/ 0 w 196"/>
                <a:gd name="T5" fmla="*/ 0 h 27"/>
                <a:gd name="T6" fmla="*/ 0 w 196"/>
                <a:gd name="T7" fmla="*/ 0 h 27"/>
                <a:gd name="T8" fmla="*/ 0 w 196"/>
                <a:gd name="T9" fmla="*/ 0 h 27"/>
                <a:gd name="T10" fmla="*/ 0 w 196"/>
                <a:gd name="T11" fmla="*/ 0 h 27"/>
                <a:gd name="T12" fmla="*/ 0 w 196"/>
                <a:gd name="T13" fmla="*/ 0 h 27"/>
                <a:gd name="T14" fmla="*/ 0 w 196"/>
                <a:gd name="T15" fmla="*/ 0 h 27"/>
                <a:gd name="T16" fmla="*/ 0 w 196"/>
                <a:gd name="T17" fmla="*/ 0 h 27"/>
                <a:gd name="T18" fmla="*/ 0 w 19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27"/>
                <a:gd name="T32" fmla="*/ 196 w 19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27">
                  <a:moveTo>
                    <a:pt x="14" y="0"/>
                  </a:moveTo>
                  <a:lnTo>
                    <a:pt x="14" y="13"/>
                  </a:lnTo>
                  <a:lnTo>
                    <a:pt x="0" y="13"/>
                  </a:lnTo>
                  <a:lnTo>
                    <a:pt x="14" y="27"/>
                  </a:lnTo>
                  <a:lnTo>
                    <a:pt x="168" y="27"/>
                  </a:lnTo>
                  <a:lnTo>
                    <a:pt x="182" y="27"/>
                  </a:lnTo>
                  <a:lnTo>
                    <a:pt x="196" y="13"/>
                  </a:lnTo>
                  <a:lnTo>
                    <a:pt x="182" y="13"/>
                  </a:lnTo>
                  <a:lnTo>
                    <a:pt x="168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75" name="Line 2039"/>
            <p:cNvSpPr>
              <a:spLocks noChangeShapeType="1"/>
            </p:cNvSpPr>
            <p:nvPr/>
          </p:nvSpPr>
          <p:spPr bwMode="auto">
            <a:xfrm>
              <a:off x="1532" y="200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76" name="Freeform 2040"/>
            <p:cNvSpPr>
              <a:spLocks/>
            </p:cNvSpPr>
            <p:nvPr/>
          </p:nvSpPr>
          <p:spPr bwMode="auto">
            <a:xfrm>
              <a:off x="1528" y="1999"/>
              <a:ext cx="4" cy="31"/>
            </a:xfrm>
            <a:custGeom>
              <a:avLst/>
              <a:gdLst>
                <a:gd name="T0" fmla="*/ 0 w 28"/>
                <a:gd name="T1" fmla="*/ 0 h 124"/>
                <a:gd name="T2" fmla="*/ 0 w 28"/>
                <a:gd name="T3" fmla="*/ 0 h 124"/>
                <a:gd name="T4" fmla="*/ 0 w 28"/>
                <a:gd name="T5" fmla="*/ 0 h 124"/>
                <a:gd name="T6" fmla="*/ 0 w 28"/>
                <a:gd name="T7" fmla="*/ 0 h 124"/>
                <a:gd name="T8" fmla="*/ 0 w 28"/>
                <a:gd name="T9" fmla="*/ 0 h 124"/>
                <a:gd name="T10" fmla="*/ 0 w 28"/>
                <a:gd name="T11" fmla="*/ 0 h 124"/>
                <a:gd name="T12" fmla="*/ 0 w 28"/>
                <a:gd name="T13" fmla="*/ 0 h 124"/>
                <a:gd name="T14" fmla="*/ 0 w 28"/>
                <a:gd name="T15" fmla="*/ 0 h 124"/>
                <a:gd name="T16" fmla="*/ 0 w 28"/>
                <a:gd name="T17" fmla="*/ 0 h 124"/>
                <a:gd name="T18" fmla="*/ 0 w 28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4"/>
                <a:gd name="T32" fmla="*/ 28 w 28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4">
                  <a:moveTo>
                    <a:pt x="28" y="13"/>
                  </a:moveTo>
                  <a:lnTo>
                    <a:pt x="14" y="13"/>
                  </a:lnTo>
                  <a:lnTo>
                    <a:pt x="14" y="0"/>
                  </a:lnTo>
                  <a:lnTo>
                    <a:pt x="0" y="13"/>
                  </a:lnTo>
                  <a:lnTo>
                    <a:pt x="0" y="124"/>
                  </a:lnTo>
                  <a:lnTo>
                    <a:pt x="14" y="124"/>
                  </a:lnTo>
                  <a:lnTo>
                    <a:pt x="28" y="124"/>
                  </a:lnTo>
                  <a:lnTo>
                    <a:pt x="28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77" name="Line 2041"/>
            <p:cNvSpPr>
              <a:spLocks noChangeShapeType="1"/>
            </p:cNvSpPr>
            <p:nvPr/>
          </p:nvSpPr>
          <p:spPr bwMode="auto">
            <a:xfrm>
              <a:off x="1530" y="202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78" name="Freeform 2042"/>
            <p:cNvSpPr>
              <a:spLocks/>
            </p:cNvSpPr>
            <p:nvPr/>
          </p:nvSpPr>
          <p:spPr bwMode="auto">
            <a:xfrm>
              <a:off x="1528" y="2023"/>
              <a:ext cx="18" cy="7"/>
            </a:xfrm>
            <a:custGeom>
              <a:avLst/>
              <a:gdLst>
                <a:gd name="T0" fmla="*/ 0 w 125"/>
                <a:gd name="T1" fmla="*/ 0 h 28"/>
                <a:gd name="T2" fmla="*/ 0 w 125"/>
                <a:gd name="T3" fmla="*/ 0 h 28"/>
                <a:gd name="T4" fmla="*/ 0 w 125"/>
                <a:gd name="T5" fmla="*/ 0 h 28"/>
                <a:gd name="T6" fmla="*/ 0 w 125"/>
                <a:gd name="T7" fmla="*/ 0 h 28"/>
                <a:gd name="T8" fmla="*/ 0 w 125"/>
                <a:gd name="T9" fmla="*/ 0 h 28"/>
                <a:gd name="T10" fmla="*/ 0 w 125"/>
                <a:gd name="T11" fmla="*/ 0 h 28"/>
                <a:gd name="T12" fmla="*/ 0 w 125"/>
                <a:gd name="T13" fmla="*/ 0 h 28"/>
                <a:gd name="T14" fmla="*/ 0 w 125"/>
                <a:gd name="T15" fmla="*/ 0 h 28"/>
                <a:gd name="T16" fmla="*/ 0 w 125"/>
                <a:gd name="T17" fmla="*/ 0 h 28"/>
                <a:gd name="T18" fmla="*/ 0 w 125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28"/>
                <a:gd name="T32" fmla="*/ 125 w 12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28">
                  <a:moveTo>
                    <a:pt x="14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97" y="28"/>
                  </a:lnTo>
                  <a:lnTo>
                    <a:pt x="125" y="28"/>
                  </a:lnTo>
                  <a:lnTo>
                    <a:pt x="125" y="14"/>
                  </a:lnTo>
                  <a:lnTo>
                    <a:pt x="112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79" name="Line 2043"/>
            <p:cNvSpPr>
              <a:spLocks noChangeShapeType="1"/>
            </p:cNvSpPr>
            <p:nvPr/>
          </p:nvSpPr>
          <p:spPr bwMode="auto">
            <a:xfrm>
              <a:off x="1546" y="202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80" name="Freeform 2044"/>
            <p:cNvSpPr>
              <a:spLocks/>
            </p:cNvSpPr>
            <p:nvPr/>
          </p:nvSpPr>
          <p:spPr bwMode="auto">
            <a:xfrm>
              <a:off x="1544" y="2023"/>
              <a:ext cx="2" cy="31"/>
            </a:xfrm>
            <a:custGeom>
              <a:avLst/>
              <a:gdLst>
                <a:gd name="T0" fmla="*/ 0 w 13"/>
                <a:gd name="T1" fmla="*/ 0 h 124"/>
                <a:gd name="T2" fmla="*/ 0 w 13"/>
                <a:gd name="T3" fmla="*/ 0 h 124"/>
                <a:gd name="T4" fmla="*/ 0 w 13"/>
                <a:gd name="T5" fmla="*/ 0 h 124"/>
                <a:gd name="T6" fmla="*/ 0 w 13"/>
                <a:gd name="T7" fmla="*/ 0 h 124"/>
                <a:gd name="T8" fmla="*/ 0 w 13"/>
                <a:gd name="T9" fmla="*/ 0 h 124"/>
                <a:gd name="T10" fmla="*/ 0 w 13"/>
                <a:gd name="T11" fmla="*/ 0 h 124"/>
                <a:gd name="T12" fmla="*/ 0 w 13"/>
                <a:gd name="T13" fmla="*/ 0 h 124"/>
                <a:gd name="T14" fmla="*/ 0 w 13"/>
                <a:gd name="T15" fmla="*/ 0 h 124"/>
                <a:gd name="T16" fmla="*/ 0 w 13"/>
                <a:gd name="T17" fmla="*/ 0 h 124"/>
                <a:gd name="T18" fmla="*/ 0 w 13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24"/>
                <a:gd name="T32" fmla="*/ 13 w 13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24">
                  <a:moveTo>
                    <a:pt x="13" y="14"/>
                  </a:moveTo>
                  <a:lnTo>
                    <a:pt x="13" y="1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24"/>
                  </a:lnTo>
                  <a:lnTo>
                    <a:pt x="13" y="124"/>
                  </a:lnTo>
                  <a:lnTo>
                    <a:pt x="13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81" name="Line 2045"/>
            <p:cNvSpPr>
              <a:spLocks noChangeShapeType="1"/>
            </p:cNvSpPr>
            <p:nvPr/>
          </p:nvSpPr>
          <p:spPr bwMode="auto">
            <a:xfrm>
              <a:off x="1544" y="204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82" name="Freeform 2046"/>
            <p:cNvSpPr>
              <a:spLocks/>
            </p:cNvSpPr>
            <p:nvPr/>
          </p:nvSpPr>
          <p:spPr bwMode="auto">
            <a:xfrm>
              <a:off x="1542" y="2047"/>
              <a:ext cx="20" cy="7"/>
            </a:xfrm>
            <a:custGeom>
              <a:avLst/>
              <a:gdLst>
                <a:gd name="T0" fmla="*/ 0 w 141"/>
                <a:gd name="T1" fmla="*/ 0 h 27"/>
                <a:gd name="T2" fmla="*/ 0 w 141"/>
                <a:gd name="T3" fmla="*/ 0 h 27"/>
                <a:gd name="T4" fmla="*/ 0 w 141"/>
                <a:gd name="T5" fmla="*/ 0 h 27"/>
                <a:gd name="T6" fmla="*/ 0 w 141"/>
                <a:gd name="T7" fmla="*/ 0 h 27"/>
                <a:gd name="T8" fmla="*/ 0 w 141"/>
                <a:gd name="T9" fmla="*/ 0 h 27"/>
                <a:gd name="T10" fmla="*/ 0 w 141"/>
                <a:gd name="T11" fmla="*/ 0 h 27"/>
                <a:gd name="T12" fmla="*/ 0 w 141"/>
                <a:gd name="T13" fmla="*/ 0 h 27"/>
                <a:gd name="T14" fmla="*/ 0 w 141"/>
                <a:gd name="T15" fmla="*/ 0 h 27"/>
                <a:gd name="T16" fmla="*/ 0 w 141"/>
                <a:gd name="T17" fmla="*/ 0 h 27"/>
                <a:gd name="T18" fmla="*/ 0 w 14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1"/>
                <a:gd name="T31" fmla="*/ 0 h 27"/>
                <a:gd name="T32" fmla="*/ 141 w 14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1" h="27">
                  <a:moveTo>
                    <a:pt x="15" y="0"/>
                  </a:moveTo>
                  <a:lnTo>
                    <a:pt x="15" y="14"/>
                  </a:lnTo>
                  <a:lnTo>
                    <a:pt x="0" y="14"/>
                  </a:lnTo>
                  <a:lnTo>
                    <a:pt x="15" y="27"/>
                  </a:lnTo>
                  <a:lnTo>
                    <a:pt x="112" y="27"/>
                  </a:lnTo>
                  <a:lnTo>
                    <a:pt x="141" y="27"/>
                  </a:lnTo>
                  <a:lnTo>
                    <a:pt x="141" y="14"/>
                  </a:lnTo>
                  <a:lnTo>
                    <a:pt x="112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83" name="Line 2047"/>
            <p:cNvSpPr>
              <a:spLocks noChangeShapeType="1"/>
            </p:cNvSpPr>
            <p:nvPr/>
          </p:nvSpPr>
          <p:spPr bwMode="auto">
            <a:xfrm>
              <a:off x="1562" y="205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84" name="Freeform 2048"/>
            <p:cNvSpPr>
              <a:spLocks/>
            </p:cNvSpPr>
            <p:nvPr/>
          </p:nvSpPr>
          <p:spPr bwMode="auto">
            <a:xfrm>
              <a:off x="1558" y="2047"/>
              <a:ext cx="4" cy="32"/>
            </a:xfrm>
            <a:custGeom>
              <a:avLst/>
              <a:gdLst>
                <a:gd name="T0" fmla="*/ 0 w 29"/>
                <a:gd name="T1" fmla="*/ 0 h 124"/>
                <a:gd name="T2" fmla="*/ 0 w 29"/>
                <a:gd name="T3" fmla="*/ 0 h 124"/>
                <a:gd name="T4" fmla="*/ 0 w 29"/>
                <a:gd name="T5" fmla="*/ 0 h 124"/>
                <a:gd name="T6" fmla="*/ 0 w 29"/>
                <a:gd name="T7" fmla="*/ 0 h 124"/>
                <a:gd name="T8" fmla="*/ 0 w 29"/>
                <a:gd name="T9" fmla="*/ 0 h 124"/>
                <a:gd name="T10" fmla="*/ 0 w 29"/>
                <a:gd name="T11" fmla="*/ 0 h 124"/>
                <a:gd name="T12" fmla="*/ 0 w 29"/>
                <a:gd name="T13" fmla="*/ 0 h 124"/>
                <a:gd name="T14" fmla="*/ 0 w 29"/>
                <a:gd name="T15" fmla="*/ 0 h 124"/>
                <a:gd name="T16" fmla="*/ 0 w 29"/>
                <a:gd name="T17" fmla="*/ 0 h 124"/>
                <a:gd name="T18" fmla="*/ 0 w 29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24"/>
                <a:gd name="T32" fmla="*/ 29 w 29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24">
                  <a:moveTo>
                    <a:pt x="29" y="14"/>
                  </a:moveTo>
                  <a:lnTo>
                    <a:pt x="29" y="14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0" y="124"/>
                  </a:lnTo>
                  <a:lnTo>
                    <a:pt x="14" y="124"/>
                  </a:lnTo>
                  <a:lnTo>
                    <a:pt x="29" y="124"/>
                  </a:lnTo>
                  <a:lnTo>
                    <a:pt x="29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85" name="Line 2049"/>
            <p:cNvSpPr>
              <a:spLocks noChangeShapeType="1"/>
            </p:cNvSpPr>
            <p:nvPr/>
          </p:nvSpPr>
          <p:spPr bwMode="auto">
            <a:xfrm>
              <a:off x="1560" y="207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86" name="Freeform 2050"/>
            <p:cNvSpPr>
              <a:spLocks/>
            </p:cNvSpPr>
            <p:nvPr/>
          </p:nvSpPr>
          <p:spPr bwMode="auto">
            <a:xfrm>
              <a:off x="1558" y="2072"/>
              <a:ext cx="46" cy="7"/>
            </a:xfrm>
            <a:custGeom>
              <a:avLst/>
              <a:gdLst>
                <a:gd name="T0" fmla="*/ 0 w 321"/>
                <a:gd name="T1" fmla="*/ 0 h 27"/>
                <a:gd name="T2" fmla="*/ 0 w 321"/>
                <a:gd name="T3" fmla="*/ 0 h 27"/>
                <a:gd name="T4" fmla="*/ 0 w 321"/>
                <a:gd name="T5" fmla="*/ 0 h 27"/>
                <a:gd name="T6" fmla="*/ 0 w 321"/>
                <a:gd name="T7" fmla="*/ 0 h 27"/>
                <a:gd name="T8" fmla="*/ 0 w 321"/>
                <a:gd name="T9" fmla="*/ 0 h 27"/>
                <a:gd name="T10" fmla="*/ 0 w 321"/>
                <a:gd name="T11" fmla="*/ 0 h 27"/>
                <a:gd name="T12" fmla="*/ 0 w 321"/>
                <a:gd name="T13" fmla="*/ 0 h 27"/>
                <a:gd name="T14" fmla="*/ 0 w 321"/>
                <a:gd name="T15" fmla="*/ 0 h 27"/>
                <a:gd name="T16" fmla="*/ 0 w 321"/>
                <a:gd name="T17" fmla="*/ 0 h 27"/>
                <a:gd name="T18" fmla="*/ 0 w 3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1"/>
                <a:gd name="T31" fmla="*/ 0 h 27"/>
                <a:gd name="T32" fmla="*/ 321 w 3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1" h="27">
                  <a:moveTo>
                    <a:pt x="14" y="0"/>
                  </a:moveTo>
                  <a:lnTo>
                    <a:pt x="0" y="13"/>
                  </a:lnTo>
                  <a:lnTo>
                    <a:pt x="0" y="27"/>
                  </a:lnTo>
                  <a:lnTo>
                    <a:pt x="279" y="27"/>
                  </a:lnTo>
                  <a:lnTo>
                    <a:pt x="308" y="27"/>
                  </a:lnTo>
                  <a:lnTo>
                    <a:pt x="321" y="13"/>
                  </a:lnTo>
                  <a:lnTo>
                    <a:pt x="308" y="13"/>
                  </a:lnTo>
                  <a:lnTo>
                    <a:pt x="294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87" name="Line 2051"/>
            <p:cNvSpPr>
              <a:spLocks noChangeShapeType="1"/>
            </p:cNvSpPr>
            <p:nvPr/>
          </p:nvSpPr>
          <p:spPr bwMode="auto">
            <a:xfrm>
              <a:off x="1604" y="2075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88" name="Freeform 2052"/>
            <p:cNvSpPr>
              <a:spLocks/>
            </p:cNvSpPr>
            <p:nvPr/>
          </p:nvSpPr>
          <p:spPr bwMode="auto">
            <a:xfrm>
              <a:off x="1600" y="2072"/>
              <a:ext cx="4" cy="34"/>
            </a:xfrm>
            <a:custGeom>
              <a:avLst/>
              <a:gdLst>
                <a:gd name="T0" fmla="*/ 0 w 27"/>
                <a:gd name="T1" fmla="*/ 0 h 138"/>
                <a:gd name="T2" fmla="*/ 0 w 27"/>
                <a:gd name="T3" fmla="*/ 0 h 138"/>
                <a:gd name="T4" fmla="*/ 0 w 27"/>
                <a:gd name="T5" fmla="*/ 0 h 138"/>
                <a:gd name="T6" fmla="*/ 0 w 27"/>
                <a:gd name="T7" fmla="*/ 0 h 138"/>
                <a:gd name="T8" fmla="*/ 0 w 27"/>
                <a:gd name="T9" fmla="*/ 0 h 138"/>
                <a:gd name="T10" fmla="*/ 0 w 27"/>
                <a:gd name="T11" fmla="*/ 0 h 138"/>
                <a:gd name="T12" fmla="*/ 0 w 27"/>
                <a:gd name="T13" fmla="*/ 0 h 138"/>
                <a:gd name="T14" fmla="*/ 0 w 27"/>
                <a:gd name="T15" fmla="*/ 0 h 138"/>
                <a:gd name="T16" fmla="*/ 0 w 27"/>
                <a:gd name="T17" fmla="*/ 0 h 138"/>
                <a:gd name="T18" fmla="*/ 0 w 27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38"/>
                <a:gd name="T32" fmla="*/ 27 w 27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38">
                  <a:moveTo>
                    <a:pt x="27" y="13"/>
                  </a:moveTo>
                  <a:lnTo>
                    <a:pt x="14" y="13"/>
                  </a:lnTo>
                  <a:lnTo>
                    <a:pt x="14" y="0"/>
                  </a:lnTo>
                  <a:lnTo>
                    <a:pt x="0" y="13"/>
                  </a:lnTo>
                  <a:lnTo>
                    <a:pt x="0" y="124"/>
                  </a:lnTo>
                  <a:lnTo>
                    <a:pt x="14" y="138"/>
                  </a:lnTo>
                  <a:lnTo>
                    <a:pt x="14" y="124"/>
                  </a:lnTo>
                  <a:lnTo>
                    <a:pt x="27" y="124"/>
                  </a:lnTo>
                  <a:lnTo>
                    <a:pt x="27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89" name="Line 2053"/>
            <p:cNvSpPr>
              <a:spLocks noChangeShapeType="1"/>
            </p:cNvSpPr>
            <p:nvPr/>
          </p:nvSpPr>
          <p:spPr bwMode="auto">
            <a:xfrm>
              <a:off x="1602" y="209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90" name="Freeform 2054"/>
            <p:cNvSpPr>
              <a:spLocks/>
            </p:cNvSpPr>
            <p:nvPr/>
          </p:nvSpPr>
          <p:spPr bwMode="auto">
            <a:xfrm>
              <a:off x="1600" y="2099"/>
              <a:ext cx="50" cy="4"/>
            </a:xfrm>
            <a:custGeom>
              <a:avLst/>
              <a:gdLst>
                <a:gd name="T0" fmla="*/ 0 w 349"/>
                <a:gd name="T1" fmla="*/ 0 h 14"/>
                <a:gd name="T2" fmla="*/ 0 w 349"/>
                <a:gd name="T3" fmla="*/ 0 h 14"/>
                <a:gd name="T4" fmla="*/ 0 w 349"/>
                <a:gd name="T5" fmla="*/ 0 h 14"/>
                <a:gd name="T6" fmla="*/ 0 w 349"/>
                <a:gd name="T7" fmla="*/ 0 h 14"/>
                <a:gd name="T8" fmla="*/ 0 w 349"/>
                <a:gd name="T9" fmla="*/ 0 h 14"/>
                <a:gd name="T10" fmla="*/ 0 w 349"/>
                <a:gd name="T11" fmla="*/ 0 h 14"/>
                <a:gd name="T12" fmla="*/ 0 w 349"/>
                <a:gd name="T13" fmla="*/ 0 h 14"/>
                <a:gd name="T14" fmla="*/ 0 w 349"/>
                <a:gd name="T15" fmla="*/ 0 h 14"/>
                <a:gd name="T16" fmla="*/ 0 w 349"/>
                <a:gd name="T17" fmla="*/ 0 h 14"/>
                <a:gd name="T18" fmla="*/ 0 w 349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9"/>
                <a:gd name="T31" fmla="*/ 0 h 14"/>
                <a:gd name="T32" fmla="*/ 349 w 349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9" h="14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07" y="14"/>
                  </a:lnTo>
                  <a:lnTo>
                    <a:pt x="335" y="14"/>
                  </a:lnTo>
                  <a:lnTo>
                    <a:pt x="349" y="14"/>
                  </a:lnTo>
                  <a:lnTo>
                    <a:pt x="335" y="0"/>
                  </a:lnTo>
                  <a:lnTo>
                    <a:pt x="321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91" name="Line 2055"/>
            <p:cNvSpPr>
              <a:spLocks noChangeShapeType="1"/>
            </p:cNvSpPr>
            <p:nvPr/>
          </p:nvSpPr>
          <p:spPr bwMode="auto">
            <a:xfrm>
              <a:off x="1650" y="210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92" name="Freeform 2056"/>
            <p:cNvSpPr>
              <a:spLocks/>
            </p:cNvSpPr>
            <p:nvPr/>
          </p:nvSpPr>
          <p:spPr bwMode="auto">
            <a:xfrm>
              <a:off x="1646" y="2099"/>
              <a:ext cx="4" cy="31"/>
            </a:xfrm>
            <a:custGeom>
              <a:avLst/>
              <a:gdLst>
                <a:gd name="T0" fmla="*/ 0 w 28"/>
                <a:gd name="T1" fmla="*/ 0 h 125"/>
                <a:gd name="T2" fmla="*/ 0 w 28"/>
                <a:gd name="T3" fmla="*/ 0 h 125"/>
                <a:gd name="T4" fmla="*/ 0 w 28"/>
                <a:gd name="T5" fmla="*/ 0 h 125"/>
                <a:gd name="T6" fmla="*/ 0 w 28"/>
                <a:gd name="T7" fmla="*/ 0 h 125"/>
                <a:gd name="T8" fmla="*/ 0 w 28"/>
                <a:gd name="T9" fmla="*/ 0 h 125"/>
                <a:gd name="T10" fmla="*/ 0 w 28"/>
                <a:gd name="T11" fmla="*/ 0 h 125"/>
                <a:gd name="T12" fmla="*/ 0 w 28"/>
                <a:gd name="T13" fmla="*/ 0 h 125"/>
                <a:gd name="T14" fmla="*/ 0 w 28"/>
                <a:gd name="T15" fmla="*/ 0 h 125"/>
                <a:gd name="T16" fmla="*/ 0 w 28"/>
                <a:gd name="T17" fmla="*/ 0 h 125"/>
                <a:gd name="T18" fmla="*/ 0 w 28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5"/>
                <a:gd name="T32" fmla="*/ 28 w 28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5">
                  <a:moveTo>
                    <a:pt x="28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14" y="125"/>
                  </a:lnTo>
                  <a:lnTo>
                    <a:pt x="28" y="125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93" name="Line 2057"/>
            <p:cNvSpPr>
              <a:spLocks noChangeShapeType="1"/>
            </p:cNvSpPr>
            <p:nvPr/>
          </p:nvSpPr>
          <p:spPr bwMode="auto">
            <a:xfrm>
              <a:off x="1648" y="212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94" name="Freeform 2058"/>
            <p:cNvSpPr>
              <a:spLocks/>
            </p:cNvSpPr>
            <p:nvPr/>
          </p:nvSpPr>
          <p:spPr bwMode="auto">
            <a:xfrm>
              <a:off x="1646" y="2123"/>
              <a:ext cx="42" cy="7"/>
            </a:xfrm>
            <a:custGeom>
              <a:avLst/>
              <a:gdLst>
                <a:gd name="T0" fmla="*/ 0 w 294"/>
                <a:gd name="T1" fmla="*/ 0 h 28"/>
                <a:gd name="T2" fmla="*/ 0 w 294"/>
                <a:gd name="T3" fmla="*/ 0 h 28"/>
                <a:gd name="T4" fmla="*/ 0 w 294"/>
                <a:gd name="T5" fmla="*/ 0 h 28"/>
                <a:gd name="T6" fmla="*/ 0 w 294"/>
                <a:gd name="T7" fmla="*/ 0 h 28"/>
                <a:gd name="T8" fmla="*/ 0 w 294"/>
                <a:gd name="T9" fmla="*/ 0 h 28"/>
                <a:gd name="T10" fmla="*/ 0 w 294"/>
                <a:gd name="T11" fmla="*/ 0 h 28"/>
                <a:gd name="T12" fmla="*/ 0 w 294"/>
                <a:gd name="T13" fmla="*/ 0 h 28"/>
                <a:gd name="T14" fmla="*/ 0 w 294"/>
                <a:gd name="T15" fmla="*/ 0 h 28"/>
                <a:gd name="T16" fmla="*/ 0 w 294"/>
                <a:gd name="T17" fmla="*/ 0 h 28"/>
                <a:gd name="T18" fmla="*/ 0 w 294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4"/>
                <a:gd name="T31" fmla="*/ 0 h 28"/>
                <a:gd name="T32" fmla="*/ 294 w 294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4" h="28">
                  <a:moveTo>
                    <a:pt x="14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252" y="28"/>
                  </a:lnTo>
                  <a:lnTo>
                    <a:pt x="279" y="28"/>
                  </a:lnTo>
                  <a:lnTo>
                    <a:pt x="294" y="14"/>
                  </a:lnTo>
                  <a:lnTo>
                    <a:pt x="279" y="14"/>
                  </a:lnTo>
                  <a:lnTo>
                    <a:pt x="265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95" name="Line 2059"/>
            <p:cNvSpPr>
              <a:spLocks noChangeShapeType="1"/>
            </p:cNvSpPr>
            <p:nvPr/>
          </p:nvSpPr>
          <p:spPr bwMode="auto">
            <a:xfrm>
              <a:off x="1688" y="212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96" name="Freeform 2060"/>
            <p:cNvSpPr>
              <a:spLocks/>
            </p:cNvSpPr>
            <p:nvPr/>
          </p:nvSpPr>
          <p:spPr bwMode="auto">
            <a:xfrm>
              <a:off x="1684" y="2123"/>
              <a:ext cx="4" cy="35"/>
            </a:xfrm>
            <a:custGeom>
              <a:avLst/>
              <a:gdLst>
                <a:gd name="T0" fmla="*/ 0 w 29"/>
                <a:gd name="T1" fmla="*/ 0 h 138"/>
                <a:gd name="T2" fmla="*/ 0 w 29"/>
                <a:gd name="T3" fmla="*/ 0 h 138"/>
                <a:gd name="T4" fmla="*/ 0 w 29"/>
                <a:gd name="T5" fmla="*/ 0 h 138"/>
                <a:gd name="T6" fmla="*/ 0 w 29"/>
                <a:gd name="T7" fmla="*/ 0 h 138"/>
                <a:gd name="T8" fmla="*/ 0 w 29"/>
                <a:gd name="T9" fmla="*/ 0 h 138"/>
                <a:gd name="T10" fmla="*/ 0 w 29"/>
                <a:gd name="T11" fmla="*/ 0 h 138"/>
                <a:gd name="T12" fmla="*/ 0 w 29"/>
                <a:gd name="T13" fmla="*/ 0 h 138"/>
                <a:gd name="T14" fmla="*/ 0 w 29"/>
                <a:gd name="T15" fmla="*/ 0 h 138"/>
                <a:gd name="T16" fmla="*/ 0 w 29"/>
                <a:gd name="T17" fmla="*/ 0 h 138"/>
                <a:gd name="T18" fmla="*/ 0 w 29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38"/>
                <a:gd name="T32" fmla="*/ 29 w 29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38">
                  <a:moveTo>
                    <a:pt x="29" y="14"/>
                  </a:moveTo>
                  <a:lnTo>
                    <a:pt x="14" y="14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14" y="138"/>
                  </a:lnTo>
                  <a:lnTo>
                    <a:pt x="29" y="124"/>
                  </a:lnTo>
                  <a:lnTo>
                    <a:pt x="29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97" name="Line 2061"/>
            <p:cNvSpPr>
              <a:spLocks noChangeShapeType="1"/>
            </p:cNvSpPr>
            <p:nvPr/>
          </p:nvSpPr>
          <p:spPr bwMode="auto">
            <a:xfrm>
              <a:off x="1686" y="215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98" name="Freeform 2062"/>
            <p:cNvSpPr>
              <a:spLocks/>
            </p:cNvSpPr>
            <p:nvPr/>
          </p:nvSpPr>
          <p:spPr bwMode="auto">
            <a:xfrm>
              <a:off x="1684" y="2151"/>
              <a:ext cx="56" cy="7"/>
            </a:xfrm>
            <a:custGeom>
              <a:avLst/>
              <a:gdLst>
                <a:gd name="T0" fmla="*/ 0 w 392"/>
                <a:gd name="T1" fmla="*/ 0 h 27"/>
                <a:gd name="T2" fmla="*/ 0 w 392"/>
                <a:gd name="T3" fmla="*/ 0 h 27"/>
                <a:gd name="T4" fmla="*/ 0 w 392"/>
                <a:gd name="T5" fmla="*/ 0 h 27"/>
                <a:gd name="T6" fmla="*/ 0 w 392"/>
                <a:gd name="T7" fmla="*/ 0 h 27"/>
                <a:gd name="T8" fmla="*/ 0 w 392"/>
                <a:gd name="T9" fmla="*/ 0 h 27"/>
                <a:gd name="T10" fmla="*/ 0 w 392"/>
                <a:gd name="T11" fmla="*/ 0 h 27"/>
                <a:gd name="T12" fmla="*/ 0 w 392"/>
                <a:gd name="T13" fmla="*/ 0 h 27"/>
                <a:gd name="T14" fmla="*/ 0 w 392"/>
                <a:gd name="T15" fmla="*/ 0 h 27"/>
                <a:gd name="T16" fmla="*/ 0 w 392"/>
                <a:gd name="T17" fmla="*/ 0 h 27"/>
                <a:gd name="T18" fmla="*/ 0 w 392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2"/>
                <a:gd name="T31" fmla="*/ 0 h 27"/>
                <a:gd name="T32" fmla="*/ 392 w 392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2" h="27">
                  <a:moveTo>
                    <a:pt x="14" y="0"/>
                  </a:moveTo>
                  <a:lnTo>
                    <a:pt x="0" y="13"/>
                  </a:lnTo>
                  <a:lnTo>
                    <a:pt x="0" y="27"/>
                  </a:lnTo>
                  <a:lnTo>
                    <a:pt x="363" y="27"/>
                  </a:lnTo>
                  <a:lnTo>
                    <a:pt x="392" y="27"/>
                  </a:lnTo>
                  <a:lnTo>
                    <a:pt x="392" y="13"/>
                  </a:lnTo>
                  <a:lnTo>
                    <a:pt x="378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099" name="Line 2063"/>
            <p:cNvSpPr>
              <a:spLocks noChangeShapeType="1"/>
            </p:cNvSpPr>
            <p:nvPr/>
          </p:nvSpPr>
          <p:spPr bwMode="auto">
            <a:xfrm>
              <a:off x="1740" y="2155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00" name="Freeform 2064"/>
            <p:cNvSpPr>
              <a:spLocks/>
            </p:cNvSpPr>
            <p:nvPr/>
          </p:nvSpPr>
          <p:spPr bwMode="auto">
            <a:xfrm>
              <a:off x="1736" y="2151"/>
              <a:ext cx="4" cy="38"/>
            </a:xfrm>
            <a:custGeom>
              <a:avLst/>
              <a:gdLst>
                <a:gd name="T0" fmla="*/ 0 w 29"/>
                <a:gd name="T1" fmla="*/ 0 h 152"/>
                <a:gd name="T2" fmla="*/ 0 w 29"/>
                <a:gd name="T3" fmla="*/ 0 h 152"/>
                <a:gd name="T4" fmla="*/ 0 w 29"/>
                <a:gd name="T5" fmla="*/ 0 h 152"/>
                <a:gd name="T6" fmla="*/ 0 w 29"/>
                <a:gd name="T7" fmla="*/ 0 h 152"/>
                <a:gd name="T8" fmla="*/ 0 w 29"/>
                <a:gd name="T9" fmla="*/ 0 h 152"/>
                <a:gd name="T10" fmla="*/ 0 w 29"/>
                <a:gd name="T11" fmla="*/ 0 h 152"/>
                <a:gd name="T12" fmla="*/ 0 w 29"/>
                <a:gd name="T13" fmla="*/ 0 h 152"/>
                <a:gd name="T14" fmla="*/ 0 w 29"/>
                <a:gd name="T15" fmla="*/ 0 h 152"/>
                <a:gd name="T16" fmla="*/ 0 w 29"/>
                <a:gd name="T17" fmla="*/ 0 h 152"/>
                <a:gd name="T18" fmla="*/ 0 w 29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52"/>
                <a:gd name="T32" fmla="*/ 29 w 29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52">
                  <a:moveTo>
                    <a:pt x="29" y="13"/>
                  </a:moveTo>
                  <a:lnTo>
                    <a:pt x="29" y="13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0" y="138"/>
                  </a:lnTo>
                  <a:lnTo>
                    <a:pt x="15" y="152"/>
                  </a:lnTo>
                  <a:lnTo>
                    <a:pt x="29" y="138"/>
                  </a:lnTo>
                  <a:lnTo>
                    <a:pt x="29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01" name="Line 2065"/>
            <p:cNvSpPr>
              <a:spLocks noChangeShapeType="1"/>
            </p:cNvSpPr>
            <p:nvPr/>
          </p:nvSpPr>
          <p:spPr bwMode="auto">
            <a:xfrm>
              <a:off x="1738" y="218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02" name="Freeform 2066"/>
            <p:cNvSpPr>
              <a:spLocks/>
            </p:cNvSpPr>
            <p:nvPr/>
          </p:nvSpPr>
          <p:spPr bwMode="auto">
            <a:xfrm>
              <a:off x="1736" y="2182"/>
              <a:ext cx="75" cy="4"/>
            </a:xfrm>
            <a:custGeom>
              <a:avLst/>
              <a:gdLst>
                <a:gd name="T0" fmla="*/ 0 w 531"/>
                <a:gd name="T1" fmla="*/ 0 h 15"/>
                <a:gd name="T2" fmla="*/ 0 w 531"/>
                <a:gd name="T3" fmla="*/ 0 h 15"/>
                <a:gd name="T4" fmla="*/ 0 w 531"/>
                <a:gd name="T5" fmla="*/ 0 h 15"/>
                <a:gd name="T6" fmla="*/ 0 w 531"/>
                <a:gd name="T7" fmla="*/ 0 h 15"/>
                <a:gd name="T8" fmla="*/ 0 w 531"/>
                <a:gd name="T9" fmla="*/ 0 h 15"/>
                <a:gd name="T10" fmla="*/ 0 w 531"/>
                <a:gd name="T11" fmla="*/ 0 h 15"/>
                <a:gd name="T12" fmla="*/ 0 w 531"/>
                <a:gd name="T13" fmla="*/ 0 h 15"/>
                <a:gd name="T14" fmla="*/ 0 w 531"/>
                <a:gd name="T15" fmla="*/ 0 h 15"/>
                <a:gd name="T16" fmla="*/ 0 w 531"/>
                <a:gd name="T17" fmla="*/ 0 h 15"/>
                <a:gd name="T18" fmla="*/ 0 w 531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1"/>
                <a:gd name="T31" fmla="*/ 0 h 15"/>
                <a:gd name="T32" fmla="*/ 531 w 531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1" h="15">
                  <a:moveTo>
                    <a:pt x="1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04" y="15"/>
                  </a:lnTo>
                  <a:lnTo>
                    <a:pt x="531" y="15"/>
                  </a:lnTo>
                  <a:lnTo>
                    <a:pt x="531" y="0"/>
                  </a:lnTo>
                  <a:lnTo>
                    <a:pt x="518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03" name="Line 2067"/>
            <p:cNvSpPr>
              <a:spLocks noChangeShapeType="1"/>
            </p:cNvSpPr>
            <p:nvPr/>
          </p:nvSpPr>
          <p:spPr bwMode="auto">
            <a:xfrm>
              <a:off x="1811" y="218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04" name="Freeform 2068"/>
            <p:cNvSpPr>
              <a:spLocks/>
            </p:cNvSpPr>
            <p:nvPr/>
          </p:nvSpPr>
          <p:spPr bwMode="auto">
            <a:xfrm>
              <a:off x="1808" y="2182"/>
              <a:ext cx="3" cy="73"/>
            </a:xfrm>
            <a:custGeom>
              <a:avLst/>
              <a:gdLst>
                <a:gd name="T0" fmla="*/ 0 w 27"/>
                <a:gd name="T1" fmla="*/ 0 h 291"/>
                <a:gd name="T2" fmla="*/ 0 w 27"/>
                <a:gd name="T3" fmla="*/ 0 h 291"/>
                <a:gd name="T4" fmla="*/ 0 w 27"/>
                <a:gd name="T5" fmla="*/ 0 h 291"/>
                <a:gd name="T6" fmla="*/ 0 w 27"/>
                <a:gd name="T7" fmla="*/ 0 h 291"/>
                <a:gd name="T8" fmla="*/ 0 w 27"/>
                <a:gd name="T9" fmla="*/ 0 h 291"/>
                <a:gd name="T10" fmla="*/ 0 w 27"/>
                <a:gd name="T11" fmla="*/ 0 h 291"/>
                <a:gd name="T12" fmla="*/ 0 w 27"/>
                <a:gd name="T13" fmla="*/ 0 h 291"/>
                <a:gd name="T14" fmla="*/ 0 w 27"/>
                <a:gd name="T15" fmla="*/ 0 h 291"/>
                <a:gd name="T16" fmla="*/ 0 w 27"/>
                <a:gd name="T17" fmla="*/ 0 h 291"/>
                <a:gd name="T18" fmla="*/ 0 w 27"/>
                <a:gd name="T19" fmla="*/ 0 h 2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91"/>
                <a:gd name="T32" fmla="*/ 27 w 27"/>
                <a:gd name="T33" fmla="*/ 291 h 2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91">
                  <a:moveTo>
                    <a:pt x="27" y="15"/>
                  </a:move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0" y="291"/>
                  </a:lnTo>
                  <a:lnTo>
                    <a:pt x="14" y="291"/>
                  </a:lnTo>
                  <a:lnTo>
                    <a:pt x="27" y="291"/>
                  </a:lnTo>
                  <a:lnTo>
                    <a:pt x="27" y="15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05" name="Line 2069"/>
            <p:cNvSpPr>
              <a:spLocks noChangeShapeType="1"/>
            </p:cNvSpPr>
            <p:nvPr/>
          </p:nvSpPr>
          <p:spPr bwMode="auto">
            <a:xfrm>
              <a:off x="1810" y="2248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06" name="Freeform 2070"/>
            <p:cNvSpPr>
              <a:spLocks/>
            </p:cNvSpPr>
            <p:nvPr/>
          </p:nvSpPr>
          <p:spPr bwMode="auto">
            <a:xfrm>
              <a:off x="1808" y="2248"/>
              <a:ext cx="71" cy="7"/>
            </a:xfrm>
            <a:custGeom>
              <a:avLst/>
              <a:gdLst>
                <a:gd name="T0" fmla="*/ 0 w 502"/>
                <a:gd name="T1" fmla="*/ 0 h 27"/>
                <a:gd name="T2" fmla="*/ 0 w 502"/>
                <a:gd name="T3" fmla="*/ 0 h 27"/>
                <a:gd name="T4" fmla="*/ 0 w 502"/>
                <a:gd name="T5" fmla="*/ 0 h 27"/>
                <a:gd name="T6" fmla="*/ 0 w 502"/>
                <a:gd name="T7" fmla="*/ 0 h 27"/>
                <a:gd name="T8" fmla="*/ 0 w 502"/>
                <a:gd name="T9" fmla="*/ 0 h 27"/>
                <a:gd name="T10" fmla="*/ 0 w 502"/>
                <a:gd name="T11" fmla="*/ 0 h 27"/>
                <a:gd name="T12" fmla="*/ 0 w 502"/>
                <a:gd name="T13" fmla="*/ 0 h 27"/>
                <a:gd name="T14" fmla="*/ 0 w 502"/>
                <a:gd name="T15" fmla="*/ 0 h 27"/>
                <a:gd name="T16" fmla="*/ 0 w 502"/>
                <a:gd name="T17" fmla="*/ 0 h 27"/>
                <a:gd name="T18" fmla="*/ 0 w 502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2"/>
                <a:gd name="T31" fmla="*/ 0 h 27"/>
                <a:gd name="T32" fmla="*/ 502 w 502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2" h="27">
                  <a:moveTo>
                    <a:pt x="14" y="0"/>
                  </a:moveTo>
                  <a:lnTo>
                    <a:pt x="0" y="13"/>
                  </a:lnTo>
                  <a:lnTo>
                    <a:pt x="0" y="27"/>
                  </a:lnTo>
                  <a:lnTo>
                    <a:pt x="475" y="27"/>
                  </a:lnTo>
                  <a:lnTo>
                    <a:pt x="502" y="27"/>
                  </a:lnTo>
                  <a:lnTo>
                    <a:pt x="502" y="13"/>
                  </a:lnTo>
                  <a:lnTo>
                    <a:pt x="489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07" name="Line 2071"/>
            <p:cNvSpPr>
              <a:spLocks noChangeShapeType="1"/>
            </p:cNvSpPr>
            <p:nvPr/>
          </p:nvSpPr>
          <p:spPr bwMode="auto">
            <a:xfrm>
              <a:off x="1879" y="225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08" name="Freeform 2072"/>
            <p:cNvSpPr>
              <a:spLocks/>
            </p:cNvSpPr>
            <p:nvPr/>
          </p:nvSpPr>
          <p:spPr bwMode="auto">
            <a:xfrm>
              <a:off x="1877" y="2248"/>
              <a:ext cx="2" cy="45"/>
            </a:xfrm>
            <a:custGeom>
              <a:avLst/>
              <a:gdLst>
                <a:gd name="T0" fmla="*/ 0 w 13"/>
                <a:gd name="T1" fmla="*/ 0 h 179"/>
                <a:gd name="T2" fmla="*/ 0 w 13"/>
                <a:gd name="T3" fmla="*/ 0 h 179"/>
                <a:gd name="T4" fmla="*/ 0 w 13"/>
                <a:gd name="T5" fmla="*/ 0 h 179"/>
                <a:gd name="T6" fmla="*/ 0 w 13"/>
                <a:gd name="T7" fmla="*/ 0 h 179"/>
                <a:gd name="T8" fmla="*/ 0 w 13"/>
                <a:gd name="T9" fmla="*/ 0 h 179"/>
                <a:gd name="T10" fmla="*/ 0 w 13"/>
                <a:gd name="T11" fmla="*/ 0 h 179"/>
                <a:gd name="T12" fmla="*/ 0 w 13"/>
                <a:gd name="T13" fmla="*/ 0 h 179"/>
                <a:gd name="T14" fmla="*/ 0 w 13"/>
                <a:gd name="T15" fmla="*/ 0 h 179"/>
                <a:gd name="T16" fmla="*/ 0 w 13"/>
                <a:gd name="T17" fmla="*/ 0 h 179"/>
                <a:gd name="T18" fmla="*/ 0 w 1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79"/>
                <a:gd name="T32" fmla="*/ 13 w 1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79">
                  <a:moveTo>
                    <a:pt x="13" y="13"/>
                  </a:moveTo>
                  <a:lnTo>
                    <a:pt x="13" y="1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13" y="179"/>
                  </a:lnTo>
                  <a:lnTo>
                    <a:pt x="13" y="166"/>
                  </a:lnTo>
                  <a:lnTo>
                    <a:pt x="13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09" name="Line 2073"/>
            <p:cNvSpPr>
              <a:spLocks noChangeShapeType="1"/>
            </p:cNvSpPr>
            <p:nvPr/>
          </p:nvSpPr>
          <p:spPr bwMode="auto">
            <a:xfrm>
              <a:off x="1877" y="228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10" name="Freeform 2074"/>
            <p:cNvSpPr>
              <a:spLocks/>
            </p:cNvSpPr>
            <p:nvPr/>
          </p:nvSpPr>
          <p:spPr bwMode="auto">
            <a:xfrm>
              <a:off x="1875" y="2286"/>
              <a:ext cx="42" cy="7"/>
            </a:xfrm>
            <a:custGeom>
              <a:avLst/>
              <a:gdLst>
                <a:gd name="T0" fmla="*/ 0 w 293"/>
                <a:gd name="T1" fmla="*/ 0 h 28"/>
                <a:gd name="T2" fmla="*/ 0 w 293"/>
                <a:gd name="T3" fmla="*/ 0 h 28"/>
                <a:gd name="T4" fmla="*/ 0 w 293"/>
                <a:gd name="T5" fmla="*/ 0 h 28"/>
                <a:gd name="T6" fmla="*/ 0 w 293"/>
                <a:gd name="T7" fmla="*/ 0 h 28"/>
                <a:gd name="T8" fmla="*/ 0 w 293"/>
                <a:gd name="T9" fmla="*/ 0 h 28"/>
                <a:gd name="T10" fmla="*/ 0 w 293"/>
                <a:gd name="T11" fmla="*/ 0 h 28"/>
                <a:gd name="T12" fmla="*/ 0 w 293"/>
                <a:gd name="T13" fmla="*/ 0 h 28"/>
                <a:gd name="T14" fmla="*/ 0 w 293"/>
                <a:gd name="T15" fmla="*/ 0 h 28"/>
                <a:gd name="T16" fmla="*/ 0 w 293"/>
                <a:gd name="T17" fmla="*/ 0 h 28"/>
                <a:gd name="T18" fmla="*/ 0 w 293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3"/>
                <a:gd name="T31" fmla="*/ 0 h 28"/>
                <a:gd name="T32" fmla="*/ 293 w 29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3" h="28">
                  <a:moveTo>
                    <a:pt x="14" y="0"/>
                  </a:moveTo>
                  <a:lnTo>
                    <a:pt x="14" y="0"/>
                  </a:lnTo>
                  <a:lnTo>
                    <a:pt x="0" y="15"/>
                  </a:lnTo>
                  <a:lnTo>
                    <a:pt x="14" y="28"/>
                  </a:lnTo>
                  <a:lnTo>
                    <a:pt x="266" y="28"/>
                  </a:lnTo>
                  <a:lnTo>
                    <a:pt x="293" y="28"/>
                  </a:lnTo>
                  <a:lnTo>
                    <a:pt x="293" y="15"/>
                  </a:lnTo>
                  <a:lnTo>
                    <a:pt x="293" y="0"/>
                  </a:lnTo>
                  <a:lnTo>
                    <a:pt x="26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11" name="Line 2075"/>
            <p:cNvSpPr>
              <a:spLocks noChangeShapeType="1"/>
            </p:cNvSpPr>
            <p:nvPr/>
          </p:nvSpPr>
          <p:spPr bwMode="auto">
            <a:xfrm>
              <a:off x="1917" y="228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12" name="Freeform 2076"/>
            <p:cNvSpPr>
              <a:spLocks/>
            </p:cNvSpPr>
            <p:nvPr/>
          </p:nvSpPr>
          <p:spPr bwMode="auto">
            <a:xfrm>
              <a:off x="1915" y="2286"/>
              <a:ext cx="2" cy="48"/>
            </a:xfrm>
            <a:custGeom>
              <a:avLst/>
              <a:gdLst>
                <a:gd name="T0" fmla="*/ 0 w 14"/>
                <a:gd name="T1" fmla="*/ 0 h 194"/>
                <a:gd name="T2" fmla="*/ 0 w 14"/>
                <a:gd name="T3" fmla="*/ 0 h 194"/>
                <a:gd name="T4" fmla="*/ 0 w 14"/>
                <a:gd name="T5" fmla="*/ 0 h 194"/>
                <a:gd name="T6" fmla="*/ 0 w 14"/>
                <a:gd name="T7" fmla="*/ 0 h 194"/>
                <a:gd name="T8" fmla="*/ 0 w 14"/>
                <a:gd name="T9" fmla="*/ 0 h 194"/>
                <a:gd name="T10" fmla="*/ 0 w 14"/>
                <a:gd name="T11" fmla="*/ 0 h 194"/>
                <a:gd name="T12" fmla="*/ 0 w 14"/>
                <a:gd name="T13" fmla="*/ 0 h 194"/>
                <a:gd name="T14" fmla="*/ 0 w 14"/>
                <a:gd name="T15" fmla="*/ 0 h 194"/>
                <a:gd name="T16" fmla="*/ 0 w 14"/>
                <a:gd name="T17" fmla="*/ 0 h 194"/>
                <a:gd name="T18" fmla="*/ 0 w 14"/>
                <a:gd name="T19" fmla="*/ 0 h 1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94"/>
                <a:gd name="T32" fmla="*/ 14 w 14"/>
                <a:gd name="T33" fmla="*/ 194 h 1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94">
                  <a:moveTo>
                    <a:pt x="14" y="15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66"/>
                  </a:lnTo>
                  <a:lnTo>
                    <a:pt x="0" y="180"/>
                  </a:lnTo>
                  <a:lnTo>
                    <a:pt x="0" y="194"/>
                  </a:lnTo>
                  <a:lnTo>
                    <a:pt x="14" y="180"/>
                  </a:lnTo>
                  <a:lnTo>
                    <a:pt x="14" y="15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13" name="Line 2077"/>
            <p:cNvSpPr>
              <a:spLocks noChangeShapeType="1"/>
            </p:cNvSpPr>
            <p:nvPr/>
          </p:nvSpPr>
          <p:spPr bwMode="auto">
            <a:xfrm>
              <a:off x="1915" y="232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14" name="Freeform 2078"/>
            <p:cNvSpPr>
              <a:spLocks/>
            </p:cNvSpPr>
            <p:nvPr/>
          </p:nvSpPr>
          <p:spPr bwMode="auto">
            <a:xfrm>
              <a:off x="1913" y="2327"/>
              <a:ext cx="110" cy="4"/>
            </a:xfrm>
            <a:custGeom>
              <a:avLst/>
              <a:gdLst>
                <a:gd name="T0" fmla="*/ 0 w 767"/>
                <a:gd name="T1" fmla="*/ 0 h 14"/>
                <a:gd name="T2" fmla="*/ 0 w 767"/>
                <a:gd name="T3" fmla="*/ 0 h 14"/>
                <a:gd name="T4" fmla="*/ 0 w 767"/>
                <a:gd name="T5" fmla="*/ 0 h 14"/>
                <a:gd name="T6" fmla="*/ 0 w 767"/>
                <a:gd name="T7" fmla="*/ 0 h 14"/>
                <a:gd name="T8" fmla="*/ 0 w 767"/>
                <a:gd name="T9" fmla="*/ 0 h 14"/>
                <a:gd name="T10" fmla="*/ 0 w 767"/>
                <a:gd name="T11" fmla="*/ 0 h 14"/>
                <a:gd name="T12" fmla="*/ 0 w 767"/>
                <a:gd name="T13" fmla="*/ 0 h 14"/>
                <a:gd name="T14" fmla="*/ 0 w 767"/>
                <a:gd name="T15" fmla="*/ 0 h 14"/>
                <a:gd name="T16" fmla="*/ 0 w 767"/>
                <a:gd name="T17" fmla="*/ 0 h 14"/>
                <a:gd name="T18" fmla="*/ 0 w 767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7"/>
                <a:gd name="T31" fmla="*/ 0 h 14"/>
                <a:gd name="T32" fmla="*/ 767 w 767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7" h="14">
                  <a:moveTo>
                    <a:pt x="13" y="0"/>
                  </a:moveTo>
                  <a:lnTo>
                    <a:pt x="13" y="0"/>
                  </a:lnTo>
                  <a:lnTo>
                    <a:pt x="0" y="14"/>
                  </a:lnTo>
                  <a:lnTo>
                    <a:pt x="13" y="14"/>
                  </a:lnTo>
                  <a:lnTo>
                    <a:pt x="754" y="14"/>
                  </a:lnTo>
                  <a:lnTo>
                    <a:pt x="767" y="14"/>
                  </a:lnTo>
                  <a:lnTo>
                    <a:pt x="767" y="0"/>
                  </a:lnTo>
                  <a:lnTo>
                    <a:pt x="754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15" name="Line 2079"/>
            <p:cNvSpPr>
              <a:spLocks noChangeShapeType="1"/>
            </p:cNvSpPr>
            <p:nvPr/>
          </p:nvSpPr>
          <p:spPr bwMode="auto">
            <a:xfrm>
              <a:off x="2023" y="233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16" name="Freeform 2080"/>
            <p:cNvSpPr>
              <a:spLocks/>
            </p:cNvSpPr>
            <p:nvPr/>
          </p:nvSpPr>
          <p:spPr bwMode="auto">
            <a:xfrm>
              <a:off x="2021" y="2327"/>
              <a:ext cx="2" cy="49"/>
            </a:xfrm>
            <a:custGeom>
              <a:avLst/>
              <a:gdLst>
                <a:gd name="T0" fmla="*/ 0 w 13"/>
                <a:gd name="T1" fmla="*/ 0 h 194"/>
                <a:gd name="T2" fmla="*/ 0 w 13"/>
                <a:gd name="T3" fmla="*/ 0 h 194"/>
                <a:gd name="T4" fmla="*/ 0 w 13"/>
                <a:gd name="T5" fmla="*/ 0 h 194"/>
                <a:gd name="T6" fmla="*/ 0 w 13"/>
                <a:gd name="T7" fmla="*/ 0 h 194"/>
                <a:gd name="T8" fmla="*/ 0 w 13"/>
                <a:gd name="T9" fmla="*/ 0 h 194"/>
                <a:gd name="T10" fmla="*/ 0 w 13"/>
                <a:gd name="T11" fmla="*/ 0 h 194"/>
                <a:gd name="T12" fmla="*/ 0 w 13"/>
                <a:gd name="T13" fmla="*/ 0 h 194"/>
                <a:gd name="T14" fmla="*/ 0 w 13"/>
                <a:gd name="T15" fmla="*/ 0 h 194"/>
                <a:gd name="T16" fmla="*/ 0 w 13"/>
                <a:gd name="T17" fmla="*/ 0 h 194"/>
                <a:gd name="T18" fmla="*/ 0 w 13"/>
                <a:gd name="T19" fmla="*/ 0 h 1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94"/>
                <a:gd name="T32" fmla="*/ 13 w 13"/>
                <a:gd name="T33" fmla="*/ 194 h 1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94">
                  <a:moveTo>
                    <a:pt x="13" y="1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80"/>
                  </a:lnTo>
                  <a:lnTo>
                    <a:pt x="0" y="194"/>
                  </a:lnTo>
                  <a:lnTo>
                    <a:pt x="13" y="194"/>
                  </a:lnTo>
                  <a:lnTo>
                    <a:pt x="13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17" name="Line 2081"/>
            <p:cNvSpPr>
              <a:spLocks noChangeShapeType="1"/>
            </p:cNvSpPr>
            <p:nvPr/>
          </p:nvSpPr>
          <p:spPr bwMode="auto">
            <a:xfrm>
              <a:off x="2021" y="236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18" name="Freeform 2082"/>
            <p:cNvSpPr>
              <a:spLocks/>
            </p:cNvSpPr>
            <p:nvPr/>
          </p:nvSpPr>
          <p:spPr bwMode="auto">
            <a:xfrm>
              <a:off x="2019" y="2369"/>
              <a:ext cx="24" cy="7"/>
            </a:xfrm>
            <a:custGeom>
              <a:avLst/>
              <a:gdLst>
                <a:gd name="T0" fmla="*/ 0 w 167"/>
                <a:gd name="T1" fmla="*/ 0 h 28"/>
                <a:gd name="T2" fmla="*/ 0 w 167"/>
                <a:gd name="T3" fmla="*/ 0 h 28"/>
                <a:gd name="T4" fmla="*/ 0 w 167"/>
                <a:gd name="T5" fmla="*/ 0 h 28"/>
                <a:gd name="T6" fmla="*/ 0 w 167"/>
                <a:gd name="T7" fmla="*/ 0 h 28"/>
                <a:gd name="T8" fmla="*/ 0 w 167"/>
                <a:gd name="T9" fmla="*/ 0 h 28"/>
                <a:gd name="T10" fmla="*/ 0 w 167"/>
                <a:gd name="T11" fmla="*/ 0 h 28"/>
                <a:gd name="T12" fmla="*/ 0 w 167"/>
                <a:gd name="T13" fmla="*/ 0 h 28"/>
                <a:gd name="T14" fmla="*/ 0 w 167"/>
                <a:gd name="T15" fmla="*/ 0 h 28"/>
                <a:gd name="T16" fmla="*/ 0 w 167"/>
                <a:gd name="T17" fmla="*/ 0 h 28"/>
                <a:gd name="T18" fmla="*/ 0 w 167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7"/>
                <a:gd name="T31" fmla="*/ 0 h 28"/>
                <a:gd name="T32" fmla="*/ 167 w 16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7" h="28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4" y="28"/>
                  </a:lnTo>
                  <a:lnTo>
                    <a:pt x="140" y="28"/>
                  </a:lnTo>
                  <a:lnTo>
                    <a:pt x="167" y="28"/>
                  </a:lnTo>
                  <a:lnTo>
                    <a:pt x="167" y="14"/>
                  </a:lnTo>
                  <a:lnTo>
                    <a:pt x="167" y="0"/>
                  </a:lnTo>
                  <a:lnTo>
                    <a:pt x="140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19" name="Line 2083"/>
            <p:cNvSpPr>
              <a:spLocks noChangeShapeType="1"/>
            </p:cNvSpPr>
            <p:nvPr/>
          </p:nvSpPr>
          <p:spPr bwMode="auto">
            <a:xfrm>
              <a:off x="2043" y="237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20" name="Freeform 2084"/>
            <p:cNvSpPr>
              <a:spLocks/>
            </p:cNvSpPr>
            <p:nvPr/>
          </p:nvSpPr>
          <p:spPr bwMode="auto">
            <a:xfrm>
              <a:off x="2039" y="2369"/>
              <a:ext cx="4" cy="51"/>
            </a:xfrm>
            <a:custGeom>
              <a:avLst/>
              <a:gdLst>
                <a:gd name="T0" fmla="*/ 0 w 27"/>
                <a:gd name="T1" fmla="*/ 0 h 207"/>
                <a:gd name="T2" fmla="*/ 0 w 27"/>
                <a:gd name="T3" fmla="*/ 0 h 207"/>
                <a:gd name="T4" fmla="*/ 0 w 27"/>
                <a:gd name="T5" fmla="*/ 0 h 207"/>
                <a:gd name="T6" fmla="*/ 0 w 27"/>
                <a:gd name="T7" fmla="*/ 0 h 207"/>
                <a:gd name="T8" fmla="*/ 0 w 27"/>
                <a:gd name="T9" fmla="*/ 0 h 207"/>
                <a:gd name="T10" fmla="*/ 0 w 27"/>
                <a:gd name="T11" fmla="*/ 0 h 207"/>
                <a:gd name="T12" fmla="*/ 0 w 27"/>
                <a:gd name="T13" fmla="*/ 0 h 207"/>
                <a:gd name="T14" fmla="*/ 0 w 27"/>
                <a:gd name="T15" fmla="*/ 0 h 207"/>
                <a:gd name="T16" fmla="*/ 0 w 27"/>
                <a:gd name="T17" fmla="*/ 0 h 207"/>
                <a:gd name="T18" fmla="*/ 0 w 27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07"/>
                <a:gd name="T32" fmla="*/ 27 w 27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07">
                  <a:moveTo>
                    <a:pt x="27" y="14"/>
                  </a:moveTo>
                  <a:lnTo>
                    <a:pt x="27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80"/>
                  </a:lnTo>
                  <a:lnTo>
                    <a:pt x="0" y="207"/>
                  </a:lnTo>
                  <a:lnTo>
                    <a:pt x="13" y="207"/>
                  </a:lnTo>
                  <a:lnTo>
                    <a:pt x="27" y="207"/>
                  </a:lnTo>
                  <a:lnTo>
                    <a:pt x="27" y="194"/>
                  </a:lnTo>
                  <a:lnTo>
                    <a:pt x="27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21" name="Line 2085"/>
            <p:cNvSpPr>
              <a:spLocks noChangeShapeType="1"/>
            </p:cNvSpPr>
            <p:nvPr/>
          </p:nvSpPr>
          <p:spPr bwMode="auto">
            <a:xfrm>
              <a:off x="2041" y="2414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22" name="Freeform 2086"/>
            <p:cNvSpPr>
              <a:spLocks/>
            </p:cNvSpPr>
            <p:nvPr/>
          </p:nvSpPr>
          <p:spPr bwMode="auto">
            <a:xfrm>
              <a:off x="2039" y="2414"/>
              <a:ext cx="38" cy="6"/>
            </a:xfrm>
            <a:custGeom>
              <a:avLst/>
              <a:gdLst>
                <a:gd name="T0" fmla="*/ 0 w 265"/>
                <a:gd name="T1" fmla="*/ 0 h 27"/>
                <a:gd name="T2" fmla="*/ 0 w 265"/>
                <a:gd name="T3" fmla="*/ 0 h 27"/>
                <a:gd name="T4" fmla="*/ 0 w 265"/>
                <a:gd name="T5" fmla="*/ 0 h 27"/>
                <a:gd name="T6" fmla="*/ 0 w 265"/>
                <a:gd name="T7" fmla="*/ 0 h 27"/>
                <a:gd name="T8" fmla="*/ 0 w 265"/>
                <a:gd name="T9" fmla="*/ 0 h 27"/>
                <a:gd name="T10" fmla="*/ 0 w 265"/>
                <a:gd name="T11" fmla="*/ 0 h 27"/>
                <a:gd name="T12" fmla="*/ 0 w 265"/>
                <a:gd name="T13" fmla="*/ 0 h 27"/>
                <a:gd name="T14" fmla="*/ 0 w 265"/>
                <a:gd name="T15" fmla="*/ 0 h 27"/>
                <a:gd name="T16" fmla="*/ 0 w 265"/>
                <a:gd name="T17" fmla="*/ 0 h 27"/>
                <a:gd name="T18" fmla="*/ 0 w 265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5"/>
                <a:gd name="T31" fmla="*/ 0 h 27"/>
                <a:gd name="T32" fmla="*/ 265 w 265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5" h="27">
                  <a:moveTo>
                    <a:pt x="1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237" y="27"/>
                  </a:lnTo>
                  <a:lnTo>
                    <a:pt x="265" y="27"/>
                  </a:lnTo>
                  <a:lnTo>
                    <a:pt x="265" y="14"/>
                  </a:lnTo>
                  <a:lnTo>
                    <a:pt x="265" y="0"/>
                  </a:lnTo>
                  <a:lnTo>
                    <a:pt x="250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23" name="Line 2087"/>
            <p:cNvSpPr>
              <a:spLocks noChangeShapeType="1"/>
            </p:cNvSpPr>
            <p:nvPr/>
          </p:nvSpPr>
          <p:spPr bwMode="auto">
            <a:xfrm>
              <a:off x="2077" y="241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24" name="Freeform 2088"/>
            <p:cNvSpPr>
              <a:spLocks/>
            </p:cNvSpPr>
            <p:nvPr/>
          </p:nvSpPr>
          <p:spPr bwMode="auto">
            <a:xfrm>
              <a:off x="2073" y="2414"/>
              <a:ext cx="4" cy="51"/>
            </a:xfrm>
            <a:custGeom>
              <a:avLst/>
              <a:gdLst>
                <a:gd name="T0" fmla="*/ 0 w 28"/>
                <a:gd name="T1" fmla="*/ 0 h 207"/>
                <a:gd name="T2" fmla="*/ 0 w 28"/>
                <a:gd name="T3" fmla="*/ 0 h 207"/>
                <a:gd name="T4" fmla="*/ 0 w 28"/>
                <a:gd name="T5" fmla="*/ 0 h 207"/>
                <a:gd name="T6" fmla="*/ 0 w 28"/>
                <a:gd name="T7" fmla="*/ 0 h 207"/>
                <a:gd name="T8" fmla="*/ 0 w 28"/>
                <a:gd name="T9" fmla="*/ 0 h 207"/>
                <a:gd name="T10" fmla="*/ 0 w 28"/>
                <a:gd name="T11" fmla="*/ 0 h 207"/>
                <a:gd name="T12" fmla="*/ 0 w 28"/>
                <a:gd name="T13" fmla="*/ 0 h 207"/>
                <a:gd name="T14" fmla="*/ 0 w 28"/>
                <a:gd name="T15" fmla="*/ 0 h 207"/>
                <a:gd name="T16" fmla="*/ 0 w 28"/>
                <a:gd name="T17" fmla="*/ 0 h 207"/>
                <a:gd name="T18" fmla="*/ 0 w 28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07"/>
                <a:gd name="T32" fmla="*/ 28 w 2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07">
                  <a:moveTo>
                    <a:pt x="28" y="14"/>
                  </a:moveTo>
                  <a:lnTo>
                    <a:pt x="28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80"/>
                  </a:lnTo>
                  <a:lnTo>
                    <a:pt x="0" y="193"/>
                  </a:lnTo>
                  <a:lnTo>
                    <a:pt x="13" y="207"/>
                  </a:lnTo>
                  <a:lnTo>
                    <a:pt x="28" y="193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25" name="Line 2089"/>
            <p:cNvSpPr>
              <a:spLocks noChangeShapeType="1"/>
            </p:cNvSpPr>
            <p:nvPr/>
          </p:nvSpPr>
          <p:spPr bwMode="auto">
            <a:xfrm>
              <a:off x="2075" y="245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26" name="Freeform 2090"/>
            <p:cNvSpPr>
              <a:spLocks/>
            </p:cNvSpPr>
            <p:nvPr/>
          </p:nvSpPr>
          <p:spPr bwMode="auto">
            <a:xfrm>
              <a:off x="2073" y="2459"/>
              <a:ext cx="20" cy="3"/>
            </a:xfrm>
            <a:custGeom>
              <a:avLst/>
              <a:gdLst>
                <a:gd name="T0" fmla="*/ 0 w 139"/>
                <a:gd name="T1" fmla="*/ 0 h 13"/>
                <a:gd name="T2" fmla="*/ 0 w 139"/>
                <a:gd name="T3" fmla="*/ 0 h 13"/>
                <a:gd name="T4" fmla="*/ 0 w 139"/>
                <a:gd name="T5" fmla="*/ 0 h 13"/>
                <a:gd name="T6" fmla="*/ 0 w 139"/>
                <a:gd name="T7" fmla="*/ 0 h 13"/>
                <a:gd name="T8" fmla="*/ 0 w 139"/>
                <a:gd name="T9" fmla="*/ 0 h 13"/>
                <a:gd name="T10" fmla="*/ 0 w 139"/>
                <a:gd name="T11" fmla="*/ 0 h 13"/>
                <a:gd name="T12" fmla="*/ 0 w 139"/>
                <a:gd name="T13" fmla="*/ 0 h 13"/>
                <a:gd name="T14" fmla="*/ 0 w 139"/>
                <a:gd name="T15" fmla="*/ 0 h 13"/>
                <a:gd name="T16" fmla="*/ 0 w 139"/>
                <a:gd name="T17" fmla="*/ 0 h 13"/>
                <a:gd name="T18" fmla="*/ 0 w 139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13"/>
                <a:gd name="T32" fmla="*/ 139 w 139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13">
                  <a:moveTo>
                    <a:pt x="13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97" y="13"/>
                  </a:lnTo>
                  <a:lnTo>
                    <a:pt x="126" y="13"/>
                  </a:lnTo>
                  <a:lnTo>
                    <a:pt x="139" y="13"/>
                  </a:lnTo>
                  <a:lnTo>
                    <a:pt x="126" y="0"/>
                  </a:lnTo>
                  <a:lnTo>
                    <a:pt x="112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27" name="Line 2091"/>
            <p:cNvSpPr>
              <a:spLocks noChangeShapeType="1"/>
            </p:cNvSpPr>
            <p:nvPr/>
          </p:nvSpPr>
          <p:spPr bwMode="auto">
            <a:xfrm>
              <a:off x="2093" y="246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28" name="Freeform 2092"/>
            <p:cNvSpPr>
              <a:spLocks/>
            </p:cNvSpPr>
            <p:nvPr/>
          </p:nvSpPr>
          <p:spPr bwMode="auto">
            <a:xfrm>
              <a:off x="2089" y="2459"/>
              <a:ext cx="4" cy="55"/>
            </a:xfrm>
            <a:custGeom>
              <a:avLst/>
              <a:gdLst>
                <a:gd name="T0" fmla="*/ 0 w 27"/>
                <a:gd name="T1" fmla="*/ 0 h 220"/>
                <a:gd name="T2" fmla="*/ 0 w 27"/>
                <a:gd name="T3" fmla="*/ 0 h 220"/>
                <a:gd name="T4" fmla="*/ 0 w 27"/>
                <a:gd name="T5" fmla="*/ 0 h 220"/>
                <a:gd name="T6" fmla="*/ 0 w 27"/>
                <a:gd name="T7" fmla="*/ 0 h 220"/>
                <a:gd name="T8" fmla="*/ 0 w 27"/>
                <a:gd name="T9" fmla="*/ 0 h 220"/>
                <a:gd name="T10" fmla="*/ 0 w 27"/>
                <a:gd name="T11" fmla="*/ 0 h 220"/>
                <a:gd name="T12" fmla="*/ 0 w 27"/>
                <a:gd name="T13" fmla="*/ 0 h 220"/>
                <a:gd name="T14" fmla="*/ 0 w 27"/>
                <a:gd name="T15" fmla="*/ 0 h 220"/>
                <a:gd name="T16" fmla="*/ 0 w 27"/>
                <a:gd name="T17" fmla="*/ 0 h 220"/>
                <a:gd name="T18" fmla="*/ 0 w 27"/>
                <a:gd name="T19" fmla="*/ 0 h 2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20"/>
                <a:gd name="T32" fmla="*/ 27 w 27"/>
                <a:gd name="T33" fmla="*/ 220 h 2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20">
                  <a:moveTo>
                    <a:pt x="27" y="13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206"/>
                  </a:lnTo>
                  <a:lnTo>
                    <a:pt x="0" y="220"/>
                  </a:lnTo>
                  <a:lnTo>
                    <a:pt x="14" y="220"/>
                  </a:lnTo>
                  <a:lnTo>
                    <a:pt x="27" y="220"/>
                  </a:lnTo>
                  <a:lnTo>
                    <a:pt x="27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29" name="Line 2093"/>
            <p:cNvSpPr>
              <a:spLocks noChangeShapeType="1"/>
            </p:cNvSpPr>
            <p:nvPr/>
          </p:nvSpPr>
          <p:spPr bwMode="auto">
            <a:xfrm>
              <a:off x="2091" y="250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30" name="Freeform 2094"/>
            <p:cNvSpPr>
              <a:spLocks/>
            </p:cNvSpPr>
            <p:nvPr/>
          </p:nvSpPr>
          <p:spPr bwMode="auto">
            <a:xfrm>
              <a:off x="2089" y="2507"/>
              <a:ext cx="114" cy="7"/>
            </a:xfrm>
            <a:custGeom>
              <a:avLst/>
              <a:gdLst>
                <a:gd name="T0" fmla="*/ 0 w 796"/>
                <a:gd name="T1" fmla="*/ 0 h 27"/>
                <a:gd name="T2" fmla="*/ 0 w 796"/>
                <a:gd name="T3" fmla="*/ 0 h 27"/>
                <a:gd name="T4" fmla="*/ 0 w 796"/>
                <a:gd name="T5" fmla="*/ 0 h 27"/>
                <a:gd name="T6" fmla="*/ 0 w 796"/>
                <a:gd name="T7" fmla="*/ 0 h 27"/>
                <a:gd name="T8" fmla="*/ 0 w 796"/>
                <a:gd name="T9" fmla="*/ 0 h 27"/>
                <a:gd name="T10" fmla="*/ 0 w 796"/>
                <a:gd name="T11" fmla="*/ 0 h 27"/>
                <a:gd name="T12" fmla="*/ 0 w 796"/>
                <a:gd name="T13" fmla="*/ 0 h 27"/>
                <a:gd name="T14" fmla="*/ 0 w 796"/>
                <a:gd name="T15" fmla="*/ 0 h 27"/>
                <a:gd name="T16" fmla="*/ 0 w 796"/>
                <a:gd name="T17" fmla="*/ 0 h 27"/>
                <a:gd name="T18" fmla="*/ 0 w 79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6"/>
                <a:gd name="T31" fmla="*/ 0 h 27"/>
                <a:gd name="T32" fmla="*/ 796 w 79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6" h="27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768" y="27"/>
                  </a:lnTo>
                  <a:lnTo>
                    <a:pt x="781" y="27"/>
                  </a:lnTo>
                  <a:lnTo>
                    <a:pt x="796" y="13"/>
                  </a:lnTo>
                  <a:lnTo>
                    <a:pt x="781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31" name="Line 2095"/>
            <p:cNvSpPr>
              <a:spLocks noChangeShapeType="1"/>
            </p:cNvSpPr>
            <p:nvPr/>
          </p:nvSpPr>
          <p:spPr bwMode="auto">
            <a:xfrm>
              <a:off x="2203" y="2510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32" name="Freeform 2096"/>
            <p:cNvSpPr>
              <a:spLocks/>
            </p:cNvSpPr>
            <p:nvPr/>
          </p:nvSpPr>
          <p:spPr bwMode="auto">
            <a:xfrm>
              <a:off x="2199" y="2507"/>
              <a:ext cx="4" cy="66"/>
            </a:xfrm>
            <a:custGeom>
              <a:avLst/>
              <a:gdLst>
                <a:gd name="T0" fmla="*/ 0 w 28"/>
                <a:gd name="T1" fmla="*/ 0 h 262"/>
                <a:gd name="T2" fmla="*/ 0 w 28"/>
                <a:gd name="T3" fmla="*/ 0 h 262"/>
                <a:gd name="T4" fmla="*/ 0 w 28"/>
                <a:gd name="T5" fmla="*/ 0 h 262"/>
                <a:gd name="T6" fmla="*/ 0 w 28"/>
                <a:gd name="T7" fmla="*/ 0 h 262"/>
                <a:gd name="T8" fmla="*/ 0 w 28"/>
                <a:gd name="T9" fmla="*/ 0 h 262"/>
                <a:gd name="T10" fmla="*/ 0 w 28"/>
                <a:gd name="T11" fmla="*/ 0 h 262"/>
                <a:gd name="T12" fmla="*/ 0 w 28"/>
                <a:gd name="T13" fmla="*/ 0 h 262"/>
                <a:gd name="T14" fmla="*/ 0 w 28"/>
                <a:gd name="T15" fmla="*/ 0 h 262"/>
                <a:gd name="T16" fmla="*/ 0 w 28"/>
                <a:gd name="T17" fmla="*/ 0 h 262"/>
                <a:gd name="T18" fmla="*/ 0 w 28"/>
                <a:gd name="T19" fmla="*/ 0 h 2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62"/>
                <a:gd name="T32" fmla="*/ 28 w 28"/>
                <a:gd name="T33" fmla="*/ 262 h 2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62">
                  <a:moveTo>
                    <a:pt x="28" y="13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235"/>
                  </a:lnTo>
                  <a:lnTo>
                    <a:pt x="0" y="262"/>
                  </a:lnTo>
                  <a:lnTo>
                    <a:pt x="13" y="262"/>
                  </a:lnTo>
                  <a:lnTo>
                    <a:pt x="28" y="248"/>
                  </a:lnTo>
                  <a:lnTo>
                    <a:pt x="28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33" name="Line 2097"/>
            <p:cNvSpPr>
              <a:spLocks noChangeShapeType="1"/>
            </p:cNvSpPr>
            <p:nvPr/>
          </p:nvSpPr>
          <p:spPr bwMode="auto">
            <a:xfrm>
              <a:off x="2201" y="256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34" name="Freeform 2098"/>
            <p:cNvSpPr>
              <a:spLocks/>
            </p:cNvSpPr>
            <p:nvPr/>
          </p:nvSpPr>
          <p:spPr bwMode="auto">
            <a:xfrm>
              <a:off x="2199" y="2566"/>
              <a:ext cx="287" cy="7"/>
            </a:xfrm>
            <a:custGeom>
              <a:avLst/>
              <a:gdLst>
                <a:gd name="T0" fmla="*/ 0 w 2012"/>
                <a:gd name="T1" fmla="*/ 0 h 27"/>
                <a:gd name="T2" fmla="*/ 0 w 2012"/>
                <a:gd name="T3" fmla="*/ 0 h 27"/>
                <a:gd name="T4" fmla="*/ 0 w 2012"/>
                <a:gd name="T5" fmla="*/ 0 h 27"/>
                <a:gd name="T6" fmla="*/ 0 w 2012"/>
                <a:gd name="T7" fmla="*/ 0 h 27"/>
                <a:gd name="T8" fmla="*/ 0 w 2012"/>
                <a:gd name="T9" fmla="*/ 0 h 27"/>
                <a:gd name="T10" fmla="*/ 0 w 2012"/>
                <a:gd name="T11" fmla="*/ 0 h 27"/>
                <a:gd name="T12" fmla="*/ 0 w 2012"/>
                <a:gd name="T13" fmla="*/ 0 h 27"/>
                <a:gd name="T14" fmla="*/ 0 w 2012"/>
                <a:gd name="T15" fmla="*/ 0 h 27"/>
                <a:gd name="T16" fmla="*/ 0 w 2012"/>
                <a:gd name="T17" fmla="*/ 0 h 27"/>
                <a:gd name="T18" fmla="*/ 0 w 2012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12"/>
                <a:gd name="T31" fmla="*/ 0 h 27"/>
                <a:gd name="T32" fmla="*/ 2012 w 2012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12" h="27">
                  <a:moveTo>
                    <a:pt x="13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1983" y="27"/>
                  </a:lnTo>
                  <a:lnTo>
                    <a:pt x="2012" y="27"/>
                  </a:lnTo>
                  <a:lnTo>
                    <a:pt x="2012" y="13"/>
                  </a:lnTo>
                  <a:lnTo>
                    <a:pt x="2012" y="0"/>
                  </a:lnTo>
                  <a:lnTo>
                    <a:pt x="199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35" name="Line 2099"/>
            <p:cNvSpPr>
              <a:spLocks noChangeShapeType="1"/>
            </p:cNvSpPr>
            <p:nvPr/>
          </p:nvSpPr>
          <p:spPr bwMode="auto">
            <a:xfrm>
              <a:off x="2486" y="256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36" name="Freeform 2100"/>
            <p:cNvSpPr>
              <a:spLocks/>
            </p:cNvSpPr>
            <p:nvPr/>
          </p:nvSpPr>
          <p:spPr bwMode="auto">
            <a:xfrm>
              <a:off x="2482" y="2566"/>
              <a:ext cx="4" cy="114"/>
            </a:xfrm>
            <a:custGeom>
              <a:avLst/>
              <a:gdLst>
                <a:gd name="T0" fmla="*/ 0 w 29"/>
                <a:gd name="T1" fmla="*/ 0 h 455"/>
                <a:gd name="T2" fmla="*/ 0 w 29"/>
                <a:gd name="T3" fmla="*/ 0 h 455"/>
                <a:gd name="T4" fmla="*/ 0 w 29"/>
                <a:gd name="T5" fmla="*/ 0 h 455"/>
                <a:gd name="T6" fmla="*/ 0 w 29"/>
                <a:gd name="T7" fmla="*/ 0 h 455"/>
                <a:gd name="T8" fmla="*/ 0 w 29"/>
                <a:gd name="T9" fmla="*/ 0 h 455"/>
                <a:gd name="T10" fmla="*/ 0 w 29"/>
                <a:gd name="T11" fmla="*/ 0 h 455"/>
                <a:gd name="T12" fmla="*/ 0 w 29"/>
                <a:gd name="T13" fmla="*/ 0 h 455"/>
                <a:gd name="T14" fmla="*/ 0 w 29"/>
                <a:gd name="T15" fmla="*/ 0 h 455"/>
                <a:gd name="T16" fmla="*/ 0 w 29"/>
                <a:gd name="T17" fmla="*/ 0 h 455"/>
                <a:gd name="T18" fmla="*/ 0 w 29"/>
                <a:gd name="T19" fmla="*/ 0 h 4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55"/>
                <a:gd name="T32" fmla="*/ 29 w 29"/>
                <a:gd name="T33" fmla="*/ 455 h 4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55">
                  <a:moveTo>
                    <a:pt x="29" y="13"/>
                  </a:moveTo>
                  <a:lnTo>
                    <a:pt x="29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42"/>
                  </a:lnTo>
                  <a:lnTo>
                    <a:pt x="0" y="455"/>
                  </a:lnTo>
                  <a:lnTo>
                    <a:pt x="15" y="455"/>
                  </a:lnTo>
                  <a:lnTo>
                    <a:pt x="29" y="455"/>
                  </a:lnTo>
                  <a:lnTo>
                    <a:pt x="29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37" name="Line 2101"/>
            <p:cNvSpPr>
              <a:spLocks noChangeShapeType="1"/>
            </p:cNvSpPr>
            <p:nvPr/>
          </p:nvSpPr>
          <p:spPr bwMode="auto">
            <a:xfrm>
              <a:off x="2484" y="267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38" name="Freeform 2102"/>
            <p:cNvSpPr>
              <a:spLocks/>
            </p:cNvSpPr>
            <p:nvPr/>
          </p:nvSpPr>
          <p:spPr bwMode="auto">
            <a:xfrm>
              <a:off x="2482" y="2673"/>
              <a:ext cx="46" cy="7"/>
            </a:xfrm>
            <a:custGeom>
              <a:avLst/>
              <a:gdLst>
                <a:gd name="T0" fmla="*/ 0 w 322"/>
                <a:gd name="T1" fmla="*/ 0 h 27"/>
                <a:gd name="T2" fmla="*/ 0 w 322"/>
                <a:gd name="T3" fmla="*/ 0 h 27"/>
                <a:gd name="T4" fmla="*/ 0 w 322"/>
                <a:gd name="T5" fmla="*/ 0 h 27"/>
                <a:gd name="T6" fmla="*/ 0 w 322"/>
                <a:gd name="T7" fmla="*/ 0 h 27"/>
                <a:gd name="T8" fmla="*/ 0 w 322"/>
                <a:gd name="T9" fmla="*/ 0 h 27"/>
                <a:gd name="T10" fmla="*/ 0 w 322"/>
                <a:gd name="T11" fmla="*/ 0 h 27"/>
                <a:gd name="T12" fmla="*/ 0 w 322"/>
                <a:gd name="T13" fmla="*/ 0 h 27"/>
                <a:gd name="T14" fmla="*/ 0 w 322"/>
                <a:gd name="T15" fmla="*/ 0 h 27"/>
                <a:gd name="T16" fmla="*/ 0 w 322"/>
                <a:gd name="T17" fmla="*/ 0 h 27"/>
                <a:gd name="T18" fmla="*/ 0 w 322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27"/>
                <a:gd name="T32" fmla="*/ 322 w 322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27">
                  <a:moveTo>
                    <a:pt x="15" y="0"/>
                  </a:moveTo>
                  <a:lnTo>
                    <a:pt x="0" y="14"/>
                  </a:lnTo>
                  <a:lnTo>
                    <a:pt x="0" y="27"/>
                  </a:lnTo>
                  <a:lnTo>
                    <a:pt x="281" y="27"/>
                  </a:lnTo>
                  <a:lnTo>
                    <a:pt x="308" y="27"/>
                  </a:lnTo>
                  <a:lnTo>
                    <a:pt x="322" y="14"/>
                  </a:lnTo>
                  <a:lnTo>
                    <a:pt x="308" y="14"/>
                  </a:lnTo>
                  <a:lnTo>
                    <a:pt x="294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39" name="Line 2103"/>
            <p:cNvSpPr>
              <a:spLocks noChangeShapeType="1"/>
            </p:cNvSpPr>
            <p:nvPr/>
          </p:nvSpPr>
          <p:spPr bwMode="auto">
            <a:xfrm>
              <a:off x="2528" y="267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40" name="Freeform 2104"/>
            <p:cNvSpPr>
              <a:spLocks/>
            </p:cNvSpPr>
            <p:nvPr/>
          </p:nvSpPr>
          <p:spPr bwMode="auto">
            <a:xfrm>
              <a:off x="2524" y="2673"/>
              <a:ext cx="4" cy="117"/>
            </a:xfrm>
            <a:custGeom>
              <a:avLst/>
              <a:gdLst>
                <a:gd name="T0" fmla="*/ 0 w 28"/>
                <a:gd name="T1" fmla="*/ 0 h 470"/>
                <a:gd name="T2" fmla="*/ 0 w 28"/>
                <a:gd name="T3" fmla="*/ 0 h 470"/>
                <a:gd name="T4" fmla="*/ 0 w 28"/>
                <a:gd name="T5" fmla="*/ 0 h 470"/>
                <a:gd name="T6" fmla="*/ 0 w 28"/>
                <a:gd name="T7" fmla="*/ 0 h 470"/>
                <a:gd name="T8" fmla="*/ 0 w 28"/>
                <a:gd name="T9" fmla="*/ 0 h 470"/>
                <a:gd name="T10" fmla="*/ 0 w 28"/>
                <a:gd name="T11" fmla="*/ 0 h 470"/>
                <a:gd name="T12" fmla="*/ 0 w 28"/>
                <a:gd name="T13" fmla="*/ 0 h 470"/>
                <a:gd name="T14" fmla="*/ 0 w 28"/>
                <a:gd name="T15" fmla="*/ 0 h 470"/>
                <a:gd name="T16" fmla="*/ 0 w 28"/>
                <a:gd name="T17" fmla="*/ 0 h 470"/>
                <a:gd name="T18" fmla="*/ 0 w 28"/>
                <a:gd name="T19" fmla="*/ 0 h 4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70"/>
                <a:gd name="T32" fmla="*/ 28 w 28"/>
                <a:gd name="T33" fmla="*/ 470 h 4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70">
                  <a:moveTo>
                    <a:pt x="28" y="14"/>
                  </a:moveTo>
                  <a:lnTo>
                    <a:pt x="14" y="14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0" y="456"/>
                  </a:lnTo>
                  <a:lnTo>
                    <a:pt x="0" y="470"/>
                  </a:lnTo>
                  <a:lnTo>
                    <a:pt x="14" y="470"/>
                  </a:lnTo>
                  <a:lnTo>
                    <a:pt x="28" y="456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41" name="Line 2105"/>
            <p:cNvSpPr>
              <a:spLocks noChangeShapeType="1"/>
            </p:cNvSpPr>
            <p:nvPr/>
          </p:nvSpPr>
          <p:spPr bwMode="auto">
            <a:xfrm>
              <a:off x="2526" y="278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42" name="Freeform 2106"/>
            <p:cNvSpPr>
              <a:spLocks/>
            </p:cNvSpPr>
            <p:nvPr/>
          </p:nvSpPr>
          <p:spPr bwMode="auto">
            <a:xfrm>
              <a:off x="2524" y="2783"/>
              <a:ext cx="30" cy="7"/>
            </a:xfrm>
            <a:custGeom>
              <a:avLst/>
              <a:gdLst>
                <a:gd name="T0" fmla="*/ 0 w 210"/>
                <a:gd name="T1" fmla="*/ 0 h 28"/>
                <a:gd name="T2" fmla="*/ 0 w 210"/>
                <a:gd name="T3" fmla="*/ 0 h 28"/>
                <a:gd name="T4" fmla="*/ 0 w 210"/>
                <a:gd name="T5" fmla="*/ 0 h 28"/>
                <a:gd name="T6" fmla="*/ 0 w 210"/>
                <a:gd name="T7" fmla="*/ 0 h 28"/>
                <a:gd name="T8" fmla="*/ 0 w 210"/>
                <a:gd name="T9" fmla="*/ 0 h 28"/>
                <a:gd name="T10" fmla="*/ 0 w 210"/>
                <a:gd name="T11" fmla="*/ 0 h 28"/>
                <a:gd name="T12" fmla="*/ 0 w 210"/>
                <a:gd name="T13" fmla="*/ 0 h 28"/>
                <a:gd name="T14" fmla="*/ 0 w 210"/>
                <a:gd name="T15" fmla="*/ 0 h 28"/>
                <a:gd name="T16" fmla="*/ 0 w 210"/>
                <a:gd name="T17" fmla="*/ 0 h 28"/>
                <a:gd name="T18" fmla="*/ 0 w 21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0"/>
                <a:gd name="T31" fmla="*/ 0 h 28"/>
                <a:gd name="T32" fmla="*/ 210 w 21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0" h="28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182" y="28"/>
                  </a:lnTo>
                  <a:lnTo>
                    <a:pt x="210" y="28"/>
                  </a:lnTo>
                  <a:lnTo>
                    <a:pt x="210" y="14"/>
                  </a:lnTo>
                  <a:lnTo>
                    <a:pt x="210" y="0"/>
                  </a:lnTo>
                  <a:lnTo>
                    <a:pt x="19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43" name="Line 2107"/>
            <p:cNvSpPr>
              <a:spLocks noChangeShapeType="1"/>
            </p:cNvSpPr>
            <p:nvPr/>
          </p:nvSpPr>
          <p:spPr bwMode="auto">
            <a:xfrm>
              <a:off x="2554" y="278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44" name="Freeform 2108"/>
            <p:cNvSpPr>
              <a:spLocks/>
            </p:cNvSpPr>
            <p:nvPr/>
          </p:nvSpPr>
          <p:spPr bwMode="auto">
            <a:xfrm>
              <a:off x="2550" y="2783"/>
              <a:ext cx="4" cy="170"/>
            </a:xfrm>
            <a:custGeom>
              <a:avLst/>
              <a:gdLst>
                <a:gd name="T0" fmla="*/ 0 w 28"/>
                <a:gd name="T1" fmla="*/ 0 h 677"/>
                <a:gd name="T2" fmla="*/ 0 w 28"/>
                <a:gd name="T3" fmla="*/ 0 h 677"/>
                <a:gd name="T4" fmla="*/ 0 w 28"/>
                <a:gd name="T5" fmla="*/ 0 h 677"/>
                <a:gd name="T6" fmla="*/ 0 w 28"/>
                <a:gd name="T7" fmla="*/ 0 h 677"/>
                <a:gd name="T8" fmla="*/ 0 w 28"/>
                <a:gd name="T9" fmla="*/ 0 h 677"/>
                <a:gd name="T10" fmla="*/ 0 w 28"/>
                <a:gd name="T11" fmla="*/ 0 h 677"/>
                <a:gd name="T12" fmla="*/ 0 w 28"/>
                <a:gd name="T13" fmla="*/ 0 h 677"/>
                <a:gd name="T14" fmla="*/ 0 w 28"/>
                <a:gd name="T15" fmla="*/ 0 h 677"/>
                <a:gd name="T16" fmla="*/ 0 w 28"/>
                <a:gd name="T17" fmla="*/ 0 h 677"/>
                <a:gd name="T18" fmla="*/ 0 w 28"/>
                <a:gd name="T19" fmla="*/ 0 h 6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77"/>
                <a:gd name="T32" fmla="*/ 28 w 28"/>
                <a:gd name="T33" fmla="*/ 677 h 6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77">
                  <a:moveTo>
                    <a:pt x="28" y="14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0" y="677"/>
                  </a:lnTo>
                  <a:lnTo>
                    <a:pt x="14" y="677"/>
                  </a:lnTo>
                  <a:lnTo>
                    <a:pt x="28" y="677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45" name="Line 2109"/>
            <p:cNvSpPr>
              <a:spLocks noChangeShapeType="1"/>
            </p:cNvSpPr>
            <p:nvPr/>
          </p:nvSpPr>
          <p:spPr bwMode="auto">
            <a:xfrm>
              <a:off x="2552" y="294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46" name="Freeform 2110"/>
            <p:cNvSpPr>
              <a:spLocks/>
            </p:cNvSpPr>
            <p:nvPr/>
          </p:nvSpPr>
          <p:spPr bwMode="auto">
            <a:xfrm>
              <a:off x="2550" y="2946"/>
              <a:ext cx="42" cy="7"/>
            </a:xfrm>
            <a:custGeom>
              <a:avLst/>
              <a:gdLst>
                <a:gd name="T0" fmla="*/ 0 w 293"/>
                <a:gd name="T1" fmla="*/ 0 h 27"/>
                <a:gd name="T2" fmla="*/ 0 w 293"/>
                <a:gd name="T3" fmla="*/ 0 h 27"/>
                <a:gd name="T4" fmla="*/ 0 w 293"/>
                <a:gd name="T5" fmla="*/ 0 h 27"/>
                <a:gd name="T6" fmla="*/ 0 w 293"/>
                <a:gd name="T7" fmla="*/ 0 h 27"/>
                <a:gd name="T8" fmla="*/ 0 w 293"/>
                <a:gd name="T9" fmla="*/ 0 h 27"/>
                <a:gd name="T10" fmla="*/ 0 w 293"/>
                <a:gd name="T11" fmla="*/ 0 h 27"/>
                <a:gd name="T12" fmla="*/ 0 w 293"/>
                <a:gd name="T13" fmla="*/ 0 h 27"/>
                <a:gd name="T14" fmla="*/ 0 w 293"/>
                <a:gd name="T15" fmla="*/ 0 h 27"/>
                <a:gd name="T16" fmla="*/ 0 w 293"/>
                <a:gd name="T17" fmla="*/ 0 h 27"/>
                <a:gd name="T18" fmla="*/ 0 w 293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3"/>
                <a:gd name="T31" fmla="*/ 0 h 27"/>
                <a:gd name="T32" fmla="*/ 293 w 29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3" h="27">
                  <a:moveTo>
                    <a:pt x="14" y="0"/>
                  </a:moveTo>
                  <a:lnTo>
                    <a:pt x="0" y="13"/>
                  </a:lnTo>
                  <a:lnTo>
                    <a:pt x="0" y="27"/>
                  </a:lnTo>
                  <a:lnTo>
                    <a:pt x="251" y="27"/>
                  </a:lnTo>
                  <a:lnTo>
                    <a:pt x="293" y="27"/>
                  </a:lnTo>
                  <a:lnTo>
                    <a:pt x="293" y="13"/>
                  </a:lnTo>
                  <a:lnTo>
                    <a:pt x="265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9147" name="Line 2111"/>
            <p:cNvSpPr>
              <a:spLocks noChangeShapeType="1"/>
            </p:cNvSpPr>
            <p:nvPr/>
          </p:nvSpPr>
          <p:spPr bwMode="auto">
            <a:xfrm>
              <a:off x="2592" y="294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</p:grpSp>
      <p:sp>
        <p:nvSpPr>
          <p:cNvPr id="28678" name="Freeform 2112"/>
          <p:cNvSpPr>
            <a:spLocks/>
          </p:cNvSpPr>
          <p:nvPr/>
        </p:nvSpPr>
        <p:spPr bwMode="auto">
          <a:xfrm>
            <a:off x="3632200" y="4505325"/>
            <a:ext cx="6350" cy="254000"/>
          </a:xfrm>
          <a:custGeom>
            <a:avLst/>
            <a:gdLst>
              <a:gd name="T0" fmla="*/ 0 w 28"/>
              <a:gd name="T1" fmla="*/ 0 h 690"/>
              <a:gd name="T2" fmla="*/ 0 w 28"/>
              <a:gd name="T3" fmla="*/ 0 h 690"/>
              <a:gd name="T4" fmla="*/ 0 w 28"/>
              <a:gd name="T5" fmla="*/ 0 h 690"/>
              <a:gd name="T6" fmla="*/ 0 w 28"/>
              <a:gd name="T7" fmla="*/ 0 h 690"/>
              <a:gd name="T8" fmla="*/ 0 w 28"/>
              <a:gd name="T9" fmla="*/ 2147483647 h 690"/>
              <a:gd name="T10" fmla="*/ 0 w 28"/>
              <a:gd name="T11" fmla="*/ 2147483647 h 690"/>
              <a:gd name="T12" fmla="*/ 0 w 28"/>
              <a:gd name="T13" fmla="*/ 2147483647 h 690"/>
              <a:gd name="T14" fmla="*/ 0 w 28"/>
              <a:gd name="T15" fmla="*/ 2147483647 h 690"/>
              <a:gd name="T16" fmla="*/ 0 w 28"/>
              <a:gd name="T17" fmla="*/ 2147483647 h 690"/>
              <a:gd name="T18" fmla="*/ 0 w 28"/>
              <a:gd name="T19" fmla="*/ 0 h 6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690"/>
              <a:gd name="T32" fmla="*/ 28 w 28"/>
              <a:gd name="T33" fmla="*/ 690 h 6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690">
                <a:moveTo>
                  <a:pt x="28" y="13"/>
                </a:moveTo>
                <a:lnTo>
                  <a:pt x="28" y="13"/>
                </a:lnTo>
                <a:lnTo>
                  <a:pt x="15" y="0"/>
                </a:lnTo>
                <a:lnTo>
                  <a:pt x="0" y="13"/>
                </a:lnTo>
                <a:lnTo>
                  <a:pt x="0" y="677"/>
                </a:lnTo>
                <a:lnTo>
                  <a:pt x="0" y="690"/>
                </a:lnTo>
                <a:lnTo>
                  <a:pt x="15" y="690"/>
                </a:lnTo>
                <a:lnTo>
                  <a:pt x="28" y="690"/>
                </a:lnTo>
                <a:lnTo>
                  <a:pt x="28" y="677"/>
                </a:lnTo>
                <a:lnTo>
                  <a:pt x="28" y="13"/>
                </a:lnTo>
                <a:close/>
              </a:path>
            </a:pathLst>
          </a:custGeom>
          <a:noFill/>
          <a:ln w="28575">
            <a:solidFill>
              <a:srgbClr val="CCFFF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6800" tIns="46800" rIns="46800" bIns="46800"/>
          <a:lstStyle/>
          <a:p>
            <a:endParaRPr lang="es-ES"/>
          </a:p>
        </p:txBody>
      </p:sp>
      <p:sp>
        <p:nvSpPr>
          <p:cNvPr id="28679" name="Line 2113"/>
          <p:cNvSpPr>
            <a:spLocks noChangeShapeType="1"/>
          </p:cNvSpPr>
          <p:nvPr/>
        </p:nvSpPr>
        <p:spPr bwMode="auto">
          <a:xfrm>
            <a:off x="3635375" y="4751388"/>
            <a:ext cx="0" cy="0"/>
          </a:xfrm>
          <a:prstGeom prst="line">
            <a:avLst/>
          </a:prstGeom>
          <a:noFill/>
          <a:ln w="28575">
            <a:solidFill>
              <a:srgbClr val="CCFFF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800" tIns="46800" rIns="46800" bIns="46800"/>
          <a:lstStyle/>
          <a:p>
            <a:endParaRPr lang="es-ES"/>
          </a:p>
        </p:txBody>
      </p:sp>
      <p:sp>
        <p:nvSpPr>
          <p:cNvPr id="28680" name="Freeform 2114"/>
          <p:cNvSpPr>
            <a:spLocks/>
          </p:cNvSpPr>
          <p:nvPr/>
        </p:nvSpPr>
        <p:spPr bwMode="auto">
          <a:xfrm>
            <a:off x="3632200" y="4751388"/>
            <a:ext cx="215900" cy="7937"/>
          </a:xfrm>
          <a:custGeom>
            <a:avLst/>
            <a:gdLst>
              <a:gd name="T0" fmla="*/ 0 w 950"/>
              <a:gd name="T1" fmla="*/ 0 h 27"/>
              <a:gd name="T2" fmla="*/ 0 w 950"/>
              <a:gd name="T3" fmla="*/ 0 h 27"/>
              <a:gd name="T4" fmla="*/ 0 w 950"/>
              <a:gd name="T5" fmla="*/ 0 h 27"/>
              <a:gd name="T6" fmla="*/ 0 w 950"/>
              <a:gd name="T7" fmla="*/ 0 h 27"/>
              <a:gd name="T8" fmla="*/ 0 w 950"/>
              <a:gd name="T9" fmla="*/ 0 h 27"/>
              <a:gd name="T10" fmla="*/ 0 w 950"/>
              <a:gd name="T11" fmla="*/ 0 h 27"/>
              <a:gd name="T12" fmla="*/ 0 w 950"/>
              <a:gd name="T13" fmla="*/ 0 h 27"/>
              <a:gd name="T14" fmla="*/ 0 w 950"/>
              <a:gd name="T15" fmla="*/ 0 h 27"/>
              <a:gd name="T16" fmla="*/ 0 w 950"/>
              <a:gd name="T17" fmla="*/ 0 h 27"/>
              <a:gd name="T18" fmla="*/ 0 w 950"/>
              <a:gd name="T19" fmla="*/ 0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0"/>
              <a:gd name="T31" fmla="*/ 0 h 27"/>
              <a:gd name="T32" fmla="*/ 950 w 950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0" h="27">
                <a:moveTo>
                  <a:pt x="15" y="0"/>
                </a:moveTo>
                <a:lnTo>
                  <a:pt x="0" y="0"/>
                </a:lnTo>
                <a:lnTo>
                  <a:pt x="0" y="14"/>
                </a:lnTo>
                <a:lnTo>
                  <a:pt x="0" y="27"/>
                </a:lnTo>
                <a:lnTo>
                  <a:pt x="922" y="27"/>
                </a:lnTo>
                <a:lnTo>
                  <a:pt x="950" y="27"/>
                </a:lnTo>
                <a:lnTo>
                  <a:pt x="950" y="14"/>
                </a:lnTo>
                <a:lnTo>
                  <a:pt x="950" y="0"/>
                </a:lnTo>
                <a:lnTo>
                  <a:pt x="937" y="0"/>
                </a:lnTo>
                <a:lnTo>
                  <a:pt x="15" y="0"/>
                </a:lnTo>
                <a:close/>
              </a:path>
            </a:pathLst>
          </a:custGeom>
          <a:noFill/>
          <a:ln w="28575">
            <a:solidFill>
              <a:srgbClr val="CCFFF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6800" tIns="46800" rIns="46800" bIns="46800"/>
          <a:lstStyle/>
          <a:p>
            <a:endParaRPr lang="es-ES"/>
          </a:p>
        </p:txBody>
      </p:sp>
      <p:grpSp>
        <p:nvGrpSpPr>
          <p:cNvPr id="3" name="Group 2115"/>
          <p:cNvGrpSpPr>
            <a:grpSpLocks/>
          </p:cNvGrpSpPr>
          <p:nvPr/>
        </p:nvGrpSpPr>
        <p:grpSpPr bwMode="auto">
          <a:xfrm>
            <a:off x="945315" y="2066662"/>
            <a:ext cx="2954338" cy="2055267"/>
            <a:chOff x="895" y="1298"/>
            <a:chExt cx="1861" cy="1389"/>
          </a:xfrm>
          <a:noFill/>
        </p:grpSpPr>
        <p:sp>
          <p:nvSpPr>
            <p:cNvPr id="17729" name="Freeform 2116"/>
            <p:cNvSpPr>
              <a:spLocks/>
            </p:cNvSpPr>
            <p:nvPr/>
          </p:nvSpPr>
          <p:spPr bwMode="auto">
            <a:xfrm>
              <a:off x="1141" y="1453"/>
              <a:ext cx="20" cy="35"/>
            </a:xfrm>
            <a:custGeom>
              <a:avLst/>
              <a:gdLst>
                <a:gd name="T0" fmla="*/ 0 w 141"/>
                <a:gd name="T1" fmla="*/ 0 h 138"/>
                <a:gd name="T2" fmla="*/ 0 w 141"/>
                <a:gd name="T3" fmla="*/ 0 h 138"/>
                <a:gd name="T4" fmla="*/ 0 w 141"/>
                <a:gd name="T5" fmla="*/ 0 h 138"/>
                <a:gd name="T6" fmla="*/ 0 w 141"/>
                <a:gd name="T7" fmla="*/ 0 h 138"/>
                <a:gd name="T8" fmla="*/ 0 w 141"/>
                <a:gd name="T9" fmla="*/ 0 h 138"/>
                <a:gd name="T10" fmla="*/ 0 w 141"/>
                <a:gd name="T11" fmla="*/ 0 h 138"/>
                <a:gd name="T12" fmla="*/ 0 w 141"/>
                <a:gd name="T13" fmla="*/ 0 h 138"/>
                <a:gd name="T14" fmla="*/ 0 w 141"/>
                <a:gd name="T15" fmla="*/ 0 h 138"/>
                <a:gd name="T16" fmla="*/ 0 w 141"/>
                <a:gd name="T17" fmla="*/ 1 h 138"/>
                <a:gd name="T18" fmla="*/ 0 w 141"/>
                <a:gd name="T19" fmla="*/ 1 h 138"/>
                <a:gd name="T20" fmla="*/ 0 w 141"/>
                <a:gd name="T21" fmla="*/ 1 h 138"/>
                <a:gd name="T22" fmla="*/ 0 w 141"/>
                <a:gd name="T23" fmla="*/ 1 h 138"/>
                <a:gd name="T24" fmla="*/ 0 w 141"/>
                <a:gd name="T25" fmla="*/ 1 h 138"/>
                <a:gd name="T26" fmla="*/ 0 w 141"/>
                <a:gd name="T27" fmla="*/ 1 h 138"/>
                <a:gd name="T28" fmla="*/ 0 w 141"/>
                <a:gd name="T29" fmla="*/ 1 h 138"/>
                <a:gd name="T30" fmla="*/ 0 w 141"/>
                <a:gd name="T31" fmla="*/ 1 h 138"/>
                <a:gd name="T32" fmla="*/ 0 w 141"/>
                <a:gd name="T33" fmla="*/ 1 h 138"/>
                <a:gd name="T34" fmla="*/ 0 w 141"/>
                <a:gd name="T35" fmla="*/ 0 h 138"/>
                <a:gd name="T36" fmla="*/ 0 w 141"/>
                <a:gd name="T37" fmla="*/ 0 h 138"/>
                <a:gd name="T38" fmla="*/ 0 w 141"/>
                <a:gd name="T39" fmla="*/ 0 h 1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1"/>
                <a:gd name="T61" fmla="*/ 0 h 138"/>
                <a:gd name="T62" fmla="*/ 141 w 141"/>
                <a:gd name="T63" fmla="*/ 138 h 1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1" h="138">
                  <a:moveTo>
                    <a:pt x="141" y="55"/>
                  </a:moveTo>
                  <a:lnTo>
                    <a:pt x="126" y="42"/>
                  </a:lnTo>
                  <a:lnTo>
                    <a:pt x="126" y="13"/>
                  </a:lnTo>
                  <a:lnTo>
                    <a:pt x="112" y="13"/>
                  </a:lnTo>
                  <a:lnTo>
                    <a:pt x="99" y="0"/>
                  </a:lnTo>
                  <a:lnTo>
                    <a:pt x="28" y="0"/>
                  </a:lnTo>
                  <a:lnTo>
                    <a:pt x="15" y="13"/>
                  </a:lnTo>
                  <a:lnTo>
                    <a:pt x="0" y="28"/>
                  </a:lnTo>
                  <a:lnTo>
                    <a:pt x="0" y="96"/>
                  </a:lnTo>
                  <a:lnTo>
                    <a:pt x="15" y="111"/>
                  </a:lnTo>
                  <a:lnTo>
                    <a:pt x="28" y="125"/>
                  </a:lnTo>
                  <a:lnTo>
                    <a:pt x="42" y="125"/>
                  </a:lnTo>
                  <a:lnTo>
                    <a:pt x="57" y="138"/>
                  </a:lnTo>
                  <a:lnTo>
                    <a:pt x="84" y="138"/>
                  </a:lnTo>
                  <a:lnTo>
                    <a:pt x="99" y="125"/>
                  </a:lnTo>
                  <a:lnTo>
                    <a:pt x="112" y="111"/>
                  </a:lnTo>
                  <a:lnTo>
                    <a:pt x="126" y="111"/>
                  </a:lnTo>
                  <a:lnTo>
                    <a:pt x="126" y="83"/>
                  </a:lnTo>
                  <a:lnTo>
                    <a:pt x="141" y="83"/>
                  </a:lnTo>
                  <a:lnTo>
                    <a:pt x="141" y="55"/>
                  </a:lnTo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30" name="Freeform 2117"/>
            <p:cNvSpPr>
              <a:spLocks/>
            </p:cNvSpPr>
            <p:nvPr/>
          </p:nvSpPr>
          <p:spPr bwMode="auto">
            <a:xfrm>
              <a:off x="1205" y="1546"/>
              <a:ext cx="20" cy="35"/>
            </a:xfrm>
            <a:custGeom>
              <a:avLst/>
              <a:gdLst>
                <a:gd name="T0" fmla="*/ 0 w 139"/>
                <a:gd name="T1" fmla="*/ 0 h 138"/>
                <a:gd name="T2" fmla="*/ 0 w 139"/>
                <a:gd name="T3" fmla="*/ 0 h 138"/>
                <a:gd name="T4" fmla="*/ 0 w 139"/>
                <a:gd name="T5" fmla="*/ 0 h 138"/>
                <a:gd name="T6" fmla="*/ 0 w 139"/>
                <a:gd name="T7" fmla="*/ 0 h 138"/>
                <a:gd name="T8" fmla="*/ 0 w 139"/>
                <a:gd name="T9" fmla="*/ 0 h 138"/>
                <a:gd name="T10" fmla="*/ 0 w 139"/>
                <a:gd name="T11" fmla="*/ 0 h 138"/>
                <a:gd name="T12" fmla="*/ 0 w 139"/>
                <a:gd name="T13" fmla="*/ 0 h 138"/>
                <a:gd name="T14" fmla="*/ 0 w 139"/>
                <a:gd name="T15" fmla="*/ 0 h 138"/>
                <a:gd name="T16" fmla="*/ 0 w 139"/>
                <a:gd name="T17" fmla="*/ 0 h 138"/>
                <a:gd name="T18" fmla="*/ 0 w 139"/>
                <a:gd name="T19" fmla="*/ 0 h 138"/>
                <a:gd name="T20" fmla="*/ 0 w 139"/>
                <a:gd name="T21" fmla="*/ 0 h 138"/>
                <a:gd name="T22" fmla="*/ 0 w 139"/>
                <a:gd name="T23" fmla="*/ 0 h 138"/>
                <a:gd name="T24" fmla="*/ 0 w 139"/>
                <a:gd name="T25" fmla="*/ 0 h 138"/>
                <a:gd name="T26" fmla="*/ 0 w 139"/>
                <a:gd name="T27" fmla="*/ 0 h 138"/>
                <a:gd name="T28" fmla="*/ 0 w 139"/>
                <a:gd name="T29" fmla="*/ 1 h 138"/>
                <a:gd name="T30" fmla="*/ 0 w 139"/>
                <a:gd name="T31" fmla="*/ 1 h 138"/>
                <a:gd name="T32" fmla="*/ 0 w 139"/>
                <a:gd name="T33" fmla="*/ 1 h 138"/>
                <a:gd name="T34" fmla="*/ 0 w 139"/>
                <a:gd name="T35" fmla="*/ 1 h 138"/>
                <a:gd name="T36" fmla="*/ 0 w 139"/>
                <a:gd name="T37" fmla="*/ 1 h 138"/>
                <a:gd name="T38" fmla="*/ 0 w 139"/>
                <a:gd name="T39" fmla="*/ 1 h 138"/>
                <a:gd name="T40" fmla="*/ 0 w 139"/>
                <a:gd name="T41" fmla="*/ 1 h 138"/>
                <a:gd name="T42" fmla="*/ 0 w 139"/>
                <a:gd name="T43" fmla="*/ 1 h 138"/>
                <a:gd name="T44" fmla="*/ 0 w 139"/>
                <a:gd name="T45" fmla="*/ 1 h 138"/>
                <a:gd name="T46" fmla="*/ 0 w 139"/>
                <a:gd name="T47" fmla="*/ 1 h 138"/>
                <a:gd name="T48" fmla="*/ 0 w 139"/>
                <a:gd name="T49" fmla="*/ 0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9"/>
                <a:gd name="T76" fmla="*/ 0 h 138"/>
                <a:gd name="T77" fmla="*/ 139 w 139"/>
                <a:gd name="T78" fmla="*/ 138 h 1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9" h="138">
                  <a:moveTo>
                    <a:pt x="139" y="70"/>
                  </a:moveTo>
                  <a:lnTo>
                    <a:pt x="139" y="55"/>
                  </a:lnTo>
                  <a:lnTo>
                    <a:pt x="126" y="41"/>
                  </a:lnTo>
                  <a:lnTo>
                    <a:pt x="126" y="28"/>
                  </a:lnTo>
                  <a:lnTo>
                    <a:pt x="111" y="28"/>
                  </a:lnTo>
                  <a:lnTo>
                    <a:pt x="111" y="14"/>
                  </a:lnTo>
                  <a:lnTo>
                    <a:pt x="84" y="14"/>
                  </a:lnTo>
                  <a:lnTo>
                    <a:pt x="69" y="0"/>
                  </a:lnTo>
                  <a:lnTo>
                    <a:pt x="55" y="14"/>
                  </a:lnTo>
                  <a:lnTo>
                    <a:pt x="27" y="14"/>
                  </a:lnTo>
                  <a:lnTo>
                    <a:pt x="27" y="28"/>
                  </a:lnTo>
                  <a:lnTo>
                    <a:pt x="14" y="28"/>
                  </a:lnTo>
                  <a:lnTo>
                    <a:pt x="14" y="41"/>
                  </a:lnTo>
                  <a:lnTo>
                    <a:pt x="0" y="55"/>
                  </a:lnTo>
                  <a:lnTo>
                    <a:pt x="0" y="97"/>
                  </a:lnTo>
                  <a:lnTo>
                    <a:pt x="14" y="111"/>
                  </a:lnTo>
                  <a:lnTo>
                    <a:pt x="14" y="124"/>
                  </a:lnTo>
                  <a:lnTo>
                    <a:pt x="27" y="124"/>
                  </a:lnTo>
                  <a:lnTo>
                    <a:pt x="27" y="138"/>
                  </a:lnTo>
                  <a:lnTo>
                    <a:pt x="111" y="138"/>
                  </a:lnTo>
                  <a:lnTo>
                    <a:pt x="111" y="124"/>
                  </a:lnTo>
                  <a:lnTo>
                    <a:pt x="126" y="124"/>
                  </a:lnTo>
                  <a:lnTo>
                    <a:pt x="126" y="111"/>
                  </a:lnTo>
                  <a:lnTo>
                    <a:pt x="139" y="97"/>
                  </a:lnTo>
                  <a:lnTo>
                    <a:pt x="139" y="70"/>
                  </a:lnTo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31" name="Line 2118"/>
            <p:cNvSpPr>
              <a:spLocks noChangeShapeType="1"/>
            </p:cNvSpPr>
            <p:nvPr/>
          </p:nvSpPr>
          <p:spPr bwMode="auto">
            <a:xfrm>
              <a:off x="897" y="1298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32" name="Freeform 2119"/>
            <p:cNvSpPr>
              <a:spLocks/>
            </p:cNvSpPr>
            <p:nvPr/>
          </p:nvSpPr>
          <p:spPr bwMode="auto">
            <a:xfrm>
              <a:off x="895" y="1298"/>
              <a:ext cx="56" cy="7"/>
            </a:xfrm>
            <a:custGeom>
              <a:avLst/>
              <a:gdLst>
                <a:gd name="T0" fmla="*/ 0 w 391"/>
                <a:gd name="T1" fmla="*/ 0 h 28"/>
                <a:gd name="T2" fmla="*/ 0 w 391"/>
                <a:gd name="T3" fmla="*/ 0 h 28"/>
                <a:gd name="T4" fmla="*/ 0 w 391"/>
                <a:gd name="T5" fmla="*/ 0 h 28"/>
                <a:gd name="T6" fmla="*/ 0 w 391"/>
                <a:gd name="T7" fmla="*/ 0 h 28"/>
                <a:gd name="T8" fmla="*/ 0 w 391"/>
                <a:gd name="T9" fmla="*/ 0 h 28"/>
                <a:gd name="T10" fmla="*/ 0 w 391"/>
                <a:gd name="T11" fmla="*/ 0 h 28"/>
                <a:gd name="T12" fmla="*/ 0 w 391"/>
                <a:gd name="T13" fmla="*/ 0 h 28"/>
                <a:gd name="T14" fmla="*/ 0 w 391"/>
                <a:gd name="T15" fmla="*/ 0 h 28"/>
                <a:gd name="T16" fmla="*/ 0 w 391"/>
                <a:gd name="T17" fmla="*/ 0 h 28"/>
                <a:gd name="T18" fmla="*/ 0 w 391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1"/>
                <a:gd name="T31" fmla="*/ 0 h 28"/>
                <a:gd name="T32" fmla="*/ 391 w 391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1" h="28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364" y="28"/>
                  </a:lnTo>
                  <a:lnTo>
                    <a:pt x="391" y="28"/>
                  </a:lnTo>
                  <a:lnTo>
                    <a:pt x="391" y="14"/>
                  </a:lnTo>
                  <a:lnTo>
                    <a:pt x="391" y="0"/>
                  </a:lnTo>
                  <a:lnTo>
                    <a:pt x="37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33" name="Line 2120"/>
            <p:cNvSpPr>
              <a:spLocks noChangeShapeType="1"/>
            </p:cNvSpPr>
            <p:nvPr/>
          </p:nvSpPr>
          <p:spPr bwMode="auto">
            <a:xfrm>
              <a:off x="951" y="1301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34" name="Freeform 2121"/>
            <p:cNvSpPr>
              <a:spLocks/>
            </p:cNvSpPr>
            <p:nvPr/>
          </p:nvSpPr>
          <p:spPr bwMode="auto">
            <a:xfrm>
              <a:off x="949" y="1298"/>
              <a:ext cx="2" cy="31"/>
            </a:xfrm>
            <a:custGeom>
              <a:avLst/>
              <a:gdLst>
                <a:gd name="T0" fmla="*/ 0 w 14"/>
                <a:gd name="T1" fmla="*/ 0 h 124"/>
                <a:gd name="T2" fmla="*/ 0 w 14"/>
                <a:gd name="T3" fmla="*/ 0 h 124"/>
                <a:gd name="T4" fmla="*/ 0 w 14"/>
                <a:gd name="T5" fmla="*/ 0 h 124"/>
                <a:gd name="T6" fmla="*/ 0 w 14"/>
                <a:gd name="T7" fmla="*/ 0 h 124"/>
                <a:gd name="T8" fmla="*/ 0 w 14"/>
                <a:gd name="T9" fmla="*/ 1 h 124"/>
                <a:gd name="T10" fmla="*/ 0 w 14"/>
                <a:gd name="T11" fmla="*/ 1 h 124"/>
                <a:gd name="T12" fmla="*/ 0 w 14"/>
                <a:gd name="T13" fmla="*/ 1 h 124"/>
                <a:gd name="T14" fmla="*/ 0 w 14"/>
                <a:gd name="T15" fmla="*/ 1 h 124"/>
                <a:gd name="T16" fmla="*/ 0 w 14"/>
                <a:gd name="T17" fmla="*/ 1 h 124"/>
                <a:gd name="T18" fmla="*/ 0 w 14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24"/>
                <a:gd name="T32" fmla="*/ 14 w 14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24">
                  <a:moveTo>
                    <a:pt x="14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14" y="124"/>
                  </a:lnTo>
                  <a:lnTo>
                    <a:pt x="14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35" name="Line 2122"/>
            <p:cNvSpPr>
              <a:spLocks noChangeShapeType="1"/>
            </p:cNvSpPr>
            <p:nvPr/>
          </p:nvSpPr>
          <p:spPr bwMode="auto">
            <a:xfrm>
              <a:off x="949" y="1322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36" name="Freeform 2123"/>
            <p:cNvSpPr>
              <a:spLocks/>
            </p:cNvSpPr>
            <p:nvPr/>
          </p:nvSpPr>
          <p:spPr bwMode="auto">
            <a:xfrm>
              <a:off x="947" y="1322"/>
              <a:ext cx="24" cy="7"/>
            </a:xfrm>
            <a:custGeom>
              <a:avLst/>
              <a:gdLst>
                <a:gd name="T0" fmla="*/ 0 w 167"/>
                <a:gd name="T1" fmla="*/ 0 h 27"/>
                <a:gd name="T2" fmla="*/ 0 w 167"/>
                <a:gd name="T3" fmla="*/ 0 h 27"/>
                <a:gd name="T4" fmla="*/ 0 w 167"/>
                <a:gd name="T5" fmla="*/ 0 h 27"/>
                <a:gd name="T6" fmla="*/ 0 w 167"/>
                <a:gd name="T7" fmla="*/ 0 h 27"/>
                <a:gd name="T8" fmla="*/ 0 w 167"/>
                <a:gd name="T9" fmla="*/ 0 h 27"/>
                <a:gd name="T10" fmla="*/ 0 w 167"/>
                <a:gd name="T11" fmla="*/ 0 h 27"/>
                <a:gd name="T12" fmla="*/ 0 w 167"/>
                <a:gd name="T13" fmla="*/ 0 h 27"/>
                <a:gd name="T14" fmla="*/ 0 w 167"/>
                <a:gd name="T15" fmla="*/ 0 h 27"/>
                <a:gd name="T16" fmla="*/ 0 w 167"/>
                <a:gd name="T17" fmla="*/ 0 h 27"/>
                <a:gd name="T18" fmla="*/ 0 w 167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7"/>
                <a:gd name="T31" fmla="*/ 0 h 27"/>
                <a:gd name="T32" fmla="*/ 167 w 167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7" h="27">
                  <a:moveTo>
                    <a:pt x="13" y="0"/>
                  </a:moveTo>
                  <a:lnTo>
                    <a:pt x="13" y="14"/>
                  </a:lnTo>
                  <a:lnTo>
                    <a:pt x="0" y="14"/>
                  </a:lnTo>
                  <a:lnTo>
                    <a:pt x="13" y="27"/>
                  </a:lnTo>
                  <a:lnTo>
                    <a:pt x="139" y="27"/>
                  </a:lnTo>
                  <a:lnTo>
                    <a:pt x="167" y="27"/>
                  </a:lnTo>
                  <a:lnTo>
                    <a:pt x="167" y="14"/>
                  </a:lnTo>
                  <a:lnTo>
                    <a:pt x="139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37" name="Line 2124"/>
            <p:cNvSpPr>
              <a:spLocks noChangeShapeType="1"/>
            </p:cNvSpPr>
            <p:nvPr/>
          </p:nvSpPr>
          <p:spPr bwMode="auto">
            <a:xfrm>
              <a:off x="971" y="1326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38" name="Freeform 2125"/>
            <p:cNvSpPr>
              <a:spLocks/>
            </p:cNvSpPr>
            <p:nvPr/>
          </p:nvSpPr>
          <p:spPr bwMode="auto">
            <a:xfrm>
              <a:off x="967" y="1322"/>
              <a:ext cx="4" cy="34"/>
            </a:xfrm>
            <a:custGeom>
              <a:avLst/>
              <a:gdLst>
                <a:gd name="T0" fmla="*/ 0 w 28"/>
                <a:gd name="T1" fmla="*/ 0 h 138"/>
                <a:gd name="T2" fmla="*/ 0 w 28"/>
                <a:gd name="T3" fmla="*/ 0 h 138"/>
                <a:gd name="T4" fmla="*/ 0 w 28"/>
                <a:gd name="T5" fmla="*/ 0 h 138"/>
                <a:gd name="T6" fmla="*/ 0 w 28"/>
                <a:gd name="T7" fmla="*/ 0 h 138"/>
                <a:gd name="T8" fmla="*/ 0 w 28"/>
                <a:gd name="T9" fmla="*/ 0 h 138"/>
                <a:gd name="T10" fmla="*/ 0 w 28"/>
                <a:gd name="T11" fmla="*/ 0 h 138"/>
                <a:gd name="T12" fmla="*/ 0 w 28"/>
                <a:gd name="T13" fmla="*/ 0 h 138"/>
                <a:gd name="T14" fmla="*/ 0 w 28"/>
                <a:gd name="T15" fmla="*/ 0 h 138"/>
                <a:gd name="T16" fmla="*/ 0 w 28"/>
                <a:gd name="T17" fmla="*/ 0 h 138"/>
                <a:gd name="T18" fmla="*/ 0 w 28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38"/>
                <a:gd name="T32" fmla="*/ 28 w 28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38">
                  <a:moveTo>
                    <a:pt x="28" y="14"/>
                  </a:moveTo>
                  <a:lnTo>
                    <a:pt x="28" y="14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0" y="124"/>
                  </a:lnTo>
                  <a:lnTo>
                    <a:pt x="14" y="138"/>
                  </a:lnTo>
                  <a:lnTo>
                    <a:pt x="28" y="124"/>
                  </a:lnTo>
                  <a:lnTo>
                    <a:pt x="28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39" name="Line 2126"/>
            <p:cNvSpPr>
              <a:spLocks noChangeShapeType="1"/>
            </p:cNvSpPr>
            <p:nvPr/>
          </p:nvSpPr>
          <p:spPr bwMode="auto">
            <a:xfrm>
              <a:off x="969" y="1350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40" name="Freeform 2127"/>
            <p:cNvSpPr>
              <a:spLocks/>
            </p:cNvSpPr>
            <p:nvPr/>
          </p:nvSpPr>
          <p:spPr bwMode="auto">
            <a:xfrm>
              <a:off x="967" y="1350"/>
              <a:ext cx="22" cy="3"/>
            </a:xfrm>
            <a:custGeom>
              <a:avLst/>
              <a:gdLst>
                <a:gd name="T0" fmla="*/ 0 w 153"/>
                <a:gd name="T1" fmla="*/ 0 h 14"/>
                <a:gd name="T2" fmla="*/ 0 w 153"/>
                <a:gd name="T3" fmla="*/ 0 h 14"/>
                <a:gd name="T4" fmla="*/ 0 w 153"/>
                <a:gd name="T5" fmla="*/ 0 h 14"/>
                <a:gd name="T6" fmla="*/ 0 w 153"/>
                <a:gd name="T7" fmla="*/ 0 h 14"/>
                <a:gd name="T8" fmla="*/ 0 w 153"/>
                <a:gd name="T9" fmla="*/ 0 h 14"/>
                <a:gd name="T10" fmla="*/ 0 w 153"/>
                <a:gd name="T11" fmla="*/ 0 h 14"/>
                <a:gd name="T12" fmla="*/ 0 w 153"/>
                <a:gd name="T13" fmla="*/ 0 h 14"/>
                <a:gd name="T14" fmla="*/ 0 w 153"/>
                <a:gd name="T15" fmla="*/ 0 h 14"/>
                <a:gd name="T16" fmla="*/ 0 w 153"/>
                <a:gd name="T17" fmla="*/ 0 h 14"/>
                <a:gd name="T18" fmla="*/ 0 w 153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"/>
                <a:gd name="T31" fmla="*/ 0 h 14"/>
                <a:gd name="T32" fmla="*/ 153 w 153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" h="14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6" y="14"/>
                  </a:lnTo>
                  <a:lnTo>
                    <a:pt x="153" y="14"/>
                  </a:lnTo>
                  <a:lnTo>
                    <a:pt x="153" y="0"/>
                  </a:lnTo>
                  <a:lnTo>
                    <a:pt x="14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41" name="Line 2128"/>
            <p:cNvSpPr>
              <a:spLocks noChangeShapeType="1"/>
            </p:cNvSpPr>
            <p:nvPr/>
          </p:nvSpPr>
          <p:spPr bwMode="auto">
            <a:xfrm>
              <a:off x="989" y="1353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42" name="Freeform 2129"/>
            <p:cNvSpPr>
              <a:spLocks/>
            </p:cNvSpPr>
            <p:nvPr/>
          </p:nvSpPr>
          <p:spPr bwMode="auto">
            <a:xfrm>
              <a:off x="987" y="1350"/>
              <a:ext cx="2" cy="31"/>
            </a:xfrm>
            <a:custGeom>
              <a:avLst/>
              <a:gdLst>
                <a:gd name="T0" fmla="*/ 0 w 13"/>
                <a:gd name="T1" fmla="*/ 0 h 125"/>
                <a:gd name="T2" fmla="*/ 0 w 13"/>
                <a:gd name="T3" fmla="*/ 0 h 125"/>
                <a:gd name="T4" fmla="*/ 0 w 13"/>
                <a:gd name="T5" fmla="*/ 0 h 125"/>
                <a:gd name="T6" fmla="*/ 0 w 13"/>
                <a:gd name="T7" fmla="*/ 0 h 125"/>
                <a:gd name="T8" fmla="*/ 0 w 13"/>
                <a:gd name="T9" fmla="*/ 0 h 125"/>
                <a:gd name="T10" fmla="*/ 0 w 13"/>
                <a:gd name="T11" fmla="*/ 0 h 125"/>
                <a:gd name="T12" fmla="*/ 0 w 13"/>
                <a:gd name="T13" fmla="*/ 0 h 125"/>
                <a:gd name="T14" fmla="*/ 0 w 13"/>
                <a:gd name="T15" fmla="*/ 0 h 125"/>
                <a:gd name="T16" fmla="*/ 0 w 13"/>
                <a:gd name="T17" fmla="*/ 0 h 125"/>
                <a:gd name="T18" fmla="*/ 0 w 13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25"/>
                <a:gd name="T32" fmla="*/ 13 w 13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25">
                  <a:moveTo>
                    <a:pt x="13" y="1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13" y="125"/>
                  </a:lnTo>
                  <a:lnTo>
                    <a:pt x="13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43" name="Line 2130"/>
            <p:cNvSpPr>
              <a:spLocks noChangeShapeType="1"/>
            </p:cNvSpPr>
            <p:nvPr/>
          </p:nvSpPr>
          <p:spPr bwMode="auto">
            <a:xfrm>
              <a:off x="987" y="1374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44" name="Freeform 2131"/>
            <p:cNvSpPr>
              <a:spLocks/>
            </p:cNvSpPr>
            <p:nvPr/>
          </p:nvSpPr>
          <p:spPr bwMode="auto">
            <a:xfrm>
              <a:off x="985" y="1374"/>
              <a:ext cx="130" cy="7"/>
            </a:xfrm>
            <a:custGeom>
              <a:avLst/>
              <a:gdLst>
                <a:gd name="T0" fmla="*/ 0 w 908"/>
                <a:gd name="T1" fmla="*/ 0 h 28"/>
                <a:gd name="T2" fmla="*/ 0 w 908"/>
                <a:gd name="T3" fmla="*/ 0 h 28"/>
                <a:gd name="T4" fmla="*/ 0 w 908"/>
                <a:gd name="T5" fmla="*/ 0 h 28"/>
                <a:gd name="T6" fmla="*/ 0 w 908"/>
                <a:gd name="T7" fmla="*/ 0 h 28"/>
                <a:gd name="T8" fmla="*/ 0 w 908"/>
                <a:gd name="T9" fmla="*/ 0 h 28"/>
                <a:gd name="T10" fmla="*/ 0 w 908"/>
                <a:gd name="T11" fmla="*/ 0 h 28"/>
                <a:gd name="T12" fmla="*/ 0 w 908"/>
                <a:gd name="T13" fmla="*/ 0 h 28"/>
                <a:gd name="T14" fmla="*/ 0 w 908"/>
                <a:gd name="T15" fmla="*/ 0 h 28"/>
                <a:gd name="T16" fmla="*/ 0 w 908"/>
                <a:gd name="T17" fmla="*/ 0 h 28"/>
                <a:gd name="T18" fmla="*/ 0 w 908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8"/>
                <a:gd name="T31" fmla="*/ 0 h 28"/>
                <a:gd name="T32" fmla="*/ 908 w 908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8" h="28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4" y="28"/>
                  </a:lnTo>
                  <a:lnTo>
                    <a:pt x="880" y="28"/>
                  </a:lnTo>
                  <a:lnTo>
                    <a:pt x="908" y="28"/>
                  </a:lnTo>
                  <a:lnTo>
                    <a:pt x="908" y="14"/>
                  </a:lnTo>
                  <a:lnTo>
                    <a:pt x="908" y="0"/>
                  </a:lnTo>
                  <a:lnTo>
                    <a:pt x="88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45" name="Line 2132"/>
            <p:cNvSpPr>
              <a:spLocks noChangeShapeType="1"/>
            </p:cNvSpPr>
            <p:nvPr/>
          </p:nvSpPr>
          <p:spPr bwMode="auto">
            <a:xfrm>
              <a:off x="1115" y="1377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46" name="Freeform 2133"/>
            <p:cNvSpPr>
              <a:spLocks/>
            </p:cNvSpPr>
            <p:nvPr/>
          </p:nvSpPr>
          <p:spPr bwMode="auto">
            <a:xfrm>
              <a:off x="1111" y="1374"/>
              <a:ext cx="4" cy="31"/>
            </a:xfrm>
            <a:custGeom>
              <a:avLst/>
              <a:gdLst>
                <a:gd name="T0" fmla="*/ 0 w 28"/>
                <a:gd name="T1" fmla="*/ 0 h 125"/>
                <a:gd name="T2" fmla="*/ 0 w 28"/>
                <a:gd name="T3" fmla="*/ 0 h 125"/>
                <a:gd name="T4" fmla="*/ 0 w 28"/>
                <a:gd name="T5" fmla="*/ 0 h 125"/>
                <a:gd name="T6" fmla="*/ 0 w 28"/>
                <a:gd name="T7" fmla="*/ 0 h 125"/>
                <a:gd name="T8" fmla="*/ 0 w 28"/>
                <a:gd name="T9" fmla="*/ 0 h 125"/>
                <a:gd name="T10" fmla="*/ 0 w 28"/>
                <a:gd name="T11" fmla="*/ 0 h 125"/>
                <a:gd name="T12" fmla="*/ 0 w 28"/>
                <a:gd name="T13" fmla="*/ 0 h 125"/>
                <a:gd name="T14" fmla="*/ 0 w 28"/>
                <a:gd name="T15" fmla="*/ 0 h 125"/>
                <a:gd name="T16" fmla="*/ 0 w 28"/>
                <a:gd name="T17" fmla="*/ 0 h 125"/>
                <a:gd name="T18" fmla="*/ 0 w 28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5"/>
                <a:gd name="T32" fmla="*/ 28 w 28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5">
                  <a:moveTo>
                    <a:pt x="28" y="14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14" y="125"/>
                  </a:lnTo>
                  <a:lnTo>
                    <a:pt x="28" y="125"/>
                  </a:lnTo>
                  <a:lnTo>
                    <a:pt x="28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47" name="Line 2134"/>
            <p:cNvSpPr>
              <a:spLocks noChangeShapeType="1"/>
            </p:cNvSpPr>
            <p:nvPr/>
          </p:nvSpPr>
          <p:spPr bwMode="auto">
            <a:xfrm>
              <a:off x="1113" y="1398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48" name="Freeform 2135"/>
            <p:cNvSpPr>
              <a:spLocks/>
            </p:cNvSpPr>
            <p:nvPr/>
          </p:nvSpPr>
          <p:spPr bwMode="auto">
            <a:xfrm>
              <a:off x="1111" y="1398"/>
              <a:ext cx="12" cy="7"/>
            </a:xfrm>
            <a:custGeom>
              <a:avLst/>
              <a:gdLst>
                <a:gd name="T0" fmla="*/ 0 w 84"/>
                <a:gd name="T1" fmla="*/ 0 h 28"/>
                <a:gd name="T2" fmla="*/ 0 w 84"/>
                <a:gd name="T3" fmla="*/ 0 h 28"/>
                <a:gd name="T4" fmla="*/ 0 w 84"/>
                <a:gd name="T5" fmla="*/ 0 h 28"/>
                <a:gd name="T6" fmla="*/ 0 w 84"/>
                <a:gd name="T7" fmla="*/ 0 h 28"/>
                <a:gd name="T8" fmla="*/ 0 w 84"/>
                <a:gd name="T9" fmla="*/ 0 h 28"/>
                <a:gd name="T10" fmla="*/ 0 w 84"/>
                <a:gd name="T11" fmla="*/ 0 h 28"/>
                <a:gd name="T12" fmla="*/ 0 w 84"/>
                <a:gd name="T13" fmla="*/ 0 h 28"/>
                <a:gd name="T14" fmla="*/ 0 w 84"/>
                <a:gd name="T15" fmla="*/ 0 h 28"/>
                <a:gd name="T16" fmla="*/ 0 w 84"/>
                <a:gd name="T17" fmla="*/ 0 h 28"/>
                <a:gd name="T18" fmla="*/ 0 w 84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28"/>
                <a:gd name="T32" fmla="*/ 84 w 84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28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42" y="28"/>
                  </a:lnTo>
                  <a:lnTo>
                    <a:pt x="84" y="28"/>
                  </a:lnTo>
                  <a:lnTo>
                    <a:pt x="84" y="14"/>
                  </a:lnTo>
                  <a:lnTo>
                    <a:pt x="84" y="0"/>
                  </a:lnTo>
                  <a:lnTo>
                    <a:pt x="56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49" name="Line 2136"/>
            <p:cNvSpPr>
              <a:spLocks noChangeShapeType="1"/>
            </p:cNvSpPr>
            <p:nvPr/>
          </p:nvSpPr>
          <p:spPr bwMode="auto">
            <a:xfrm>
              <a:off x="1123" y="1401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50" name="Freeform 2137"/>
            <p:cNvSpPr>
              <a:spLocks/>
            </p:cNvSpPr>
            <p:nvPr/>
          </p:nvSpPr>
          <p:spPr bwMode="auto">
            <a:xfrm>
              <a:off x="1119" y="1398"/>
              <a:ext cx="4" cy="31"/>
            </a:xfrm>
            <a:custGeom>
              <a:avLst/>
              <a:gdLst>
                <a:gd name="T0" fmla="*/ 0 w 28"/>
                <a:gd name="T1" fmla="*/ 0 h 124"/>
                <a:gd name="T2" fmla="*/ 0 w 28"/>
                <a:gd name="T3" fmla="*/ 0 h 124"/>
                <a:gd name="T4" fmla="*/ 0 w 28"/>
                <a:gd name="T5" fmla="*/ 0 h 124"/>
                <a:gd name="T6" fmla="*/ 0 w 28"/>
                <a:gd name="T7" fmla="*/ 0 h 124"/>
                <a:gd name="T8" fmla="*/ 0 w 28"/>
                <a:gd name="T9" fmla="*/ 1 h 124"/>
                <a:gd name="T10" fmla="*/ 0 w 28"/>
                <a:gd name="T11" fmla="*/ 1 h 124"/>
                <a:gd name="T12" fmla="*/ 0 w 28"/>
                <a:gd name="T13" fmla="*/ 1 h 124"/>
                <a:gd name="T14" fmla="*/ 0 w 28"/>
                <a:gd name="T15" fmla="*/ 1 h 124"/>
                <a:gd name="T16" fmla="*/ 0 w 28"/>
                <a:gd name="T17" fmla="*/ 1 h 124"/>
                <a:gd name="T18" fmla="*/ 0 w 28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4"/>
                <a:gd name="T32" fmla="*/ 28 w 28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4">
                  <a:moveTo>
                    <a:pt x="28" y="14"/>
                  </a:moveTo>
                  <a:lnTo>
                    <a:pt x="28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13" y="124"/>
                  </a:lnTo>
                  <a:lnTo>
                    <a:pt x="28" y="124"/>
                  </a:lnTo>
                  <a:lnTo>
                    <a:pt x="28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51" name="Line 2138"/>
            <p:cNvSpPr>
              <a:spLocks noChangeShapeType="1"/>
            </p:cNvSpPr>
            <p:nvPr/>
          </p:nvSpPr>
          <p:spPr bwMode="auto">
            <a:xfrm>
              <a:off x="1121" y="1422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52" name="Freeform 2139"/>
            <p:cNvSpPr>
              <a:spLocks/>
            </p:cNvSpPr>
            <p:nvPr/>
          </p:nvSpPr>
          <p:spPr bwMode="auto">
            <a:xfrm>
              <a:off x="1119" y="1422"/>
              <a:ext cx="18" cy="7"/>
            </a:xfrm>
            <a:custGeom>
              <a:avLst/>
              <a:gdLst>
                <a:gd name="T0" fmla="*/ 0 w 126"/>
                <a:gd name="T1" fmla="*/ 0 h 27"/>
                <a:gd name="T2" fmla="*/ 0 w 126"/>
                <a:gd name="T3" fmla="*/ 0 h 27"/>
                <a:gd name="T4" fmla="*/ 0 w 126"/>
                <a:gd name="T5" fmla="*/ 0 h 27"/>
                <a:gd name="T6" fmla="*/ 0 w 126"/>
                <a:gd name="T7" fmla="*/ 0 h 27"/>
                <a:gd name="T8" fmla="*/ 0 w 126"/>
                <a:gd name="T9" fmla="*/ 0 h 27"/>
                <a:gd name="T10" fmla="*/ 0 w 126"/>
                <a:gd name="T11" fmla="*/ 0 h 27"/>
                <a:gd name="T12" fmla="*/ 0 w 126"/>
                <a:gd name="T13" fmla="*/ 0 h 27"/>
                <a:gd name="T14" fmla="*/ 0 w 126"/>
                <a:gd name="T15" fmla="*/ 0 h 27"/>
                <a:gd name="T16" fmla="*/ 0 w 126"/>
                <a:gd name="T17" fmla="*/ 0 h 27"/>
                <a:gd name="T18" fmla="*/ 0 w 12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"/>
                <a:gd name="T31" fmla="*/ 0 h 27"/>
                <a:gd name="T32" fmla="*/ 126 w 12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" h="27">
                  <a:moveTo>
                    <a:pt x="13" y="0"/>
                  </a:moveTo>
                  <a:lnTo>
                    <a:pt x="0" y="13"/>
                  </a:lnTo>
                  <a:lnTo>
                    <a:pt x="0" y="27"/>
                  </a:lnTo>
                  <a:lnTo>
                    <a:pt x="97" y="27"/>
                  </a:lnTo>
                  <a:lnTo>
                    <a:pt x="126" y="27"/>
                  </a:lnTo>
                  <a:lnTo>
                    <a:pt x="126" y="13"/>
                  </a:lnTo>
                  <a:lnTo>
                    <a:pt x="1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53" name="Line 2140"/>
            <p:cNvSpPr>
              <a:spLocks noChangeShapeType="1"/>
            </p:cNvSpPr>
            <p:nvPr/>
          </p:nvSpPr>
          <p:spPr bwMode="auto">
            <a:xfrm>
              <a:off x="1137" y="1425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54" name="Freeform 2141"/>
            <p:cNvSpPr>
              <a:spLocks/>
            </p:cNvSpPr>
            <p:nvPr/>
          </p:nvSpPr>
          <p:spPr bwMode="auto">
            <a:xfrm>
              <a:off x="1135" y="1422"/>
              <a:ext cx="2" cy="35"/>
            </a:xfrm>
            <a:custGeom>
              <a:avLst/>
              <a:gdLst>
                <a:gd name="T0" fmla="*/ 0 w 15"/>
                <a:gd name="T1" fmla="*/ 0 h 137"/>
                <a:gd name="T2" fmla="*/ 0 w 15"/>
                <a:gd name="T3" fmla="*/ 0 h 137"/>
                <a:gd name="T4" fmla="*/ 0 w 15"/>
                <a:gd name="T5" fmla="*/ 0 h 137"/>
                <a:gd name="T6" fmla="*/ 0 w 15"/>
                <a:gd name="T7" fmla="*/ 0 h 137"/>
                <a:gd name="T8" fmla="*/ 0 w 15"/>
                <a:gd name="T9" fmla="*/ 1 h 137"/>
                <a:gd name="T10" fmla="*/ 0 w 15"/>
                <a:gd name="T11" fmla="*/ 1 h 137"/>
                <a:gd name="T12" fmla="*/ 0 w 15"/>
                <a:gd name="T13" fmla="*/ 1 h 137"/>
                <a:gd name="T14" fmla="*/ 0 w 15"/>
                <a:gd name="T15" fmla="*/ 1 h 137"/>
                <a:gd name="T16" fmla="*/ 0 w 15"/>
                <a:gd name="T17" fmla="*/ 1 h 137"/>
                <a:gd name="T18" fmla="*/ 0 w 15"/>
                <a:gd name="T19" fmla="*/ 0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37"/>
                <a:gd name="T32" fmla="*/ 15 w 15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37">
                  <a:moveTo>
                    <a:pt x="15" y="13"/>
                  </a:moveTo>
                  <a:lnTo>
                    <a:pt x="15" y="1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24"/>
                  </a:lnTo>
                  <a:lnTo>
                    <a:pt x="0" y="137"/>
                  </a:lnTo>
                  <a:lnTo>
                    <a:pt x="15" y="124"/>
                  </a:lnTo>
                  <a:lnTo>
                    <a:pt x="15" y="13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55" name="Line 2142"/>
            <p:cNvSpPr>
              <a:spLocks noChangeShapeType="1"/>
            </p:cNvSpPr>
            <p:nvPr/>
          </p:nvSpPr>
          <p:spPr bwMode="auto">
            <a:xfrm>
              <a:off x="1135" y="1450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56" name="Freeform 2143"/>
            <p:cNvSpPr>
              <a:spLocks/>
            </p:cNvSpPr>
            <p:nvPr/>
          </p:nvSpPr>
          <p:spPr bwMode="auto">
            <a:xfrm>
              <a:off x="1133" y="1450"/>
              <a:ext cx="12" cy="3"/>
            </a:xfrm>
            <a:custGeom>
              <a:avLst/>
              <a:gdLst>
                <a:gd name="T0" fmla="*/ 0 w 84"/>
                <a:gd name="T1" fmla="*/ 0 h 14"/>
                <a:gd name="T2" fmla="*/ 0 w 84"/>
                <a:gd name="T3" fmla="*/ 0 h 14"/>
                <a:gd name="T4" fmla="*/ 0 w 84"/>
                <a:gd name="T5" fmla="*/ 0 h 14"/>
                <a:gd name="T6" fmla="*/ 0 w 84"/>
                <a:gd name="T7" fmla="*/ 0 h 14"/>
                <a:gd name="T8" fmla="*/ 0 w 84"/>
                <a:gd name="T9" fmla="*/ 0 h 14"/>
                <a:gd name="T10" fmla="*/ 0 w 84"/>
                <a:gd name="T11" fmla="*/ 0 h 14"/>
                <a:gd name="T12" fmla="*/ 0 w 84"/>
                <a:gd name="T13" fmla="*/ 0 h 14"/>
                <a:gd name="T14" fmla="*/ 0 w 84"/>
                <a:gd name="T15" fmla="*/ 0 h 14"/>
                <a:gd name="T16" fmla="*/ 0 w 84"/>
                <a:gd name="T17" fmla="*/ 0 h 14"/>
                <a:gd name="T18" fmla="*/ 0 w 84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14"/>
                <a:gd name="T32" fmla="*/ 84 w 8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14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56" y="14"/>
                  </a:lnTo>
                  <a:lnTo>
                    <a:pt x="84" y="14"/>
                  </a:lnTo>
                  <a:lnTo>
                    <a:pt x="84" y="0"/>
                  </a:lnTo>
                  <a:lnTo>
                    <a:pt x="56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57" name="Line 2144"/>
            <p:cNvSpPr>
              <a:spLocks noChangeShapeType="1"/>
            </p:cNvSpPr>
            <p:nvPr/>
          </p:nvSpPr>
          <p:spPr bwMode="auto">
            <a:xfrm>
              <a:off x="1145" y="1453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58" name="Freeform 2145"/>
            <p:cNvSpPr>
              <a:spLocks/>
            </p:cNvSpPr>
            <p:nvPr/>
          </p:nvSpPr>
          <p:spPr bwMode="auto">
            <a:xfrm>
              <a:off x="1141" y="1450"/>
              <a:ext cx="4" cy="31"/>
            </a:xfrm>
            <a:custGeom>
              <a:avLst/>
              <a:gdLst>
                <a:gd name="T0" fmla="*/ 0 w 28"/>
                <a:gd name="T1" fmla="*/ 0 h 125"/>
                <a:gd name="T2" fmla="*/ 0 w 28"/>
                <a:gd name="T3" fmla="*/ 0 h 125"/>
                <a:gd name="T4" fmla="*/ 0 w 28"/>
                <a:gd name="T5" fmla="*/ 0 h 125"/>
                <a:gd name="T6" fmla="*/ 0 w 28"/>
                <a:gd name="T7" fmla="*/ 0 h 125"/>
                <a:gd name="T8" fmla="*/ 0 w 28"/>
                <a:gd name="T9" fmla="*/ 0 h 125"/>
                <a:gd name="T10" fmla="*/ 0 w 28"/>
                <a:gd name="T11" fmla="*/ 0 h 125"/>
                <a:gd name="T12" fmla="*/ 0 w 28"/>
                <a:gd name="T13" fmla="*/ 0 h 125"/>
                <a:gd name="T14" fmla="*/ 0 w 28"/>
                <a:gd name="T15" fmla="*/ 0 h 125"/>
                <a:gd name="T16" fmla="*/ 0 w 28"/>
                <a:gd name="T17" fmla="*/ 0 h 125"/>
                <a:gd name="T18" fmla="*/ 0 w 28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5"/>
                <a:gd name="T32" fmla="*/ 28 w 28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5">
                  <a:moveTo>
                    <a:pt x="28" y="14"/>
                  </a:moveTo>
                  <a:lnTo>
                    <a:pt x="28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25"/>
                  </a:lnTo>
                  <a:lnTo>
                    <a:pt x="15" y="125"/>
                  </a:lnTo>
                  <a:lnTo>
                    <a:pt x="28" y="125"/>
                  </a:lnTo>
                  <a:lnTo>
                    <a:pt x="28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59" name="Line 2146"/>
            <p:cNvSpPr>
              <a:spLocks noChangeShapeType="1"/>
            </p:cNvSpPr>
            <p:nvPr/>
          </p:nvSpPr>
          <p:spPr bwMode="auto">
            <a:xfrm>
              <a:off x="1143" y="1474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60" name="Freeform 2147"/>
            <p:cNvSpPr>
              <a:spLocks/>
            </p:cNvSpPr>
            <p:nvPr/>
          </p:nvSpPr>
          <p:spPr bwMode="auto">
            <a:xfrm>
              <a:off x="1141" y="1474"/>
              <a:ext cx="8" cy="7"/>
            </a:xfrm>
            <a:custGeom>
              <a:avLst/>
              <a:gdLst>
                <a:gd name="T0" fmla="*/ 0 w 57"/>
                <a:gd name="T1" fmla="*/ 0 h 28"/>
                <a:gd name="T2" fmla="*/ 0 w 57"/>
                <a:gd name="T3" fmla="*/ 0 h 28"/>
                <a:gd name="T4" fmla="*/ 0 w 57"/>
                <a:gd name="T5" fmla="*/ 0 h 28"/>
                <a:gd name="T6" fmla="*/ 0 w 57"/>
                <a:gd name="T7" fmla="*/ 0 h 28"/>
                <a:gd name="T8" fmla="*/ 0 w 57"/>
                <a:gd name="T9" fmla="*/ 0 h 28"/>
                <a:gd name="T10" fmla="*/ 0 w 57"/>
                <a:gd name="T11" fmla="*/ 0 h 28"/>
                <a:gd name="T12" fmla="*/ 0 w 57"/>
                <a:gd name="T13" fmla="*/ 0 h 28"/>
                <a:gd name="T14" fmla="*/ 0 w 57"/>
                <a:gd name="T15" fmla="*/ 0 h 28"/>
                <a:gd name="T16" fmla="*/ 0 w 57"/>
                <a:gd name="T17" fmla="*/ 0 h 28"/>
                <a:gd name="T18" fmla="*/ 0 w 57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28"/>
                <a:gd name="T32" fmla="*/ 57 w 5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28">
                  <a:moveTo>
                    <a:pt x="15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8"/>
                  </a:lnTo>
                  <a:lnTo>
                    <a:pt x="15" y="28"/>
                  </a:lnTo>
                  <a:lnTo>
                    <a:pt x="57" y="28"/>
                  </a:lnTo>
                  <a:lnTo>
                    <a:pt x="57" y="13"/>
                  </a:lnTo>
                  <a:lnTo>
                    <a:pt x="57" y="0"/>
                  </a:lnTo>
                  <a:lnTo>
                    <a:pt x="28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61" name="Line 2148"/>
            <p:cNvSpPr>
              <a:spLocks noChangeShapeType="1"/>
            </p:cNvSpPr>
            <p:nvPr/>
          </p:nvSpPr>
          <p:spPr bwMode="auto">
            <a:xfrm>
              <a:off x="1149" y="1477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62" name="Freeform 2149"/>
            <p:cNvSpPr>
              <a:spLocks/>
            </p:cNvSpPr>
            <p:nvPr/>
          </p:nvSpPr>
          <p:spPr bwMode="auto">
            <a:xfrm>
              <a:off x="1145" y="1474"/>
              <a:ext cx="4" cy="31"/>
            </a:xfrm>
            <a:custGeom>
              <a:avLst/>
              <a:gdLst>
                <a:gd name="T0" fmla="*/ 0 w 29"/>
                <a:gd name="T1" fmla="*/ 0 h 124"/>
                <a:gd name="T2" fmla="*/ 0 w 29"/>
                <a:gd name="T3" fmla="*/ 0 h 124"/>
                <a:gd name="T4" fmla="*/ 0 w 29"/>
                <a:gd name="T5" fmla="*/ 0 h 124"/>
                <a:gd name="T6" fmla="*/ 0 w 29"/>
                <a:gd name="T7" fmla="*/ 0 h 124"/>
                <a:gd name="T8" fmla="*/ 0 w 29"/>
                <a:gd name="T9" fmla="*/ 1 h 124"/>
                <a:gd name="T10" fmla="*/ 0 w 29"/>
                <a:gd name="T11" fmla="*/ 1 h 124"/>
                <a:gd name="T12" fmla="*/ 0 w 29"/>
                <a:gd name="T13" fmla="*/ 1 h 124"/>
                <a:gd name="T14" fmla="*/ 0 w 29"/>
                <a:gd name="T15" fmla="*/ 1 h 124"/>
                <a:gd name="T16" fmla="*/ 0 w 29"/>
                <a:gd name="T17" fmla="*/ 1 h 124"/>
                <a:gd name="T18" fmla="*/ 0 w 29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24"/>
                <a:gd name="T32" fmla="*/ 29 w 29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24">
                  <a:moveTo>
                    <a:pt x="29" y="13"/>
                  </a:moveTo>
                  <a:lnTo>
                    <a:pt x="29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14" y="124"/>
                  </a:lnTo>
                  <a:lnTo>
                    <a:pt x="29" y="124"/>
                  </a:lnTo>
                  <a:lnTo>
                    <a:pt x="29" y="13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63" name="Line 2150"/>
            <p:cNvSpPr>
              <a:spLocks noChangeShapeType="1"/>
            </p:cNvSpPr>
            <p:nvPr/>
          </p:nvSpPr>
          <p:spPr bwMode="auto">
            <a:xfrm>
              <a:off x="1147" y="1498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64" name="Freeform 2151"/>
            <p:cNvSpPr>
              <a:spLocks/>
            </p:cNvSpPr>
            <p:nvPr/>
          </p:nvSpPr>
          <p:spPr bwMode="auto">
            <a:xfrm>
              <a:off x="1145" y="1498"/>
              <a:ext cx="38" cy="7"/>
            </a:xfrm>
            <a:custGeom>
              <a:avLst/>
              <a:gdLst>
                <a:gd name="T0" fmla="*/ 0 w 266"/>
                <a:gd name="T1" fmla="*/ 0 h 28"/>
                <a:gd name="T2" fmla="*/ 0 w 266"/>
                <a:gd name="T3" fmla="*/ 0 h 28"/>
                <a:gd name="T4" fmla="*/ 0 w 266"/>
                <a:gd name="T5" fmla="*/ 0 h 28"/>
                <a:gd name="T6" fmla="*/ 0 w 266"/>
                <a:gd name="T7" fmla="*/ 0 h 28"/>
                <a:gd name="T8" fmla="*/ 0 w 266"/>
                <a:gd name="T9" fmla="*/ 0 h 28"/>
                <a:gd name="T10" fmla="*/ 0 w 266"/>
                <a:gd name="T11" fmla="*/ 0 h 28"/>
                <a:gd name="T12" fmla="*/ 0 w 266"/>
                <a:gd name="T13" fmla="*/ 0 h 28"/>
                <a:gd name="T14" fmla="*/ 0 w 266"/>
                <a:gd name="T15" fmla="*/ 0 h 28"/>
                <a:gd name="T16" fmla="*/ 0 w 266"/>
                <a:gd name="T17" fmla="*/ 0 h 28"/>
                <a:gd name="T18" fmla="*/ 0 w 266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6"/>
                <a:gd name="T31" fmla="*/ 0 h 28"/>
                <a:gd name="T32" fmla="*/ 266 w 26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6" h="28">
                  <a:moveTo>
                    <a:pt x="14" y="0"/>
                  </a:moveTo>
                  <a:lnTo>
                    <a:pt x="0" y="15"/>
                  </a:lnTo>
                  <a:lnTo>
                    <a:pt x="0" y="28"/>
                  </a:lnTo>
                  <a:lnTo>
                    <a:pt x="237" y="28"/>
                  </a:lnTo>
                  <a:lnTo>
                    <a:pt x="266" y="28"/>
                  </a:lnTo>
                  <a:lnTo>
                    <a:pt x="266" y="15"/>
                  </a:lnTo>
                  <a:lnTo>
                    <a:pt x="252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65" name="Line 2152"/>
            <p:cNvSpPr>
              <a:spLocks noChangeShapeType="1"/>
            </p:cNvSpPr>
            <p:nvPr/>
          </p:nvSpPr>
          <p:spPr bwMode="auto">
            <a:xfrm>
              <a:off x="1183" y="1502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66" name="Freeform 2153"/>
            <p:cNvSpPr>
              <a:spLocks/>
            </p:cNvSpPr>
            <p:nvPr/>
          </p:nvSpPr>
          <p:spPr bwMode="auto">
            <a:xfrm>
              <a:off x="1179" y="1498"/>
              <a:ext cx="4" cy="35"/>
            </a:xfrm>
            <a:custGeom>
              <a:avLst/>
              <a:gdLst>
                <a:gd name="T0" fmla="*/ 0 w 29"/>
                <a:gd name="T1" fmla="*/ 0 h 139"/>
                <a:gd name="T2" fmla="*/ 0 w 29"/>
                <a:gd name="T3" fmla="*/ 0 h 139"/>
                <a:gd name="T4" fmla="*/ 0 w 29"/>
                <a:gd name="T5" fmla="*/ 0 h 139"/>
                <a:gd name="T6" fmla="*/ 0 w 29"/>
                <a:gd name="T7" fmla="*/ 0 h 139"/>
                <a:gd name="T8" fmla="*/ 0 w 29"/>
                <a:gd name="T9" fmla="*/ 1 h 139"/>
                <a:gd name="T10" fmla="*/ 0 w 29"/>
                <a:gd name="T11" fmla="*/ 1 h 139"/>
                <a:gd name="T12" fmla="*/ 0 w 29"/>
                <a:gd name="T13" fmla="*/ 1 h 139"/>
                <a:gd name="T14" fmla="*/ 0 w 29"/>
                <a:gd name="T15" fmla="*/ 1 h 139"/>
                <a:gd name="T16" fmla="*/ 0 w 29"/>
                <a:gd name="T17" fmla="*/ 1 h 139"/>
                <a:gd name="T18" fmla="*/ 0 w 29"/>
                <a:gd name="T19" fmla="*/ 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39"/>
                <a:gd name="T32" fmla="*/ 29 w 2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39">
                  <a:moveTo>
                    <a:pt x="29" y="15"/>
                  </a:moveTo>
                  <a:lnTo>
                    <a:pt x="29" y="15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0" y="125"/>
                  </a:lnTo>
                  <a:lnTo>
                    <a:pt x="15" y="139"/>
                  </a:lnTo>
                  <a:lnTo>
                    <a:pt x="29" y="125"/>
                  </a:lnTo>
                  <a:lnTo>
                    <a:pt x="29" y="15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67" name="Line 2154"/>
            <p:cNvSpPr>
              <a:spLocks noChangeShapeType="1"/>
            </p:cNvSpPr>
            <p:nvPr/>
          </p:nvSpPr>
          <p:spPr bwMode="auto">
            <a:xfrm>
              <a:off x="1181" y="1526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68" name="Freeform 2155"/>
            <p:cNvSpPr>
              <a:spLocks/>
            </p:cNvSpPr>
            <p:nvPr/>
          </p:nvSpPr>
          <p:spPr bwMode="auto">
            <a:xfrm>
              <a:off x="1179" y="1526"/>
              <a:ext cx="16" cy="3"/>
            </a:xfrm>
            <a:custGeom>
              <a:avLst/>
              <a:gdLst>
                <a:gd name="T0" fmla="*/ 0 w 113"/>
                <a:gd name="T1" fmla="*/ 0 h 14"/>
                <a:gd name="T2" fmla="*/ 0 w 113"/>
                <a:gd name="T3" fmla="*/ 0 h 14"/>
                <a:gd name="T4" fmla="*/ 0 w 113"/>
                <a:gd name="T5" fmla="*/ 0 h 14"/>
                <a:gd name="T6" fmla="*/ 0 w 113"/>
                <a:gd name="T7" fmla="*/ 0 h 14"/>
                <a:gd name="T8" fmla="*/ 0 w 113"/>
                <a:gd name="T9" fmla="*/ 0 h 14"/>
                <a:gd name="T10" fmla="*/ 0 w 113"/>
                <a:gd name="T11" fmla="*/ 0 h 14"/>
                <a:gd name="T12" fmla="*/ 0 w 113"/>
                <a:gd name="T13" fmla="*/ 0 h 14"/>
                <a:gd name="T14" fmla="*/ 0 w 113"/>
                <a:gd name="T15" fmla="*/ 0 h 14"/>
                <a:gd name="T16" fmla="*/ 0 w 113"/>
                <a:gd name="T17" fmla="*/ 0 h 14"/>
                <a:gd name="T18" fmla="*/ 0 w 113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3"/>
                <a:gd name="T31" fmla="*/ 0 h 14"/>
                <a:gd name="T32" fmla="*/ 113 w 113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3" h="14">
                  <a:moveTo>
                    <a:pt x="15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71" y="14"/>
                  </a:lnTo>
                  <a:lnTo>
                    <a:pt x="113" y="14"/>
                  </a:lnTo>
                  <a:lnTo>
                    <a:pt x="113" y="0"/>
                  </a:lnTo>
                  <a:lnTo>
                    <a:pt x="84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69" name="Line 2156"/>
            <p:cNvSpPr>
              <a:spLocks noChangeShapeType="1"/>
            </p:cNvSpPr>
            <p:nvPr/>
          </p:nvSpPr>
          <p:spPr bwMode="auto">
            <a:xfrm>
              <a:off x="1195" y="1529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70" name="Freeform 2157"/>
            <p:cNvSpPr>
              <a:spLocks/>
            </p:cNvSpPr>
            <p:nvPr/>
          </p:nvSpPr>
          <p:spPr bwMode="auto">
            <a:xfrm>
              <a:off x="1191" y="1526"/>
              <a:ext cx="4" cy="31"/>
            </a:xfrm>
            <a:custGeom>
              <a:avLst/>
              <a:gdLst>
                <a:gd name="T0" fmla="*/ 0 w 29"/>
                <a:gd name="T1" fmla="*/ 0 h 124"/>
                <a:gd name="T2" fmla="*/ 0 w 29"/>
                <a:gd name="T3" fmla="*/ 0 h 124"/>
                <a:gd name="T4" fmla="*/ 0 w 29"/>
                <a:gd name="T5" fmla="*/ 0 h 124"/>
                <a:gd name="T6" fmla="*/ 0 w 29"/>
                <a:gd name="T7" fmla="*/ 0 h 124"/>
                <a:gd name="T8" fmla="*/ 0 w 29"/>
                <a:gd name="T9" fmla="*/ 1 h 124"/>
                <a:gd name="T10" fmla="*/ 0 w 29"/>
                <a:gd name="T11" fmla="*/ 1 h 124"/>
                <a:gd name="T12" fmla="*/ 0 w 29"/>
                <a:gd name="T13" fmla="*/ 1 h 124"/>
                <a:gd name="T14" fmla="*/ 0 w 29"/>
                <a:gd name="T15" fmla="*/ 1 h 124"/>
                <a:gd name="T16" fmla="*/ 0 w 29"/>
                <a:gd name="T17" fmla="*/ 1 h 124"/>
                <a:gd name="T18" fmla="*/ 0 w 29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24"/>
                <a:gd name="T32" fmla="*/ 29 w 29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24">
                  <a:moveTo>
                    <a:pt x="29" y="14"/>
                  </a:moveTo>
                  <a:lnTo>
                    <a:pt x="29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15" y="124"/>
                  </a:lnTo>
                  <a:lnTo>
                    <a:pt x="29" y="124"/>
                  </a:lnTo>
                  <a:lnTo>
                    <a:pt x="29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71" name="Line 2158"/>
            <p:cNvSpPr>
              <a:spLocks noChangeShapeType="1"/>
            </p:cNvSpPr>
            <p:nvPr/>
          </p:nvSpPr>
          <p:spPr bwMode="auto">
            <a:xfrm>
              <a:off x="1193" y="1550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72" name="Freeform 2159"/>
            <p:cNvSpPr>
              <a:spLocks/>
            </p:cNvSpPr>
            <p:nvPr/>
          </p:nvSpPr>
          <p:spPr bwMode="auto">
            <a:xfrm>
              <a:off x="1191" y="1550"/>
              <a:ext cx="18" cy="7"/>
            </a:xfrm>
            <a:custGeom>
              <a:avLst/>
              <a:gdLst>
                <a:gd name="T0" fmla="*/ 0 w 126"/>
                <a:gd name="T1" fmla="*/ 0 h 27"/>
                <a:gd name="T2" fmla="*/ 0 w 126"/>
                <a:gd name="T3" fmla="*/ 0 h 27"/>
                <a:gd name="T4" fmla="*/ 0 w 126"/>
                <a:gd name="T5" fmla="*/ 0 h 27"/>
                <a:gd name="T6" fmla="*/ 0 w 126"/>
                <a:gd name="T7" fmla="*/ 0 h 27"/>
                <a:gd name="T8" fmla="*/ 0 w 126"/>
                <a:gd name="T9" fmla="*/ 0 h 27"/>
                <a:gd name="T10" fmla="*/ 0 w 126"/>
                <a:gd name="T11" fmla="*/ 0 h 27"/>
                <a:gd name="T12" fmla="*/ 0 w 126"/>
                <a:gd name="T13" fmla="*/ 0 h 27"/>
                <a:gd name="T14" fmla="*/ 0 w 126"/>
                <a:gd name="T15" fmla="*/ 0 h 27"/>
                <a:gd name="T16" fmla="*/ 0 w 126"/>
                <a:gd name="T17" fmla="*/ 0 h 27"/>
                <a:gd name="T18" fmla="*/ 0 w 12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"/>
                <a:gd name="T31" fmla="*/ 0 h 27"/>
                <a:gd name="T32" fmla="*/ 126 w 12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" h="27">
                  <a:moveTo>
                    <a:pt x="15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99" y="27"/>
                  </a:lnTo>
                  <a:lnTo>
                    <a:pt x="126" y="27"/>
                  </a:lnTo>
                  <a:lnTo>
                    <a:pt x="126" y="14"/>
                  </a:lnTo>
                  <a:lnTo>
                    <a:pt x="126" y="0"/>
                  </a:lnTo>
                  <a:lnTo>
                    <a:pt x="1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73" name="Line 2160"/>
            <p:cNvSpPr>
              <a:spLocks noChangeShapeType="1"/>
            </p:cNvSpPr>
            <p:nvPr/>
          </p:nvSpPr>
          <p:spPr bwMode="auto">
            <a:xfrm>
              <a:off x="1209" y="1554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74" name="Freeform 2161"/>
            <p:cNvSpPr>
              <a:spLocks/>
            </p:cNvSpPr>
            <p:nvPr/>
          </p:nvSpPr>
          <p:spPr bwMode="auto">
            <a:xfrm>
              <a:off x="1207" y="1550"/>
              <a:ext cx="2" cy="31"/>
            </a:xfrm>
            <a:custGeom>
              <a:avLst/>
              <a:gdLst>
                <a:gd name="T0" fmla="*/ 0 w 13"/>
                <a:gd name="T1" fmla="*/ 0 h 124"/>
                <a:gd name="T2" fmla="*/ 0 w 13"/>
                <a:gd name="T3" fmla="*/ 0 h 124"/>
                <a:gd name="T4" fmla="*/ 0 w 13"/>
                <a:gd name="T5" fmla="*/ 0 h 124"/>
                <a:gd name="T6" fmla="*/ 0 w 13"/>
                <a:gd name="T7" fmla="*/ 0 h 124"/>
                <a:gd name="T8" fmla="*/ 0 w 13"/>
                <a:gd name="T9" fmla="*/ 1 h 124"/>
                <a:gd name="T10" fmla="*/ 0 w 13"/>
                <a:gd name="T11" fmla="*/ 1 h 124"/>
                <a:gd name="T12" fmla="*/ 0 w 13"/>
                <a:gd name="T13" fmla="*/ 1 h 124"/>
                <a:gd name="T14" fmla="*/ 0 w 13"/>
                <a:gd name="T15" fmla="*/ 1 h 124"/>
                <a:gd name="T16" fmla="*/ 0 w 13"/>
                <a:gd name="T17" fmla="*/ 1 h 124"/>
                <a:gd name="T18" fmla="*/ 0 w 13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24"/>
                <a:gd name="T32" fmla="*/ 13 w 13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24">
                  <a:moveTo>
                    <a:pt x="13" y="1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13" y="124"/>
                  </a:lnTo>
                  <a:lnTo>
                    <a:pt x="13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75" name="Line 2162"/>
            <p:cNvSpPr>
              <a:spLocks noChangeShapeType="1"/>
            </p:cNvSpPr>
            <p:nvPr/>
          </p:nvSpPr>
          <p:spPr bwMode="auto">
            <a:xfrm>
              <a:off x="1207" y="1574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76" name="Freeform 2163"/>
            <p:cNvSpPr>
              <a:spLocks/>
            </p:cNvSpPr>
            <p:nvPr/>
          </p:nvSpPr>
          <p:spPr bwMode="auto">
            <a:xfrm>
              <a:off x="1205" y="1574"/>
              <a:ext cx="36" cy="7"/>
            </a:xfrm>
            <a:custGeom>
              <a:avLst/>
              <a:gdLst>
                <a:gd name="T0" fmla="*/ 0 w 251"/>
                <a:gd name="T1" fmla="*/ 0 h 27"/>
                <a:gd name="T2" fmla="*/ 0 w 251"/>
                <a:gd name="T3" fmla="*/ 0 h 27"/>
                <a:gd name="T4" fmla="*/ 0 w 251"/>
                <a:gd name="T5" fmla="*/ 0 h 27"/>
                <a:gd name="T6" fmla="*/ 0 w 251"/>
                <a:gd name="T7" fmla="*/ 0 h 27"/>
                <a:gd name="T8" fmla="*/ 0 w 251"/>
                <a:gd name="T9" fmla="*/ 0 h 27"/>
                <a:gd name="T10" fmla="*/ 0 w 251"/>
                <a:gd name="T11" fmla="*/ 0 h 27"/>
                <a:gd name="T12" fmla="*/ 0 w 251"/>
                <a:gd name="T13" fmla="*/ 0 h 27"/>
                <a:gd name="T14" fmla="*/ 0 w 251"/>
                <a:gd name="T15" fmla="*/ 0 h 27"/>
                <a:gd name="T16" fmla="*/ 0 w 251"/>
                <a:gd name="T17" fmla="*/ 0 h 27"/>
                <a:gd name="T18" fmla="*/ 0 w 25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1"/>
                <a:gd name="T31" fmla="*/ 0 h 27"/>
                <a:gd name="T32" fmla="*/ 251 w 25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1" h="27">
                  <a:moveTo>
                    <a:pt x="14" y="0"/>
                  </a:moveTo>
                  <a:lnTo>
                    <a:pt x="14" y="0"/>
                  </a:lnTo>
                  <a:lnTo>
                    <a:pt x="0" y="13"/>
                  </a:lnTo>
                  <a:lnTo>
                    <a:pt x="14" y="27"/>
                  </a:lnTo>
                  <a:lnTo>
                    <a:pt x="223" y="27"/>
                  </a:lnTo>
                  <a:lnTo>
                    <a:pt x="237" y="27"/>
                  </a:lnTo>
                  <a:lnTo>
                    <a:pt x="251" y="13"/>
                  </a:lnTo>
                  <a:lnTo>
                    <a:pt x="237" y="0"/>
                  </a:lnTo>
                  <a:lnTo>
                    <a:pt x="223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77" name="Line 2164"/>
            <p:cNvSpPr>
              <a:spLocks noChangeShapeType="1"/>
            </p:cNvSpPr>
            <p:nvPr/>
          </p:nvSpPr>
          <p:spPr bwMode="auto">
            <a:xfrm>
              <a:off x="1241" y="1578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78" name="Freeform 2165"/>
            <p:cNvSpPr>
              <a:spLocks/>
            </p:cNvSpPr>
            <p:nvPr/>
          </p:nvSpPr>
          <p:spPr bwMode="auto">
            <a:xfrm>
              <a:off x="1237" y="1574"/>
              <a:ext cx="4" cy="35"/>
            </a:xfrm>
            <a:custGeom>
              <a:avLst/>
              <a:gdLst>
                <a:gd name="T0" fmla="*/ 0 w 28"/>
                <a:gd name="T1" fmla="*/ 0 h 138"/>
                <a:gd name="T2" fmla="*/ 0 w 28"/>
                <a:gd name="T3" fmla="*/ 0 h 138"/>
                <a:gd name="T4" fmla="*/ 0 w 28"/>
                <a:gd name="T5" fmla="*/ 0 h 138"/>
                <a:gd name="T6" fmla="*/ 0 w 28"/>
                <a:gd name="T7" fmla="*/ 0 h 138"/>
                <a:gd name="T8" fmla="*/ 0 w 28"/>
                <a:gd name="T9" fmla="*/ 1 h 138"/>
                <a:gd name="T10" fmla="*/ 0 w 28"/>
                <a:gd name="T11" fmla="*/ 1 h 138"/>
                <a:gd name="T12" fmla="*/ 0 w 28"/>
                <a:gd name="T13" fmla="*/ 1 h 138"/>
                <a:gd name="T14" fmla="*/ 0 w 28"/>
                <a:gd name="T15" fmla="*/ 1 h 138"/>
                <a:gd name="T16" fmla="*/ 0 w 28"/>
                <a:gd name="T17" fmla="*/ 1 h 138"/>
                <a:gd name="T18" fmla="*/ 0 w 28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38"/>
                <a:gd name="T32" fmla="*/ 28 w 28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38">
                  <a:moveTo>
                    <a:pt x="28" y="13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14" y="138"/>
                  </a:lnTo>
                  <a:lnTo>
                    <a:pt x="14" y="124"/>
                  </a:lnTo>
                  <a:lnTo>
                    <a:pt x="28" y="124"/>
                  </a:lnTo>
                  <a:lnTo>
                    <a:pt x="28" y="13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79" name="Line 2166"/>
            <p:cNvSpPr>
              <a:spLocks noChangeShapeType="1"/>
            </p:cNvSpPr>
            <p:nvPr/>
          </p:nvSpPr>
          <p:spPr bwMode="auto">
            <a:xfrm>
              <a:off x="1239" y="1602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80" name="Freeform 2167"/>
            <p:cNvSpPr>
              <a:spLocks/>
            </p:cNvSpPr>
            <p:nvPr/>
          </p:nvSpPr>
          <p:spPr bwMode="auto">
            <a:xfrm>
              <a:off x="1237" y="1602"/>
              <a:ext cx="90" cy="3"/>
            </a:xfrm>
            <a:custGeom>
              <a:avLst/>
              <a:gdLst>
                <a:gd name="T0" fmla="*/ 0 w 629"/>
                <a:gd name="T1" fmla="*/ 0 h 14"/>
                <a:gd name="T2" fmla="*/ 0 w 629"/>
                <a:gd name="T3" fmla="*/ 0 h 14"/>
                <a:gd name="T4" fmla="*/ 0 w 629"/>
                <a:gd name="T5" fmla="*/ 0 h 14"/>
                <a:gd name="T6" fmla="*/ 0 w 629"/>
                <a:gd name="T7" fmla="*/ 0 h 14"/>
                <a:gd name="T8" fmla="*/ 0 w 629"/>
                <a:gd name="T9" fmla="*/ 0 h 14"/>
                <a:gd name="T10" fmla="*/ 0 w 629"/>
                <a:gd name="T11" fmla="*/ 0 h 14"/>
                <a:gd name="T12" fmla="*/ 0 w 629"/>
                <a:gd name="T13" fmla="*/ 0 h 14"/>
                <a:gd name="T14" fmla="*/ 0 w 629"/>
                <a:gd name="T15" fmla="*/ 0 h 14"/>
                <a:gd name="T16" fmla="*/ 0 w 629"/>
                <a:gd name="T17" fmla="*/ 0 h 14"/>
                <a:gd name="T18" fmla="*/ 0 w 629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9"/>
                <a:gd name="T31" fmla="*/ 0 h 14"/>
                <a:gd name="T32" fmla="*/ 629 w 629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9" h="14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00" y="14"/>
                  </a:lnTo>
                  <a:lnTo>
                    <a:pt x="629" y="14"/>
                  </a:lnTo>
                  <a:lnTo>
                    <a:pt x="629" y="0"/>
                  </a:lnTo>
                  <a:lnTo>
                    <a:pt x="615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81" name="Line 2168"/>
            <p:cNvSpPr>
              <a:spLocks noChangeShapeType="1"/>
            </p:cNvSpPr>
            <p:nvPr/>
          </p:nvSpPr>
          <p:spPr bwMode="auto">
            <a:xfrm>
              <a:off x="1327" y="1605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82" name="Freeform 2169"/>
            <p:cNvSpPr>
              <a:spLocks/>
            </p:cNvSpPr>
            <p:nvPr/>
          </p:nvSpPr>
          <p:spPr bwMode="auto">
            <a:xfrm>
              <a:off x="1325" y="1602"/>
              <a:ext cx="2" cy="31"/>
            </a:xfrm>
            <a:custGeom>
              <a:avLst/>
              <a:gdLst>
                <a:gd name="T0" fmla="*/ 0 w 14"/>
                <a:gd name="T1" fmla="*/ 0 h 125"/>
                <a:gd name="T2" fmla="*/ 0 w 14"/>
                <a:gd name="T3" fmla="*/ 0 h 125"/>
                <a:gd name="T4" fmla="*/ 0 w 14"/>
                <a:gd name="T5" fmla="*/ 0 h 125"/>
                <a:gd name="T6" fmla="*/ 0 w 14"/>
                <a:gd name="T7" fmla="*/ 0 h 125"/>
                <a:gd name="T8" fmla="*/ 0 w 14"/>
                <a:gd name="T9" fmla="*/ 0 h 125"/>
                <a:gd name="T10" fmla="*/ 0 w 14"/>
                <a:gd name="T11" fmla="*/ 0 h 125"/>
                <a:gd name="T12" fmla="*/ 0 w 14"/>
                <a:gd name="T13" fmla="*/ 0 h 125"/>
                <a:gd name="T14" fmla="*/ 0 w 14"/>
                <a:gd name="T15" fmla="*/ 0 h 125"/>
                <a:gd name="T16" fmla="*/ 0 w 14"/>
                <a:gd name="T17" fmla="*/ 0 h 125"/>
                <a:gd name="T18" fmla="*/ 0 w 14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25"/>
                <a:gd name="T32" fmla="*/ 14 w 14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25">
                  <a:moveTo>
                    <a:pt x="14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14" y="12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83" name="Line 2170"/>
            <p:cNvSpPr>
              <a:spLocks noChangeShapeType="1"/>
            </p:cNvSpPr>
            <p:nvPr/>
          </p:nvSpPr>
          <p:spPr bwMode="auto">
            <a:xfrm>
              <a:off x="1325" y="1626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84" name="Freeform 2171"/>
            <p:cNvSpPr>
              <a:spLocks/>
            </p:cNvSpPr>
            <p:nvPr/>
          </p:nvSpPr>
          <p:spPr bwMode="auto">
            <a:xfrm>
              <a:off x="1322" y="1626"/>
              <a:ext cx="46" cy="7"/>
            </a:xfrm>
            <a:custGeom>
              <a:avLst/>
              <a:gdLst>
                <a:gd name="T0" fmla="*/ 0 w 322"/>
                <a:gd name="T1" fmla="*/ 0 h 28"/>
                <a:gd name="T2" fmla="*/ 0 w 322"/>
                <a:gd name="T3" fmla="*/ 0 h 28"/>
                <a:gd name="T4" fmla="*/ 0 w 322"/>
                <a:gd name="T5" fmla="*/ 0 h 28"/>
                <a:gd name="T6" fmla="*/ 0 w 322"/>
                <a:gd name="T7" fmla="*/ 0 h 28"/>
                <a:gd name="T8" fmla="*/ 0 w 322"/>
                <a:gd name="T9" fmla="*/ 0 h 28"/>
                <a:gd name="T10" fmla="*/ 0 w 322"/>
                <a:gd name="T11" fmla="*/ 0 h 28"/>
                <a:gd name="T12" fmla="*/ 0 w 322"/>
                <a:gd name="T13" fmla="*/ 0 h 28"/>
                <a:gd name="T14" fmla="*/ 0 w 322"/>
                <a:gd name="T15" fmla="*/ 0 h 28"/>
                <a:gd name="T16" fmla="*/ 0 w 322"/>
                <a:gd name="T17" fmla="*/ 0 h 28"/>
                <a:gd name="T18" fmla="*/ 0 w 322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28"/>
                <a:gd name="T32" fmla="*/ 322 w 322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28">
                  <a:moveTo>
                    <a:pt x="15" y="0"/>
                  </a:moveTo>
                  <a:lnTo>
                    <a:pt x="15" y="0"/>
                  </a:lnTo>
                  <a:lnTo>
                    <a:pt x="0" y="14"/>
                  </a:lnTo>
                  <a:lnTo>
                    <a:pt x="15" y="28"/>
                  </a:lnTo>
                  <a:lnTo>
                    <a:pt x="294" y="28"/>
                  </a:lnTo>
                  <a:lnTo>
                    <a:pt x="322" y="28"/>
                  </a:lnTo>
                  <a:lnTo>
                    <a:pt x="322" y="14"/>
                  </a:lnTo>
                  <a:lnTo>
                    <a:pt x="322" y="0"/>
                  </a:lnTo>
                  <a:lnTo>
                    <a:pt x="294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85" name="Line 2172"/>
            <p:cNvSpPr>
              <a:spLocks noChangeShapeType="1"/>
            </p:cNvSpPr>
            <p:nvPr/>
          </p:nvSpPr>
          <p:spPr bwMode="auto">
            <a:xfrm>
              <a:off x="1368" y="1629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86" name="Freeform 2173"/>
            <p:cNvSpPr>
              <a:spLocks/>
            </p:cNvSpPr>
            <p:nvPr/>
          </p:nvSpPr>
          <p:spPr bwMode="auto">
            <a:xfrm>
              <a:off x="1364" y="1626"/>
              <a:ext cx="4" cy="31"/>
            </a:xfrm>
            <a:custGeom>
              <a:avLst/>
              <a:gdLst>
                <a:gd name="T0" fmla="*/ 0 w 28"/>
                <a:gd name="T1" fmla="*/ 0 h 124"/>
                <a:gd name="T2" fmla="*/ 0 w 28"/>
                <a:gd name="T3" fmla="*/ 0 h 124"/>
                <a:gd name="T4" fmla="*/ 0 w 28"/>
                <a:gd name="T5" fmla="*/ 0 h 124"/>
                <a:gd name="T6" fmla="*/ 0 w 28"/>
                <a:gd name="T7" fmla="*/ 0 h 124"/>
                <a:gd name="T8" fmla="*/ 0 w 28"/>
                <a:gd name="T9" fmla="*/ 1 h 124"/>
                <a:gd name="T10" fmla="*/ 0 w 28"/>
                <a:gd name="T11" fmla="*/ 1 h 124"/>
                <a:gd name="T12" fmla="*/ 0 w 28"/>
                <a:gd name="T13" fmla="*/ 1 h 124"/>
                <a:gd name="T14" fmla="*/ 0 w 28"/>
                <a:gd name="T15" fmla="*/ 1 h 124"/>
                <a:gd name="T16" fmla="*/ 0 w 28"/>
                <a:gd name="T17" fmla="*/ 1 h 124"/>
                <a:gd name="T18" fmla="*/ 0 w 28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4"/>
                <a:gd name="T32" fmla="*/ 28 w 28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4">
                  <a:moveTo>
                    <a:pt x="28" y="14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14" y="124"/>
                  </a:lnTo>
                  <a:lnTo>
                    <a:pt x="28" y="124"/>
                  </a:lnTo>
                  <a:lnTo>
                    <a:pt x="28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87" name="Line 2174"/>
            <p:cNvSpPr>
              <a:spLocks noChangeShapeType="1"/>
            </p:cNvSpPr>
            <p:nvPr/>
          </p:nvSpPr>
          <p:spPr bwMode="auto">
            <a:xfrm>
              <a:off x="1366" y="1650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88" name="Freeform 2175"/>
            <p:cNvSpPr>
              <a:spLocks/>
            </p:cNvSpPr>
            <p:nvPr/>
          </p:nvSpPr>
          <p:spPr bwMode="auto">
            <a:xfrm>
              <a:off x="1364" y="1650"/>
              <a:ext cx="12" cy="7"/>
            </a:xfrm>
            <a:custGeom>
              <a:avLst/>
              <a:gdLst>
                <a:gd name="T0" fmla="*/ 0 w 84"/>
                <a:gd name="T1" fmla="*/ 0 h 27"/>
                <a:gd name="T2" fmla="*/ 0 w 84"/>
                <a:gd name="T3" fmla="*/ 0 h 27"/>
                <a:gd name="T4" fmla="*/ 0 w 84"/>
                <a:gd name="T5" fmla="*/ 0 h 27"/>
                <a:gd name="T6" fmla="*/ 0 w 84"/>
                <a:gd name="T7" fmla="*/ 0 h 27"/>
                <a:gd name="T8" fmla="*/ 0 w 84"/>
                <a:gd name="T9" fmla="*/ 0 h 27"/>
                <a:gd name="T10" fmla="*/ 0 w 84"/>
                <a:gd name="T11" fmla="*/ 0 h 27"/>
                <a:gd name="T12" fmla="*/ 0 w 84"/>
                <a:gd name="T13" fmla="*/ 0 h 27"/>
                <a:gd name="T14" fmla="*/ 0 w 84"/>
                <a:gd name="T15" fmla="*/ 0 h 27"/>
                <a:gd name="T16" fmla="*/ 0 w 84"/>
                <a:gd name="T17" fmla="*/ 0 h 27"/>
                <a:gd name="T18" fmla="*/ 0 w 84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27"/>
                <a:gd name="T32" fmla="*/ 84 w 84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27">
                  <a:moveTo>
                    <a:pt x="14" y="0"/>
                  </a:moveTo>
                  <a:lnTo>
                    <a:pt x="0" y="14"/>
                  </a:lnTo>
                  <a:lnTo>
                    <a:pt x="0" y="27"/>
                  </a:lnTo>
                  <a:lnTo>
                    <a:pt x="42" y="27"/>
                  </a:lnTo>
                  <a:lnTo>
                    <a:pt x="84" y="27"/>
                  </a:lnTo>
                  <a:lnTo>
                    <a:pt x="84" y="14"/>
                  </a:lnTo>
                  <a:lnTo>
                    <a:pt x="56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89" name="Line 2176"/>
            <p:cNvSpPr>
              <a:spLocks noChangeShapeType="1"/>
            </p:cNvSpPr>
            <p:nvPr/>
          </p:nvSpPr>
          <p:spPr bwMode="auto">
            <a:xfrm>
              <a:off x="1376" y="1654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90" name="Freeform 2177"/>
            <p:cNvSpPr>
              <a:spLocks/>
            </p:cNvSpPr>
            <p:nvPr/>
          </p:nvSpPr>
          <p:spPr bwMode="auto">
            <a:xfrm>
              <a:off x="1372" y="1650"/>
              <a:ext cx="4" cy="35"/>
            </a:xfrm>
            <a:custGeom>
              <a:avLst/>
              <a:gdLst>
                <a:gd name="T0" fmla="*/ 0 w 28"/>
                <a:gd name="T1" fmla="*/ 0 h 137"/>
                <a:gd name="T2" fmla="*/ 0 w 28"/>
                <a:gd name="T3" fmla="*/ 0 h 137"/>
                <a:gd name="T4" fmla="*/ 0 w 28"/>
                <a:gd name="T5" fmla="*/ 0 h 137"/>
                <a:gd name="T6" fmla="*/ 0 w 28"/>
                <a:gd name="T7" fmla="*/ 0 h 137"/>
                <a:gd name="T8" fmla="*/ 0 w 28"/>
                <a:gd name="T9" fmla="*/ 1 h 137"/>
                <a:gd name="T10" fmla="*/ 0 w 28"/>
                <a:gd name="T11" fmla="*/ 1 h 137"/>
                <a:gd name="T12" fmla="*/ 0 w 28"/>
                <a:gd name="T13" fmla="*/ 1 h 137"/>
                <a:gd name="T14" fmla="*/ 0 w 28"/>
                <a:gd name="T15" fmla="*/ 1 h 137"/>
                <a:gd name="T16" fmla="*/ 0 w 28"/>
                <a:gd name="T17" fmla="*/ 1 h 137"/>
                <a:gd name="T18" fmla="*/ 0 w 28"/>
                <a:gd name="T19" fmla="*/ 0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37"/>
                <a:gd name="T32" fmla="*/ 28 w 28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37">
                  <a:moveTo>
                    <a:pt x="28" y="14"/>
                  </a:moveTo>
                  <a:lnTo>
                    <a:pt x="28" y="14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0" y="124"/>
                  </a:lnTo>
                  <a:lnTo>
                    <a:pt x="14" y="137"/>
                  </a:lnTo>
                  <a:lnTo>
                    <a:pt x="28" y="124"/>
                  </a:lnTo>
                  <a:lnTo>
                    <a:pt x="28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91" name="Line 2178"/>
            <p:cNvSpPr>
              <a:spLocks noChangeShapeType="1"/>
            </p:cNvSpPr>
            <p:nvPr/>
          </p:nvSpPr>
          <p:spPr bwMode="auto">
            <a:xfrm>
              <a:off x="1374" y="1678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92" name="Freeform 2179"/>
            <p:cNvSpPr>
              <a:spLocks/>
            </p:cNvSpPr>
            <p:nvPr/>
          </p:nvSpPr>
          <p:spPr bwMode="auto">
            <a:xfrm>
              <a:off x="1372" y="1678"/>
              <a:ext cx="8" cy="3"/>
            </a:xfrm>
            <a:custGeom>
              <a:avLst/>
              <a:gdLst>
                <a:gd name="T0" fmla="*/ 0 w 56"/>
                <a:gd name="T1" fmla="*/ 0 h 14"/>
                <a:gd name="T2" fmla="*/ 0 w 56"/>
                <a:gd name="T3" fmla="*/ 0 h 14"/>
                <a:gd name="T4" fmla="*/ 0 w 56"/>
                <a:gd name="T5" fmla="*/ 0 h 14"/>
                <a:gd name="T6" fmla="*/ 0 w 56"/>
                <a:gd name="T7" fmla="*/ 0 h 14"/>
                <a:gd name="T8" fmla="*/ 0 w 56"/>
                <a:gd name="T9" fmla="*/ 0 h 14"/>
                <a:gd name="T10" fmla="*/ 0 w 56"/>
                <a:gd name="T11" fmla="*/ 0 h 14"/>
                <a:gd name="T12" fmla="*/ 0 w 56"/>
                <a:gd name="T13" fmla="*/ 0 h 14"/>
                <a:gd name="T14" fmla="*/ 0 w 56"/>
                <a:gd name="T15" fmla="*/ 0 h 14"/>
                <a:gd name="T16" fmla="*/ 0 w 56"/>
                <a:gd name="T17" fmla="*/ 0 h 14"/>
                <a:gd name="T18" fmla="*/ 0 w 56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4"/>
                <a:gd name="T32" fmla="*/ 56 w 5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4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56" y="14"/>
                  </a:lnTo>
                  <a:lnTo>
                    <a:pt x="56" y="0"/>
                  </a:lnTo>
                  <a:lnTo>
                    <a:pt x="28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93" name="Line 2180"/>
            <p:cNvSpPr>
              <a:spLocks noChangeShapeType="1"/>
            </p:cNvSpPr>
            <p:nvPr/>
          </p:nvSpPr>
          <p:spPr bwMode="auto">
            <a:xfrm>
              <a:off x="1380" y="1681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94" name="Freeform 2181"/>
            <p:cNvSpPr>
              <a:spLocks/>
            </p:cNvSpPr>
            <p:nvPr/>
          </p:nvSpPr>
          <p:spPr bwMode="auto">
            <a:xfrm>
              <a:off x="1376" y="1678"/>
              <a:ext cx="4" cy="31"/>
            </a:xfrm>
            <a:custGeom>
              <a:avLst/>
              <a:gdLst>
                <a:gd name="T0" fmla="*/ 0 w 28"/>
                <a:gd name="T1" fmla="*/ 0 h 125"/>
                <a:gd name="T2" fmla="*/ 0 w 28"/>
                <a:gd name="T3" fmla="*/ 0 h 125"/>
                <a:gd name="T4" fmla="*/ 0 w 28"/>
                <a:gd name="T5" fmla="*/ 0 h 125"/>
                <a:gd name="T6" fmla="*/ 0 w 28"/>
                <a:gd name="T7" fmla="*/ 0 h 125"/>
                <a:gd name="T8" fmla="*/ 0 w 28"/>
                <a:gd name="T9" fmla="*/ 0 h 125"/>
                <a:gd name="T10" fmla="*/ 0 w 28"/>
                <a:gd name="T11" fmla="*/ 0 h 125"/>
                <a:gd name="T12" fmla="*/ 0 w 28"/>
                <a:gd name="T13" fmla="*/ 0 h 125"/>
                <a:gd name="T14" fmla="*/ 0 w 28"/>
                <a:gd name="T15" fmla="*/ 0 h 125"/>
                <a:gd name="T16" fmla="*/ 0 w 28"/>
                <a:gd name="T17" fmla="*/ 0 h 125"/>
                <a:gd name="T18" fmla="*/ 0 w 28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5"/>
                <a:gd name="T32" fmla="*/ 28 w 28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5">
                  <a:moveTo>
                    <a:pt x="28" y="14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25"/>
                  </a:lnTo>
                  <a:lnTo>
                    <a:pt x="14" y="125"/>
                  </a:lnTo>
                  <a:lnTo>
                    <a:pt x="28" y="125"/>
                  </a:lnTo>
                  <a:lnTo>
                    <a:pt x="28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95" name="Line 2182"/>
            <p:cNvSpPr>
              <a:spLocks noChangeShapeType="1"/>
            </p:cNvSpPr>
            <p:nvPr/>
          </p:nvSpPr>
          <p:spPr bwMode="auto">
            <a:xfrm>
              <a:off x="1378" y="1702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96" name="Freeform 2183"/>
            <p:cNvSpPr>
              <a:spLocks/>
            </p:cNvSpPr>
            <p:nvPr/>
          </p:nvSpPr>
          <p:spPr bwMode="auto">
            <a:xfrm>
              <a:off x="1376" y="1702"/>
              <a:ext cx="12" cy="7"/>
            </a:xfrm>
            <a:custGeom>
              <a:avLst/>
              <a:gdLst>
                <a:gd name="T0" fmla="*/ 0 w 84"/>
                <a:gd name="T1" fmla="*/ 0 h 28"/>
                <a:gd name="T2" fmla="*/ 0 w 84"/>
                <a:gd name="T3" fmla="*/ 0 h 28"/>
                <a:gd name="T4" fmla="*/ 0 w 84"/>
                <a:gd name="T5" fmla="*/ 0 h 28"/>
                <a:gd name="T6" fmla="*/ 0 w 84"/>
                <a:gd name="T7" fmla="*/ 0 h 28"/>
                <a:gd name="T8" fmla="*/ 0 w 84"/>
                <a:gd name="T9" fmla="*/ 0 h 28"/>
                <a:gd name="T10" fmla="*/ 0 w 84"/>
                <a:gd name="T11" fmla="*/ 0 h 28"/>
                <a:gd name="T12" fmla="*/ 0 w 84"/>
                <a:gd name="T13" fmla="*/ 0 h 28"/>
                <a:gd name="T14" fmla="*/ 0 w 84"/>
                <a:gd name="T15" fmla="*/ 0 h 28"/>
                <a:gd name="T16" fmla="*/ 0 w 84"/>
                <a:gd name="T17" fmla="*/ 0 h 28"/>
                <a:gd name="T18" fmla="*/ 0 w 84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28"/>
                <a:gd name="T32" fmla="*/ 84 w 84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28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8"/>
                  </a:lnTo>
                  <a:lnTo>
                    <a:pt x="42" y="28"/>
                  </a:lnTo>
                  <a:lnTo>
                    <a:pt x="70" y="28"/>
                  </a:lnTo>
                  <a:lnTo>
                    <a:pt x="84" y="13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97" name="Line 2184"/>
            <p:cNvSpPr>
              <a:spLocks noChangeShapeType="1"/>
            </p:cNvSpPr>
            <p:nvPr/>
          </p:nvSpPr>
          <p:spPr bwMode="auto">
            <a:xfrm>
              <a:off x="1388" y="1705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98" name="Freeform 2185"/>
            <p:cNvSpPr>
              <a:spLocks/>
            </p:cNvSpPr>
            <p:nvPr/>
          </p:nvSpPr>
          <p:spPr bwMode="auto">
            <a:xfrm>
              <a:off x="1384" y="1702"/>
              <a:ext cx="4" cy="34"/>
            </a:xfrm>
            <a:custGeom>
              <a:avLst/>
              <a:gdLst>
                <a:gd name="T0" fmla="*/ 0 w 28"/>
                <a:gd name="T1" fmla="*/ 0 h 138"/>
                <a:gd name="T2" fmla="*/ 0 w 28"/>
                <a:gd name="T3" fmla="*/ 0 h 138"/>
                <a:gd name="T4" fmla="*/ 0 w 28"/>
                <a:gd name="T5" fmla="*/ 0 h 138"/>
                <a:gd name="T6" fmla="*/ 0 w 28"/>
                <a:gd name="T7" fmla="*/ 0 h 138"/>
                <a:gd name="T8" fmla="*/ 0 w 28"/>
                <a:gd name="T9" fmla="*/ 0 h 138"/>
                <a:gd name="T10" fmla="*/ 0 w 28"/>
                <a:gd name="T11" fmla="*/ 0 h 138"/>
                <a:gd name="T12" fmla="*/ 0 w 28"/>
                <a:gd name="T13" fmla="*/ 0 h 138"/>
                <a:gd name="T14" fmla="*/ 0 w 28"/>
                <a:gd name="T15" fmla="*/ 0 h 138"/>
                <a:gd name="T16" fmla="*/ 0 w 28"/>
                <a:gd name="T17" fmla="*/ 0 h 138"/>
                <a:gd name="T18" fmla="*/ 0 w 28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38"/>
                <a:gd name="T32" fmla="*/ 28 w 28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38">
                  <a:moveTo>
                    <a:pt x="28" y="13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14" y="138"/>
                  </a:lnTo>
                  <a:lnTo>
                    <a:pt x="14" y="125"/>
                  </a:lnTo>
                  <a:lnTo>
                    <a:pt x="28" y="125"/>
                  </a:lnTo>
                  <a:lnTo>
                    <a:pt x="28" y="13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99" name="Line 2186"/>
            <p:cNvSpPr>
              <a:spLocks noChangeShapeType="1"/>
            </p:cNvSpPr>
            <p:nvPr/>
          </p:nvSpPr>
          <p:spPr bwMode="auto">
            <a:xfrm>
              <a:off x="1386" y="1730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00" name="Freeform 2187"/>
            <p:cNvSpPr>
              <a:spLocks/>
            </p:cNvSpPr>
            <p:nvPr/>
          </p:nvSpPr>
          <p:spPr bwMode="auto">
            <a:xfrm>
              <a:off x="1384" y="1730"/>
              <a:ext cx="18" cy="3"/>
            </a:xfrm>
            <a:custGeom>
              <a:avLst/>
              <a:gdLst>
                <a:gd name="T0" fmla="*/ 0 w 125"/>
                <a:gd name="T1" fmla="*/ 0 h 14"/>
                <a:gd name="T2" fmla="*/ 0 w 125"/>
                <a:gd name="T3" fmla="*/ 0 h 14"/>
                <a:gd name="T4" fmla="*/ 0 w 125"/>
                <a:gd name="T5" fmla="*/ 0 h 14"/>
                <a:gd name="T6" fmla="*/ 0 w 125"/>
                <a:gd name="T7" fmla="*/ 0 h 14"/>
                <a:gd name="T8" fmla="*/ 0 w 125"/>
                <a:gd name="T9" fmla="*/ 0 h 14"/>
                <a:gd name="T10" fmla="*/ 0 w 125"/>
                <a:gd name="T11" fmla="*/ 0 h 14"/>
                <a:gd name="T12" fmla="*/ 0 w 125"/>
                <a:gd name="T13" fmla="*/ 0 h 14"/>
                <a:gd name="T14" fmla="*/ 0 w 125"/>
                <a:gd name="T15" fmla="*/ 0 h 14"/>
                <a:gd name="T16" fmla="*/ 0 w 125"/>
                <a:gd name="T17" fmla="*/ 0 h 14"/>
                <a:gd name="T18" fmla="*/ 0 w 125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14"/>
                <a:gd name="T32" fmla="*/ 125 w 125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14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98" y="14"/>
                  </a:lnTo>
                  <a:lnTo>
                    <a:pt x="125" y="14"/>
                  </a:lnTo>
                  <a:lnTo>
                    <a:pt x="125" y="0"/>
                  </a:lnTo>
                  <a:lnTo>
                    <a:pt x="112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01" name="Line 2188"/>
            <p:cNvSpPr>
              <a:spLocks noChangeShapeType="1"/>
            </p:cNvSpPr>
            <p:nvPr/>
          </p:nvSpPr>
          <p:spPr bwMode="auto">
            <a:xfrm>
              <a:off x="1402" y="1733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02" name="Freeform 2189"/>
            <p:cNvSpPr>
              <a:spLocks/>
            </p:cNvSpPr>
            <p:nvPr/>
          </p:nvSpPr>
          <p:spPr bwMode="auto">
            <a:xfrm>
              <a:off x="1400" y="1730"/>
              <a:ext cx="2" cy="31"/>
            </a:xfrm>
            <a:custGeom>
              <a:avLst/>
              <a:gdLst>
                <a:gd name="T0" fmla="*/ 0 w 13"/>
                <a:gd name="T1" fmla="*/ 0 h 124"/>
                <a:gd name="T2" fmla="*/ 0 w 13"/>
                <a:gd name="T3" fmla="*/ 0 h 124"/>
                <a:gd name="T4" fmla="*/ 0 w 13"/>
                <a:gd name="T5" fmla="*/ 0 h 124"/>
                <a:gd name="T6" fmla="*/ 0 w 13"/>
                <a:gd name="T7" fmla="*/ 0 h 124"/>
                <a:gd name="T8" fmla="*/ 0 w 13"/>
                <a:gd name="T9" fmla="*/ 1 h 124"/>
                <a:gd name="T10" fmla="*/ 0 w 13"/>
                <a:gd name="T11" fmla="*/ 1 h 124"/>
                <a:gd name="T12" fmla="*/ 0 w 13"/>
                <a:gd name="T13" fmla="*/ 1 h 124"/>
                <a:gd name="T14" fmla="*/ 0 w 13"/>
                <a:gd name="T15" fmla="*/ 1 h 124"/>
                <a:gd name="T16" fmla="*/ 0 w 13"/>
                <a:gd name="T17" fmla="*/ 1 h 124"/>
                <a:gd name="T18" fmla="*/ 0 w 13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24"/>
                <a:gd name="T32" fmla="*/ 13 w 13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24">
                  <a:moveTo>
                    <a:pt x="13" y="1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13" y="124"/>
                  </a:lnTo>
                  <a:lnTo>
                    <a:pt x="13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03" name="Line 2190"/>
            <p:cNvSpPr>
              <a:spLocks noChangeShapeType="1"/>
            </p:cNvSpPr>
            <p:nvPr/>
          </p:nvSpPr>
          <p:spPr bwMode="auto">
            <a:xfrm>
              <a:off x="1400" y="1754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04" name="Freeform 2191"/>
            <p:cNvSpPr>
              <a:spLocks/>
            </p:cNvSpPr>
            <p:nvPr/>
          </p:nvSpPr>
          <p:spPr bwMode="auto">
            <a:xfrm>
              <a:off x="1398" y="1754"/>
              <a:ext cx="8" cy="7"/>
            </a:xfrm>
            <a:custGeom>
              <a:avLst/>
              <a:gdLst>
                <a:gd name="T0" fmla="*/ 0 w 56"/>
                <a:gd name="T1" fmla="*/ 0 h 28"/>
                <a:gd name="T2" fmla="*/ 0 w 56"/>
                <a:gd name="T3" fmla="*/ 0 h 28"/>
                <a:gd name="T4" fmla="*/ 0 w 56"/>
                <a:gd name="T5" fmla="*/ 0 h 28"/>
                <a:gd name="T6" fmla="*/ 0 w 56"/>
                <a:gd name="T7" fmla="*/ 0 h 28"/>
                <a:gd name="T8" fmla="*/ 0 w 56"/>
                <a:gd name="T9" fmla="*/ 0 h 28"/>
                <a:gd name="T10" fmla="*/ 0 w 56"/>
                <a:gd name="T11" fmla="*/ 0 h 28"/>
                <a:gd name="T12" fmla="*/ 0 w 56"/>
                <a:gd name="T13" fmla="*/ 0 h 28"/>
                <a:gd name="T14" fmla="*/ 0 w 56"/>
                <a:gd name="T15" fmla="*/ 0 h 28"/>
                <a:gd name="T16" fmla="*/ 0 w 56"/>
                <a:gd name="T17" fmla="*/ 0 h 28"/>
                <a:gd name="T18" fmla="*/ 0 w 56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8"/>
                <a:gd name="T32" fmla="*/ 56 w 5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8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4" y="28"/>
                  </a:lnTo>
                  <a:lnTo>
                    <a:pt x="27" y="28"/>
                  </a:lnTo>
                  <a:lnTo>
                    <a:pt x="56" y="28"/>
                  </a:lnTo>
                  <a:lnTo>
                    <a:pt x="56" y="14"/>
                  </a:lnTo>
                  <a:lnTo>
                    <a:pt x="56" y="0"/>
                  </a:lnTo>
                  <a:lnTo>
                    <a:pt x="2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05" name="Line 2192"/>
            <p:cNvSpPr>
              <a:spLocks noChangeShapeType="1"/>
            </p:cNvSpPr>
            <p:nvPr/>
          </p:nvSpPr>
          <p:spPr bwMode="auto">
            <a:xfrm>
              <a:off x="1406" y="1757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06" name="Freeform 2193"/>
            <p:cNvSpPr>
              <a:spLocks/>
            </p:cNvSpPr>
            <p:nvPr/>
          </p:nvSpPr>
          <p:spPr bwMode="auto">
            <a:xfrm>
              <a:off x="1402" y="1754"/>
              <a:ext cx="4" cy="34"/>
            </a:xfrm>
            <a:custGeom>
              <a:avLst/>
              <a:gdLst>
                <a:gd name="T0" fmla="*/ 0 w 29"/>
                <a:gd name="T1" fmla="*/ 0 h 138"/>
                <a:gd name="T2" fmla="*/ 0 w 29"/>
                <a:gd name="T3" fmla="*/ 0 h 138"/>
                <a:gd name="T4" fmla="*/ 0 w 29"/>
                <a:gd name="T5" fmla="*/ 0 h 138"/>
                <a:gd name="T6" fmla="*/ 0 w 29"/>
                <a:gd name="T7" fmla="*/ 0 h 138"/>
                <a:gd name="T8" fmla="*/ 0 w 29"/>
                <a:gd name="T9" fmla="*/ 0 h 138"/>
                <a:gd name="T10" fmla="*/ 0 w 29"/>
                <a:gd name="T11" fmla="*/ 0 h 138"/>
                <a:gd name="T12" fmla="*/ 0 w 29"/>
                <a:gd name="T13" fmla="*/ 0 h 138"/>
                <a:gd name="T14" fmla="*/ 0 w 29"/>
                <a:gd name="T15" fmla="*/ 0 h 138"/>
                <a:gd name="T16" fmla="*/ 0 w 29"/>
                <a:gd name="T17" fmla="*/ 0 h 138"/>
                <a:gd name="T18" fmla="*/ 0 w 29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38"/>
                <a:gd name="T32" fmla="*/ 29 w 29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38">
                  <a:moveTo>
                    <a:pt x="29" y="14"/>
                  </a:moveTo>
                  <a:lnTo>
                    <a:pt x="29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14" y="138"/>
                  </a:lnTo>
                  <a:lnTo>
                    <a:pt x="29" y="124"/>
                  </a:lnTo>
                  <a:lnTo>
                    <a:pt x="29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07" name="Line 2194"/>
            <p:cNvSpPr>
              <a:spLocks noChangeShapeType="1"/>
            </p:cNvSpPr>
            <p:nvPr/>
          </p:nvSpPr>
          <p:spPr bwMode="auto">
            <a:xfrm>
              <a:off x="1404" y="1782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08" name="Freeform 2195"/>
            <p:cNvSpPr>
              <a:spLocks/>
            </p:cNvSpPr>
            <p:nvPr/>
          </p:nvSpPr>
          <p:spPr bwMode="auto">
            <a:xfrm>
              <a:off x="1402" y="1782"/>
              <a:ext cx="24" cy="3"/>
            </a:xfrm>
            <a:custGeom>
              <a:avLst/>
              <a:gdLst>
                <a:gd name="T0" fmla="*/ 0 w 168"/>
                <a:gd name="T1" fmla="*/ 0 h 13"/>
                <a:gd name="T2" fmla="*/ 0 w 168"/>
                <a:gd name="T3" fmla="*/ 0 h 13"/>
                <a:gd name="T4" fmla="*/ 0 w 168"/>
                <a:gd name="T5" fmla="*/ 0 h 13"/>
                <a:gd name="T6" fmla="*/ 0 w 168"/>
                <a:gd name="T7" fmla="*/ 0 h 13"/>
                <a:gd name="T8" fmla="*/ 0 w 168"/>
                <a:gd name="T9" fmla="*/ 0 h 13"/>
                <a:gd name="T10" fmla="*/ 0 w 168"/>
                <a:gd name="T11" fmla="*/ 0 h 13"/>
                <a:gd name="T12" fmla="*/ 0 w 168"/>
                <a:gd name="T13" fmla="*/ 0 h 13"/>
                <a:gd name="T14" fmla="*/ 0 w 168"/>
                <a:gd name="T15" fmla="*/ 0 h 13"/>
                <a:gd name="T16" fmla="*/ 0 w 168"/>
                <a:gd name="T17" fmla="*/ 0 h 13"/>
                <a:gd name="T18" fmla="*/ 0 w 168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"/>
                <a:gd name="T31" fmla="*/ 0 h 13"/>
                <a:gd name="T32" fmla="*/ 168 w 168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" h="13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26" y="13"/>
                  </a:lnTo>
                  <a:lnTo>
                    <a:pt x="155" y="13"/>
                  </a:lnTo>
                  <a:lnTo>
                    <a:pt x="168" y="1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09" name="Line 2196"/>
            <p:cNvSpPr>
              <a:spLocks noChangeShapeType="1"/>
            </p:cNvSpPr>
            <p:nvPr/>
          </p:nvSpPr>
          <p:spPr bwMode="auto">
            <a:xfrm>
              <a:off x="1426" y="1785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10" name="Freeform 2197"/>
            <p:cNvSpPr>
              <a:spLocks/>
            </p:cNvSpPr>
            <p:nvPr/>
          </p:nvSpPr>
          <p:spPr bwMode="auto">
            <a:xfrm>
              <a:off x="1422" y="1782"/>
              <a:ext cx="4" cy="31"/>
            </a:xfrm>
            <a:custGeom>
              <a:avLst/>
              <a:gdLst>
                <a:gd name="T0" fmla="*/ 0 w 28"/>
                <a:gd name="T1" fmla="*/ 0 h 125"/>
                <a:gd name="T2" fmla="*/ 0 w 28"/>
                <a:gd name="T3" fmla="*/ 0 h 125"/>
                <a:gd name="T4" fmla="*/ 0 w 28"/>
                <a:gd name="T5" fmla="*/ 0 h 125"/>
                <a:gd name="T6" fmla="*/ 0 w 28"/>
                <a:gd name="T7" fmla="*/ 0 h 125"/>
                <a:gd name="T8" fmla="*/ 0 w 28"/>
                <a:gd name="T9" fmla="*/ 0 h 125"/>
                <a:gd name="T10" fmla="*/ 0 w 28"/>
                <a:gd name="T11" fmla="*/ 0 h 125"/>
                <a:gd name="T12" fmla="*/ 0 w 28"/>
                <a:gd name="T13" fmla="*/ 0 h 125"/>
                <a:gd name="T14" fmla="*/ 0 w 28"/>
                <a:gd name="T15" fmla="*/ 0 h 125"/>
                <a:gd name="T16" fmla="*/ 0 w 28"/>
                <a:gd name="T17" fmla="*/ 0 h 125"/>
                <a:gd name="T18" fmla="*/ 0 w 28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5"/>
                <a:gd name="T32" fmla="*/ 28 w 28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5">
                  <a:moveTo>
                    <a:pt x="28" y="13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25"/>
                  </a:lnTo>
                  <a:lnTo>
                    <a:pt x="15" y="125"/>
                  </a:lnTo>
                  <a:lnTo>
                    <a:pt x="28" y="125"/>
                  </a:lnTo>
                  <a:lnTo>
                    <a:pt x="28" y="13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11" name="Line 2198"/>
            <p:cNvSpPr>
              <a:spLocks noChangeShapeType="1"/>
            </p:cNvSpPr>
            <p:nvPr/>
          </p:nvSpPr>
          <p:spPr bwMode="auto">
            <a:xfrm>
              <a:off x="1424" y="1806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12" name="Freeform 2199"/>
            <p:cNvSpPr>
              <a:spLocks/>
            </p:cNvSpPr>
            <p:nvPr/>
          </p:nvSpPr>
          <p:spPr bwMode="auto">
            <a:xfrm>
              <a:off x="1422" y="1806"/>
              <a:ext cx="30" cy="7"/>
            </a:xfrm>
            <a:custGeom>
              <a:avLst/>
              <a:gdLst>
                <a:gd name="T0" fmla="*/ 0 w 210"/>
                <a:gd name="T1" fmla="*/ 0 h 29"/>
                <a:gd name="T2" fmla="*/ 0 w 210"/>
                <a:gd name="T3" fmla="*/ 0 h 29"/>
                <a:gd name="T4" fmla="*/ 0 w 210"/>
                <a:gd name="T5" fmla="*/ 0 h 29"/>
                <a:gd name="T6" fmla="*/ 0 w 210"/>
                <a:gd name="T7" fmla="*/ 0 h 29"/>
                <a:gd name="T8" fmla="*/ 0 w 210"/>
                <a:gd name="T9" fmla="*/ 0 h 29"/>
                <a:gd name="T10" fmla="*/ 0 w 210"/>
                <a:gd name="T11" fmla="*/ 0 h 29"/>
                <a:gd name="T12" fmla="*/ 0 w 210"/>
                <a:gd name="T13" fmla="*/ 0 h 29"/>
                <a:gd name="T14" fmla="*/ 0 w 210"/>
                <a:gd name="T15" fmla="*/ 0 h 29"/>
                <a:gd name="T16" fmla="*/ 0 w 210"/>
                <a:gd name="T17" fmla="*/ 0 h 29"/>
                <a:gd name="T18" fmla="*/ 0 w 210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0"/>
                <a:gd name="T31" fmla="*/ 0 h 29"/>
                <a:gd name="T32" fmla="*/ 210 w 210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0" h="29">
                  <a:moveTo>
                    <a:pt x="15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181" y="29"/>
                  </a:lnTo>
                  <a:lnTo>
                    <a:pt x="210" y="29"/>
                  </a:lnTo>
                  <a:lnTo>
                    <a:pt x="210" y="14"/>
                  </a:lnTo>
                  <a:lnTo>
                    <a:pt x="210" y="0"/>
                  </a:lnTo>
                  <a:lnTo>
                    <a:pt x="196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13" name="Line 2200"/>
            <p:cNvSpPr>
              <a:spLocks noChangeShapeType="1"/>
            </p:cNvSpPr>
            <p:nvPr/>
          </p:nvSpPr>
          <p:spPr bwMode="auto">
            <a:xfrm>
              <a:off x="1452" y="1809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14" name="Freeform 2201"/>
            <p:cNvSpPr>
              <a:spLocks/>
            </p:cNvSpPr>
            <p:nvPr/>
          </p:nvSpPr>
          <p:spPr bwMode="auto">
            <a:xfrm>
              <a:off x="1448" y="1806"/>
              <a:ext cx="4" cy="34"/>
            </a:xfrm>
            <a:custGeom>
              <a:avLst/>
              <a:gdLst>
                <a:gd name="T0" fmla="*/ 0 w 29"/>
                <a:gd name="T1" fmla="*/ 0 h 139"/>
                <a:gd name="T2" fmla="*/ 0 w 29"/>
                <a:gd name="T3" fmla="*/ 0 h 139"/>
                <a:gd name="T4" fmla="*/ 0 w 29"/>
                <a:gd name="T5" fmla="*/ 0 h 139"/>
                <a:gd name="T6" fmla="*/ 0 w 29"/>
                <a:gd name="T7" fmla="*/ 0 h 139"/>
                <a:gd name="T8" fmla="*/ 0 w 29"/>
                <a:gd name="T9" fmla="*/ 0 h 139"/>
                <a:gd name="T10" fmla="*/ 0 w 29"/>
                <a:gd name="T11" fmla="*/ 0 h 139"/>
                <a:gd name="T12" fmla="*/ 0 w 29"/>
                <a:gd name="T13" fmla="*/ 0 h 139"/>
                <a:gd name="T14" fmla="*/ 0 w 29"/>
                <a:gd name="T15" fmla="*/ 0 h 139"/>
                <a:gd name="T16" fmla="*/ 0 w 29"/>
                <a:gd name="T17" fmla="*/ 0 h 139"/>
                <a:gd name="T18" fmla="*/ 0 w 29"/>
                <a:gd name="T19" fmla="*/ 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39"/>
                <a:gd name="T32" fmla="*/ 29 w 2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39">
                  <a:moveTo>
                    <a:pt x="29" y="14"/>
                  </a:moveTo>
                  <a:lnTo>
                    <a:pt x="29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15" y="139"/>
                  </a:lnTo>
                  <a:lnTo>
                    <a:pt x="29" y="125"/>
                  </a:lnTo>
                  <a:lnTo>
                    <a:pt x="29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15" name="Line 2202"/>
            <p:cNvSpPr>
              <a:spLocks noChangeShapeType="1"/>
            </p:cNvSpPr>
            <p:nvPr/>
          </p:nvSpPr>
          <p:spPr bwMode="auto">
            <a:xfrm>
              <a:off x="1450" y="1833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16" name="Freeform 2203"/>
            <p:cNvSpPr>
              <a:spLocks/>
            </p:cNvSpPr>
            <p:nvPr/>
          </p:nvSpPr>
          <p:spPr bwMode="auto">
            <a:xfrm>
              <a:off x="1448" y="1833"/>
              <a:ext cx="22" cy="4"/>
            </a:xfrm>
            <a:custGeom>
              <a:avLst/>
              <a:gdLst>
                <a:gd name="T0" fmla="*/ 0 w 155"/>
                <a:gd name="T1" fmla="*/ 0 h 14"/>
                <a:gd name="T2" fmla="*/ 0 w 155"/>
                <a:gd name="T3" fmla="*/ 0 h 14"/>
                <a:gd name="T4" fmla="*/ 0 w 155"/>
                <a:gd name="T5" fmla="*/ 0 h 14"/>
                <a:gd name="T6" fmla="*/ 0 w 155"/>
                <a:gd name="T7" fmla="*/ 0 h 14"/>
                <a:gd name="T8" fmla="*/ 0 w 155"/>
                <a:gd name="T9" fmla="*/ 0 h 14"/>
                <a:gd name="T10" fmla="*/ 0 w 155"/>
                <a:gd name="T11" fmla="*/ 0 h 14"/>
                <a:gd name="T12" fmla="*/ 0 w 155"/>
                <a:gd name="T13" fmla="*/ 0 h 14"/>
                <a:gd name="T14" fmla="*/ 0 w 155"/>
                <a:gd name="T15" fmla="*/ 0 h 14"/>
                <a:gd name="T16" fmla="*/ 0 w 155"/>
                <a:gd name="T17" fmla="*/ 0 h 14"/>
                <a:gd name="T18" fmla="*/ 0 w 155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14"/>
                <a:gd name="T32" fmla="*/ 155 w 155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14">
                  <a:moveTo>
                    <a:pt x="15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6" y="14"/>
                  </a:lnTo>
                  <a:lnTo>
                    <a:pt x="155" y="14"/>
                  </a:lnTo>
                  <a:lnTo>
                    <a:pt x="155" y="0"/>
                  </a:lnTo>
                  <a:lnTo>
                    <a:pt x="14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17" name="Line 2204"/>
            <p:cNvSpPr>
              <a:spLocks noChangeShapeType="1"/>
            </p:cNvSpPr>
            <p:nvPr/>
          </p:nvSpPr>
          <p:spPr bwMode="auto">
            <a:xfrm>
              <a:off x="1470" y="1837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18" name="Freeform 2205"/>
            <p:cNvSpPr>
              <a:spLocks/>
            </p:cNvSpPr>
            <p:nvPr/>
          </p:nvSpPr>
          <p:spPr bwMode="auto">
            <a:xfrm>
              <a:off x="1468" y="1833"/>
              <a:ext cx="2" cy="31"/>
            </a:xfrm>
            <a:custGeom>
              <a:avLst/>
              <a:gdLst>
                <a:gd name="T0" fmla="*/ 0 w 14"/>
                <a:gd name="T1" fmla="*/ 0 h 124"/>
                <a:gd name="T2" fmla="*/ 0 w 14"/>
                <a:gd name="T3" fmla="*/ 0 h 124"/>
                <a:gd name="T4" fmla="*/ 0 w 14"/>
                <a:gd name="T5" fmla="*/ 0 h 124"/>
                <a:gd name="T6" fmla="*/ 0 w 14"/>
                <a:gd name="T7" fmla="*/ 0 h 124"/>
                <a:gd name="T8" fmla="*/ 0 w 14"/>
                <a:gd name="T9" fmla="*/ 1 h 124"/>
                <a:gd name="T10" fmla="*/ 0 w 14"/>
                <a:gd name="T11" fmla="*/ 1 h 124"/>
                <a:gd name="T12" fmla="*/ 0 w 14"/>
                <a:gd name="T13" fmla="*/ 1 h 124"/>
                <a:gd name="T14" fmla="*/ 0 w 14"/>
                <a:gd name="T15" fmla="*/ 1 h 124"/>
                <a:gd name="T16" fmla="*/ 0 w 14"/>
                <a:gd name="T17" fmla="*/ 1 h 124"/>
                <a:gd name="T18" fmla="*/ 0 w 14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24"/>
                <a:gd name="T32" fmla="*/ 14 w 14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24">
                  <a:moveTo>
                    <a:pt x="14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14" y="124"/>
                  </a:lnTo>
                  <a:lnTo>
                    <a:pt x="14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19" name="Line 2206"/>
            <p:cNvSpPr>
              <a:spLocks noChangeShapeType="1"/>
            </p:cNvSpPr>
            <p:nvPr/>
          </p:nvSpPr>
          <p:spPr bwMode="auto">
            <a:xfrm>
              <a:off x="1468" y="1857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20" name="Freeform 2207"/>
            <p:cNvSpPr>
              <a:spLocks/>
            </p:cNvSpPr>
            <p:nvPr/>
          </p:nvSpPr>
          <p:spPr bwMode="auto">
            <a:xfrm>
              <a:off x="1466" y="1857"/>
              <a:ext cx="24" cy="7"/>
            </a:xfrm>
            <a:custGeom>
              <a:avLst/>
              <a:gdLst>
                <a:gd name="T0" fmla="*/ 0 w 168"/>
                <a:gd name="T1" fmla="*/ 0 h 27"/>
                <a:gd name="T2" fmla="*/ 0 w 168"/>
                <a:gd name="T3" fmla="*/ 0 h 27"/>
                <a:gd name="T4" fmla="*/ 0 w 168"/>
                <a:gd name="T5" fmla="*/ 0 h 27"/>
                <a:gd name="T6" fmla="*/ 0 w 168"/>
                <a:gd name="T7" fmla="*/ 0 h 27"/>
                <a:gd name="T8" fmla="*/ 0 w 168"/>
                <a:gd name="T9" fmla="*/ 0 h 27"/>
                <a:gd name="T10" fmla="*/ 0 w 168"/>
                <a:gd name="T11" fmla="*/ 0 h 27"/>
                <a:gd name="T12" fmla="*/ 0 w 168"/>
                <a:gd name="T13" fmla="*/ 0 h 27"/>
                <a:gd name="T14" fmla="*/ 0 w 168"/>
                <a:gd name="T15" fmla="*/ 0 h 27"/>
                <a:gd name="T16" fmla="*/ 0 w 168"/>
                <a:gd name="T17" fmla="*/ 0 h 27"/>
                <a:gd name="T18" fmla="*/ 0 w 168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"/>
                <a:gd name="T31" fmla="*/ 0 h 27"/>
                <a:gd name="T32" fmla="*/ 168 w 168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" h="27">
                  <a:moveTo>
                    <a:pt x="15" y="0"/>
                  </a:moveTo>
                  <a:lnTo>
                    <a:pt x="15" y="0"/>
                  </a:lnTo>
                  <a:lnTo>
                    <a:pt x="0" y="14"/>
                  </a:lnTo>
                  <a:lnTo>
                    <a:pt x="15" y="27"/>
                  </a:lnTo>
                  <a:lnTo>
                    <a:pt x="141" y="27"/>
                  </a:lnTo>
                  <a:lnTo>
                    <a:pt x="168" y="27"/>
                  </a:lnTo>
                  <a:lnTo>
                    <a:pt x="168" y="14"/>
                  </a:lnTo>
                  <a:lnTo>
                    <a:pt x="168" y="0"/>
                  </a:lnTo>
                  <a:lnTo>
                    <a:pt x="14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21" name="Line 2208"/>
            <p:cNvSpPr>
              <a:spLocks noChangeShapeType="1"/>
            </p:cNvSpPr>
            <p:nvPr/>
          </p:nvSpPr>
          <p:spPr bwMode="auto">
            <a:xfrm>
              <a:off x="1490" y="1861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22" name="Freeform 2209"/>
            <p:cNvSpPr>
              <a:spLocks/>
            </p:cNvSpPr>
            <p:nvPr/>
          </p:nvSpPr>
          <p:spPr bwMode="auto">
            <a:xfrm>
              <a:off x="1486" y="1857"/>
              <a:ext cx="4" cy="35"/>
            </a:xfrm>
            <a:custGeom>
              <a:avLst/>
              <a:gdLst>
                <a:gd name="T0" fmla="*/ 0 w 27"/>
                <a:gd name="T1" fmla="*/ 0 h 138"/>
                <a:gd name="T2" fmla="*/ 0 w 27"/>
                <a:gd name="T3" fmla="*/ 0 h 138"/>
                <a:gd name="T4" fmla="*/ 0 w 27"/>
                <a:gd name="T5" fmla="*/ 0 h 138"/>
                <a:gd name="T6" fmla="*/ 0 w 27"/>
                <a:gd name="T7" fmla="*/ 0 h 138"/>
                <a:gd name="T8" fmla="*/ 0 w 27"/>
                <a:gd name="T9" fmla="*/ 1 h 138"/>
                <a:gd name="T10" fmla="*/ 0 w 27"/>
                <a:gd name="T11" fmla="*/ 1 h 138"/>
                <a:gd name="T12" fmla="*/ 0 w 27"/>
                <a:gd name="T13" fmla="*/ 1 h 138"/>
                <a:gd name="T14" fmla="*/ 0 w 27"/>
                <a:gd name="T15" fmla="*/ 1 h 138"/>
                <a:gd name="T16" fmla="*/ 0 w 27"/>
                <a:gd name="T17" fmla="*/ 1 h 138"/>
                <a:gd name="T18" fmla="*/ 0 w 27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38"/>
                <a:gd name="T32" fmla="*/ 27 w 27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38">
                  <a:moveTo>
                    <a:pt x="27" y="14"/>
                  </a:move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14" y="138"/>
                  </a:lnTo>
                  <a:lnTo>
                    <a:pt x="27" y="124"/>
                  </a:lnTo>
                  <a:lnTo>
                    <a:pt x="27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23" name="Line 2210"/>
            <p:cNvSpPr>
              <a:spLocks noChangeShapeType="1"/>
            </p:cNvSpPr>
            <p:nvPr/>
          </p:nvSpPr>
          <p:spPr bwMode="auto">
            <a:xfrm>
              <a:off x="1488" y="1885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24" name="Freeform 2211"/>
            <p:cNvSpPr>
              <a:spLocks/>
            </p:cNvSpPr>
            <p:nvPr/>
          </p:nvSpPr>
          <p:spPr bwMode="auto">
            <a:xfrm>
              <a:off x="1486" y="1885"/>
              <a:ext cx="46" cy="4"/>
            </a:xfrm>
            <a:custGeom>
              <a:avLst/>
              <a:gdLst>
                <a:gd name="T0" fmla="*/ 0 w 321"/>
                <a:gd name="T1" fmla="*/ 0 h 14"/>
                <a:gd name="T2" fmla="*/ 0 w 321"/>
                <a:gd name="T3" fmla="*/ 0 h 14"/>
                <a:gd name="T4" fmla="*/ 0 w 321"/>
                <a:gd name="T5" fmla="*/ 0 h 14"/>
                <a:gd name="T6" fmla="*/ 0 w 321"/>
                <a:gd name="T7" fmla="*/ 0 h 14"/>
                <a:gd name="T8" fmla="*/ 0 w 321"/>
                <a:gd name="T9" fmla="*/ 0 h 14"/>
                <a:gd name="T10" fmla="*/ 0 w 321"/>
                <a:gd name="T11" fmla="*/ 0 h 14"/>
                <a:gd name="T12" fmla="*/ 0 w 321"/>
                <a:gd name="T13" fmla="*/ 0 h 14"/>
                <a:gd name="T14" fmla="*/ 0 w 321"/>
                <a:gd name="T15" fmla="*/ 0 h 14"/>
                <a:gd name="T16" fmla="*/ 0 w 321"/>
                <a:gd name="T17" fmla="*/ 0 h 14"/>
                <a:gd name="T18" fmla="*/ 0 w 321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1"/>
                <a:gd name="T31" fmla="*/ 0 h 14"/>
                <a:gd name="T32" fmla="*/ 321 w 32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1" h="14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9" y="14"/>
                  </a:lnTo>
                  <a:lnTo>
                    <a:pt x="307" y="14"/>
                  </a:lnTo>
                  <a:lnTo>
                    <a:pt x="321" y="14"/>
                  </a:lnTo>
                  <a:lnTo>
                    <a:pt x="307" y="0"/>
                  </a:lnTo>
                  <a:lnTo>
                    <a:pt x="293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25" name="Line 2212"/>
            <p:cNvSpPr>
              <a:spLocks noChangeShapeType="1"/>
            </p:cNvSpPr>
            <p:nvPr/>
          </p:nvSpPr>
          <p:spPr bwMode="auto">
            <a:xfrm>
              <a:off x="1532" y="1889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26" name="Freeform 2213"/>
            <p:cNvSpPr>
              <a:spLocks/>
            </p:cNvSpPr>
            <p:nvPr/>
          </p:nvSpPr>
          <p:spPr bwMode="auto">
            <a:xfrm>
              <a:off x="1528" y="1885"/>
              <a:ext cx="4" cy="31"/>
            </a:xfrm>
            <a:custGeom>
              <a:avLst/>
              <a:gdLst>
                <a:gd name="T0" fmla="*/ 0 w 28"/>
                <a:gd name="T1" fmla="*/ 0 h 125"/>
                <a:gd name="T2" fmla="*/ 0 w 28"/>
                <a:gd name="T3" fmla="*/ 0 h 125"/>
                <a:gd name="T4" fmla="*/ 0 w 28"/>
                <a:gd name="T5" fmla="*/ 0 h 125"/>
                <a:gd name="T6" fmla="*/ 0 w 28"/>
                <a:gd name="T7" fmla="*/ 0 h 125"/>
                <a:gd name="T8" fmla="*/ 0 w 28"/>
                <a:gd name="T9" fmla="*/ 0 h 125"/>
                <a:gd name="T10" fmla="*/ 0 w 28"/>
                <a:gd name="T11" fmla="*/ 0 h 125"/>
                <a:gd name="T12" fmla="*/ 0 w 28"/>
                <a:gd name="T13" fmla="*/ 0 h 125"/>
                <a:gd name="T14" fmla="*/ 0 w 28"/>
                <a:gd name="T15" fmla="*/ 0 h 125"/>
                <a:gd name="T16" fmla="*/ 0 w 28"/>
                <a:gd name="T17" fmla="*/ 0 h 125"/>
                <a:gd name="T18" fmla="*/ 0 w 28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5"/>
                <a:gd name="T32" fmla="*/ 28 w 28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5">
                  <a:moveTo>
                    <a:pt x="28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25"/>
                  </a:lnTo>
                  <a:lnTo>
                    <a:pt x="14" y="125"/>
                  </a:lnTo>
                  <a:lnTo>
                    <a:pt x="28" y="125"/>
                  </a:lnTo>
                  <a:lnTo>
                    <a:pt x="28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27" name="Line 2214"/>
            <p:cNvSpPr>
              <a:spLocks noChangeShapeType="1"/>
            </p:cNvSpPr>
            <p:nvPr/>
          </p:nvSpPr>
          <p:spPr bwMode="auto">
            <a:xfrm>
              <a:off x="1530" y="1909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28" name="Freeform 2215"/>
            <p:cNvSpPr>
              <a:spLocks/>
            </p:cNvSpPr>
            <p:nvPr/>
          </p:nvSpPr>
          <p:spPr bwMode="auto">
            <a:xfrm>
              <a:off x="1528" y="1909"/>
              <a:ext cx="98" cy="7"/>
            </a:xfrm>
            <a:custGeom>
              <a:avLst/>
              <a:gdLst>
                <a:gd name="T0" fmla="*/ 0 w 685"/>
                <a:gd name="T1" fmla="*/ 0 h 28"/>
                <a:gd name="T2" fmla="*/ 0 w 685"/>
                <a:gd name="T3" fmla="*/ 0 h 28"/>
                <a:gd name="T4" fmla="*/ 0 w 685"/>
                <a:gd name="T5" fmla="*/ 0 h 28"/>
                <a:gd name="T6" fmla="*/ 0 w 685"/>
                <a:gd name="T7" fmla="*/ 0 h 28"/>
                <a:gd name="T8" fmla="*/ 0 w 685"/>
                <a:gd name="T9" fmla="*/ 0 h 28"/>
                <a:gd name="T10" fmla="*/ 0 w 685"/>
                <a:gd name="T11" fmla="*/ 0 h 28"/>
                <a:gd name="T12" fmla="*/ 0 w 685"/>
                <a:gd name="T13" fmla="*/ 0 h 28"/>
                <a:gd name="T14" fmla="*/ 0 w 685"/>
                <a:gd name="T15" fmla="*/ 0 h 28"/>
                <a:gd name="T16" fmla="*/ 0 w 685"/>
                <a:gd name="T17" fmla="*/ 0 h 28"/>
                <a:gd name="T18" fmla="*/ 0 w 685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5"/>
                <a:gd name="T31" fmla="*/ 0 h 28"/>
                <a:gd name="T32" fmla="*/ 685 w 68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5" h="28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8"/>
                  </a:lnTo>
                  <a:lnTo>
                    <a:pt x="656" y="28"/>
                  </a:lnTo>
                  <a:lnTo>
                    <a:pt x="685" y="28"/>
                  </a:lnTo>
                  <a:lnTo>
                    <a:pt x="685" y="13"/>
                  </a:lnTo>
                  <a:lnTo>
                    <a:pt x="685" y="0"/>
                  </a:lnTo>
                  <a:lnTo>
                    <a:pt x="67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29" name="Line 2216"/>
            <p:cNvSpPr>
              <a:spLocks noChangeShapeType="1"/>
            </p:cNvSpPr>
            <p:nvPr/>
          </p:nvSpPr>
          <p:spPr bwMode="auto">
            <a:xfrm>
              <a:off x="1626" y="1913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30" name="Freeform 2217"/>
            <p:cNvSpPr>
              <a:spLocks/>
            </p:cNvSpPr>
            <p:nvPr/>
          </p:nvSpPr>
          <p:spPr bwMode="auto">
            <a:xfrm>
              <a:off x="1622" y="1909"/>
              <a:ext cx="4" cy="35"/>
            </a:xfrm>
            <a:custGeom>
              <a:avLst/>
              <a:gdLst>
                <a:gd name="T0" fmla="*/ 0 w 29"/>
                <a:gd name="T1" fmla="*/ 0 h 138"/>
                <a:gd name="T2" fmla="*/ 0 w 29"/>
                <a:gd name="T3" fmla="*/ 0 h 138"/>
                <a:gd name="T4" fmla="*/ 0 w 29"/>
                <a:gd name="T5" fmla="*/ 0 h 138"/>
                <a:gd name="T6" fmla="*/ 0 w 29"/>
                <a:gd name="T7" fmla="*/ 0 h 138"/>
                <a:gd name="T8" fmla="*/ 0 w 29"/>
                <a:gd name="T9" fmla="*/ 1 h 138"/>
                <a:gd name="T10" fmla="*/ 0 w 29"/>
                <a:gd name="T11" fmla="*/ 1 h 138"/>
                <a:gd name="T12" fmla="*/ 0 w 29"/>
                <a:gd name="T13" fmla="*/ 1 h 138"/>
                <a:gd name="T14" fmla="*/ 0 w 29"/>
                <a:gd name="T15" fmla="*/ 1 h 138"/>
                <a:gd name="T16" fmla="*/ 0 w 29"/>
                <a:gd name="T17" fmla="*/ 1 h 138"/>
                <a:gd name="T18" fmla="*/ 0 w 29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38"/>
                <a:gd name="T32" fmla="*/ 29 w 29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38">
                  <a:moveTo>
                    <a:pt x="29" y="13"/>
                  </a:moveTo>
                  <a:lnTo>
                    <a:pt x="29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38"/>
                  </a:lnTo>
                  <a:lnTo>
                    <a:pt x="14" y="138"/>
                  </a:lnTo>
                  <a:lnTo>
                    <a:pt x="29" y="138"/>
                  </a:lnTo>
                  <a:lnTo>
                    <a:pt x="29" y="125"/>
                  </a:lnTo>
                  <a:lnTo>
                    <a:pt x="29" y="13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31" name="Line 2218"/>
            <p:cNvSpPr>
              <a:spLocks noChangeShapeType="1"/>
            </p:cNvSpPr>
            <p:nvPr/>
          </p:nvSpPr>
          <p:spPr bwMode="auto">
            <a:xfrm>
              <a:off x="1624" y="1937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32" name="Freeform 2219"/>
            <p:cNvSpPr>
              <a:spLocks/>
            </p:cNvSpPr>
            <p:nvPr/>
          </p:nvSpPr>
          <p:spPr bwMode="auto">
            <a:xfrm>
              <a:off x="1622" y="1937"/>
              <a:ext cx="72" cy="7"/>
            </a:xfrm>
            <a:custGeom>
              <a:avLst/>
              <a:gdLst>
                <a:gd name="T0" fmla="*/ 0 w 504"/>
                <a:gd name="T1" fmla="*/ 0 h 27"/>
                <a:gd name="T2" fmla="*/ 0 w 504"/>
                <a:gd name="T3" fmla="*/ 0 h 27"/>
                <a:gd name="T4" fmla="*/ 0 w 504"/>
                <a:gd name="T5" fmla="*/ 0 h 27"/>
                <a:gd name="T6" fmla="*/ 0 w 504"/>
                <a:gd name="T7" fmla="*/ 0 h 27"/>
                <a:gd name="T8" fmla="*/ 0 w 504"/>
                <a:gd name="T9" fmla="*/ 0 h 27"/>
                <a:gd name="T10" fmla="*/ 0 w 504"/>
                <a:gd name="T11" fmla="*/ 0 h 27"/>
                <a:gd name="T12" fmla="*/ 0 w 504"/>
                <a:gd name="T13" fmla="*/ 0 h 27"/>
                <a:gd name="T14" fmla="*/ 0 w 504"/>
                <a:gd name="T15" fmla="*/ 0 h 27"/>
                <a:gd name="T16" fmla="*/ 0 w 504"/>
                <a:gd name="T17" fmla="*/ 0 h 27"/>
                <a:gd name="T18" fmla="*/ 0 w 504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4"/>
                <a:gd name="T31" fmla="*/ 0 h 27"/>
                <a:gd name="T32" fmla="*/ 504 w 504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4" h="27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475" y="27"/>
                  </a:lnTo>
                  <a:lnTo>
                    <a:pt x="504" y="27"/>
                  </a:lnTo>
                  <a:lnTo>
                    <a:pt x="504" y="14"/>
                  </a:lnTo>
                  <a:lnTo>
                    <a:pt x="504" y="0"/>
                  </a:lnTo>
                  <a:lnTo>
                    <a:pt x="48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33" name="Line 2220"/>
            <p:cNvSpPr>
              <a:spLocks noChangeShapeType="1"/>
            </p:cNvSpPr>
            <p:nvPr/>
          </p:nvSpPr>
          <p:spPr bwMode="auto">
            <a:xfrm>
              <a:off x="1694" y="1940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34" name="Freeform 2221"/>
            <p:cNvSpPr>
              <a:spLocks/>
            </p:cNvSpPr>
            <p:nvPr/>
          </p:nvSpPr>
          <p:spPr bwMode="auto">
            <a:xfrm>
              <a:off x="1692" y="1937"/>
              <a:ext cx="2" cy="35"/>
            </a:xfrm>
            <a:custGeom>
              <a:avLst/>
              <a:gdLst>
                <a:gd name="T0" fmla="*/ 0 w 15"/>
                <a:gd name="T1" fmla="*/ 0 h 138"/>
                <a:gd name="T2" fmla="*/ 0 w 15"/>
                <a:gd name="T3" fmla="*/ 0 h 138"/>
                <a:gd name="T4" fmla="*/ 0 w 15"/>
                <a:gd name="T5" fmla="*/ 0 h 138"/>
                <a:gd name="T6" fmla="*/ 0 w 15"/>
                <a:gd name="T7" fmla="*/ 0 h 138"/>
                <a:gd name="T8" fmla="*/ 0 w 15"/>
                <a:gd name="T9" fmla="*/ 1 h 138"/>
                <a:gd name="T10" fmla="*/ 0 w 15"/>
                <a:gd name="T11" fmla="*/ 1 h 138"/>
                <a:gd name="T12" fmla="*/ 0 w 15"/>
                <a:gd name="T13" fmla="*/ 1 h 138"/>
                <a:gd name="T14" fmla="*/ 0 w 15"/>
                <a:gd name="T15" fmla="*/ 1 h 138"/>
                <a:gd name="T16" fmla="*/ 0 w 15"/>
                <a:gd name="T17" fmla="*/ 1 h 138"/>
                <a:gd name="T18" fmla="*/ 0 w 15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38"/>
                <a:gd name="T32" fmla="*/ 15 w 15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38">
                  <a:moveTo>
                    <a:pt x="15" y="14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15" y="138"/>
                  </a:lnTo>
                  <a:lnTo>
                    <a:pt x="15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35" name="Line 2222"/>
            <p:cNvSpPr>
              <a:spLocks noChangeShapeType="1"/>
            </p:cNvSpPr>
            <p:nvPr/>
          </p:nvSpPr>
          <p:spPr bwMode="auto">
            <a:xfrm>
              <a:off x="1692" y="1964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36" name="Freeform 2223"/>
            <p:cNvSpPr>
              <a:spLocks/>
            </p:cNvSpPr>
            <p:nvPr/>
          </p:nvSpPr>
          <p:spPr bwMode="auto">
            <a:xfrm>
              <a:off x="1690" y="1964"/>
              <a:ext cx="20" cy="8"/>
            </a:xfrm>
            <a:custGeom>
              <a:avLst/>
              <a:gdLst>
                <a:gd name="T0" fmla="*/ 0 w 140"/>
                <a:gd name="T1" fmla="*/ 0 h 28"/>
                <a:gd name="T2" fmla="*/ 0 w 140"/>
                <a:gd name="T3" fmla="*/ 0 h 28"/>
                <a:gd name="T4" fmla="*/ 0 w 140"/>
                <a:gd name="T5" fmla="*/ 0 h 28"/>
                <a:gd name="T6" fmla="*/ 0 w 140"/>
                <a:gd name="T7" fmla="*/ 0 h 28"/>
                <a:gd name="T8" fmla="*/ 0 w 140"/>
                <a:gd name="T9" fmla="*/ 0 h 28"/>
                <a:gd name="T10" fmla="*/ 0 w 140"/>
                <a:gd name="T11" fmla="*/ 0 h 28"/>
                <a:gd name="T12" fmla="*/ 0 w 140"/>
                <a:gd name="T13" fmla="*/ 0 h 28"/>
                <a:gd name="T14" fmla="*/ 0 w 140"/>
                <a:gd name="T15" fmla="*/ 0 h 28"/>
                <a:gd name="T16" fmla="*/ 0 w 140"/>
                <a:gd name="T17" fmla="*/ 0 h 28"/>
                <a:gd name="T18" fmla="*/ 0 w 14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28"/>
                <a:gd name="T32" fmla="*/ 140 w 14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28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4" y="28"/>
                  </a:lnTo>
                  <a:lnTo>
                    <a:pt x="113" y="28"/>
                  </a:lnTo>
                  <a:lnTo>
                    <a:pt x="140" y="28"/>
                  </a:lnTo>
                  <a:lnTo>
                    <a:pt x="140" y="14"/>
                  </a:lnTo>
                  <a:lnTo>
                    <a:pt x="140" y="0"/>
                  </a:lnTo>
                  <a:lnTo>
                    <a:pt x="113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37" name="Line 2224"/>
            <p:cNvSpPr>
              <a:spLocks noChangeShapeType="1"/>
            </p:cNvSpPr>
            <p:nvPr/>
          </p:nvSpPr>
          <p:spPr bwMode="auto">
            <a:xfrm>
              <a:off x="1710" y="1968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38" name="Freeform 2225"/>
            <p:cNvSpPr>
              <a:spLocks/>
            </p:cNvSpPr>
            <p:nvPr/>
          </p:nvSpPr>
          <p:spPr bwMode="auto">
            <a:xfrm>
              <a:off x="1706" y="1964"/>
              <a:ext cx="4" cy="38"/>
            </a:xfrm>
            <a:custGeom>
              <a:avLst/>
              <a:gdLst>
                <a:gd name="T0" fmla="*/ 0 w 27"/>
                <a:gd name="T1" fmla="*/ 0 h 152"/>
                <a:gd name="T2" fmla="*/ 0 w 27"/>
                <a:gd name="T3" fmla="*/ 0 h 152"/>
                <a:gd name="T4" fmla="*/ 0 w 27"/>
                <a:gd name="T5" fmla="*/ 0 h 152"/>
                <a:gd name="T6" fmla="*/ 0 w 27"/>
                <a:gd name="T7" fmla="*/ 0 h 152"/>
                <a:gd name="T8" fmla="*/ 0 w 27"/>
                <a:gd name="T9" fmla="*/ 1 h 152"/>
                <a:gd name="T10" fmla="*/ 0 w 27"/>
                <a:gd name="T11" fmla="*/ 1 h 152"/>
                <a:gd name="T12" fmla="*/ 0 w 27"/>
                <a:gd name="T13" fmla="*/ 1 h 152"/>
                <a:gd name="T14" fmla="*/ 0 w 27"/>
                <a:gd name="T15" fmla="*/ 1 h 152"/>
                <a:gd name="T16" fmla="*/ 0 w 27"/>
                <a:gd name="T17" fmla="*/ 1 h 152"/>
                <a:gd name="T18" fmla="*/ 0 w 27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52"/>
                <a:gd name="T32" fmla="*/ 27 w 27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52">
                  <a:moveTo>
                    <a:pt x="27" y="14"/>
                  </a:moveTo>
                  <a:lnTo>
                    <a:pt x="27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0" y="139"/>
                  </a:lnTo>
                  <a:lnTo>
                    <a:pt x="13" y="152"/>
                  </a:lnTo>
                  <a:lnTo>
                    <a:pt x="27" y="139"/>
                  </a:lnTo>
                  <a:lnTo>
                    <a:pt x="27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39" name="Line 2226"/>
            <p:cNvSpPr>
              <a:spLocks noChangeShapeType="1"/>
            </p:cNvSpPr>
            <p:nvPr/>
          </p:nvSpPr>
          <p:spPr bwMode="auto">
            <a:xfrm>
              <a:off x="1708" y="1996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40" name="Freeform 2227"/>
            <p:cNvSpPr>
              <a:spLocks/>
            </p:cNvSpPr>
            <p:nvPr/>
          </p:nvSpPr>
          <p:spPr bwMode="auto">
            <a:xfrm>
              <a:off x="1706" y="1996"/>
              <a:ext cx="88" cy="3"/>
            </a:xfrm>
            <a:custGeom>
              <a:avLst/>
              <a:gdLst>
                <a:gd name="T0" fmla="*/ 0 w 614"/>
                <a:gd name="T1" fmla="*/ 0 h 15"/>
                <a:gd name="T2" fmla="*/ 0 w 614"/>
                <a:gd name="T3" fmla="*/ 0 h 15"/>
                <a:gd name="T4" fmla="*/ 0 w 614"/>
                <a:gd name="T5" fmla="*/ 0 h 15"/>
                <a:gd name="T6" fmla="*/ 0 w 614"/>
                <a:gd name="T7" fmla="*/ 0 h 15"/>
                <a:gd name="T8" fmla="*/ 0 w 614"/>
                <a:gd name="T9" fmla="*/ 0 h 15"/>
                <a:gd name="T10" fmla="*/ 0 w 614"/>
                <a:gd name="T11" fmla="*/ 0 h 15"/>
                <a:gd name="T12" fmla="*/ 0 w 614"/>
                <a:gd name="T13" fmla="*/ 0 h 15"/>
                <a:gd name="T14" fmla="*/ 0 w 614"/>
                <a:gd name="T15" fmla="*/ 0 h 15"/>
                <a:gd name="T16" fmla="*/ 0 w 614"/>
                <a:gd name="T17" fmla="*/ 0 h 15"/>
                <a:gd name="T18" fmla="*/ 0 w 614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4"/>
                <a:gd name="T31" fmla="*/ 0 h 15"/>
                <a:gd name="T32" fmla="*/ 614 w 61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4" h="15">
                  <a:moveTo>
                    <a:pt x="13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72" y="15"/>
                  </a:lnTo>
                  <a:lnTo>
                    <a:pt x="600" y="15"/>
                  </a:lnTo>
                  <a:lnTo>
                    <a:pt x="614" y="15"/>
                  </a:lnTo>
                  <a:lnTo>
                    <a:pt x="600" y="0"/>
                  </a:lnTo>
                  <a:lnTo>
                    <a:pt x="58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41" name="Line 2228"/>
            <p:cNvSpPr>
              <a:spLocks noChangeShapeType="1"/>
            </p:cNvSpPr>
            <p:nvPr/>
          </p:nvSpPr>
          <p:spPr bwMode="auto">
            <a:xfrm>
              <a:off x="1794" y="1999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42" name="Freeform 2229"/>
            <p:cNvSpPr>
              <a:spLocks/>
            </p:cNvSpPr>
            <p:nvPr/>
          </p:nvSpPr>
          <p:spPr bwMode="auto">
            <a:xfrm>
              <a:off x="1790" y="1996"/>
              <a:ext cx="4" cy="38"/>
            </a:xfrm>
            <a:custGeom>
              <a:avLst/>
              <a:gdLst>
                <a:gd name="T0" fmla="*/ 0 w 28"/>
                <a:gd name="T1" fmla="*/ 0 h 152"/>
                <a:gd name="T2" fmla="*/ 0 w 28"/>
                <a:gd name="T3" fmla="*/ 0 h 152"/>
                <a:gd name="T4" fmla="*/ 0 w 28"/>
                <a:gd name="T5" fmla="*/ 0 h 152"/>
                <a:gd name="T6" fmla="*/ 0 w 28"/>
                <a:gd name="T7" fmla="*/ 0 h 152"/>
                <a:gd name="T8" fmla="*/ 0 w 28"/>
                <a:gd name="T9" fmla="*/ 1 h 152"/>
                <a:gd name="T10" fmla="*/ 0 w 28"/>
                <a:gd name="T11" fmla="*/ 1 h 152"/>
                <a:gd name="T12" fmla="*/ 0 w 28"/>
                <a:gd name="T13" fmla="*/ 1 h 152"/>
                <a:gd name="T14" fmla="*/ 0 w 28"/>
                <a:gd name="T15" fmla="*/ 1 h 152"/>
                <a:gd name="T16" fmla="*/ 0 w 28"/>
                <a:gd name="T17" fmla="*/ 1 h 152"/>
                <a:gd name="T18" fmla="*/ 0 w 28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52"/>
                <a:gd name="T32" fmla="*/ 28 w 28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52">
                  <a:moveTo>
                    <a:pt x="28" y="15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14" y="152"/>
                  </a:lnTo>
                  <a:lnTo>
                    <a:pt x="14" y="139"/>
                  </a:lnTo>
                  <a:lnTo>
                    <a:pt x="28" y="152"/>
                  </a:lnTo>
                  <a:lnTo>
                    <a:pt x="28" y="15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43" name="Line 2230"/>
            <p:cNvSpPr>
              <a:spLocks noChangeShapeType="1"/>
            </p:cNvSpPr>
            <p:nvPr/>
          </p:nvSpPr>
          <p:spPr bwMode="auto">
            <a:xfrm>
              <a:off x="1792" y="2027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44" name="Freeform 2231"/>
            <p:cNvSpPr>
              <a:spLocks/>
            </p:cNvSpPr>
            <p:nvPr/>
          </p:nvSpPr>
          <p:spPr bwMode="auto">
            <a:xfrm>
              <a:off x="1790" y="2027"/>
              <a:ext cx="83" cy="3"/>
            </a:xfrm>
            <a:custGeom>
              <a:avLst/>
              <a:gdLst>
                <a:gd name="T0" fmla="*/ 0 w 586"/>
                <a:gd name="T1" fmla="*/ 0 h 14"/>
                <a:gd name="T2" fmla="*/ 0 w 586"/>
                <a:gd name="T3" fmla="*/ 0 h 14"/>
                <a:gd name="T4" fmla="*/ 0 w 586"/>
                <a:gd name="T5" fmla="*/ 0 h 14"/>
                <a:gd name="T6" fmla="*/ 0 w 586"/>
                <a:gd name="T7" fmla="*/ 0 h 14"/>
                <a:gd name="T8" fmla="*/ 0 w 586"/>
                <a:gd name="T9" fmla="*/ 0 h 14"/>
                <a:gd name="T10" fmla="*/ 0 w 586"/>
                <a:gd name="T11" fmla="*/ 0 h 14"/>
                <a:gd name="T12" fmla="*/ 0 w 586"/>
                <a:gd name="T13" fmla="*/ 0 h 14"/>
                <a:gd name="T14" fmla="*/ 0 w 586"/>
                <a:gd name="T15" fmla="*/ 0 h 14"/>
                <a:gd name="T16" fmla="*/ 0 w 586"/>
                <a:gd name="T17" fmla="*/ 0 h 14"/>
                <a:gd name="T18" fmla="*/ 0 w 586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6"/>
                <a:gd name="T31" fmla="*/ 0 h 14"/>
                <a:gd name="T32" fmla="*/ 586 w 58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6" h="14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545" y="14"/>
                  </a:lnTo>
                  <a:lnTo>
                    <a:pt x="573" y="14"/>
                  </a:lnTo>
                  <a:lnTo>
                    <a:pt x="586" y="14"/>
                  </a:lnTo>
                  <a:lnTo>
                    <a:pt x="573" y="0"/>
                  </a:lnTo>
                  <a:lnTo>
                    <a:pt x="55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45" name="Line 2232"/>
            <p:cNvSpPr>
              <a:spLocks noChangeShapeType="1"/>
            </p:cNvSpPr>
            <p:nvPr/>
          </p:nvSpPr>
          <p:spPr bwMode="auto">
            <a:xfrm>
              <a:off x="1873" y="2030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46" name="Freeform 2233"/>
            <p:cNvSpPr>
              <a:spLocks/>
            </p:cNvSpPr>
            <p:nvPr/>
          </p:nvSpPr>
          <p:spPr bwMode="auto">
            <a:xfrm>
              <a:off x="1869" y="2027"/>
              <a:ext cx="4" cy="38"/>
            </a:xfrm>
            <a:custGeom>
              <a:avLst/>
              <a:gdLst>
                <a:gd name="T0" fmla="*/ 0 w 27"/>
                <a:gd name="T1" fmla="*/ 0 h 152"/>
                <a:gd name="T2" fmla="*/ 0 w 27"/>
                <a:gd name="T3" fmla="*/ 0 h 152"/>
                <a:gd name="T4" fmla="*/ 0 w 27"/>
                <a:gd name="T5" fmla="*/ 0 h 152"/>
                <a:gd name="T6" fmla="*/ 0 w 27"/>
                <a:gd name="T7" fmla="*/ 0 h 152"/>
                <a:gd name="T8" fmla="*/ 0 w 27"/>
                <a:gd name="T9" fmla="*/ 1 h 152"/>
                <a:gd name="T10" fmla="*/ 0 w 27"/>
                <a:gd name="T11" fmla="*/ 1 h 152"/>
                <a:gd name="T12" fmla="*/ 0 w 27"/>
                <a:gd name="T13" fmla="*/ 1 h 152"/>
                <a:gd name="T14" fmla="*/ 0 w 27"/>
                <a:gd name="T15" fmla="*/ 1 h 152"/>
                <a:gd name="T16" fmla="*/ 0 w 27"/>
                <a:gd name="T17" fmla="*/ 1 h 152"/>
                <a:gd name="T18" fmla="*/ 0 w 27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52"/>
                <a:gd name="T32" fmla="*/ 27 w 27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52">
                  <a:moveTo>
                    <a:pt x="27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14" y="152"/>
                  </a:lnTo>
                  <a:lnTo>
                    <a:pt x="27" y="152"/>
                  </a:lnTo>
                  <a:lnTo>
                    <a:pt x="27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47" name="Line 2234"/>
            <p:cNvSpPr>
              <a:spLocks noChangeShapeType="1"/>
            </p:cNvSpPr>
            <p:nvPr/>
          </p:nvSpPr>
          <p:spPr bwMode="auto">
            <a:xfrm>
              <a:off x="1871" y="2058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48" name="Freeform 2235"/>
            <p:cNvSpPr>
              <a:spLocks/>
            </p:cNvSpPr>
            <p:nvPr/>
          </p:nvSpPr>
          <p:spPr bwMode="auto">
            <a:xfrm>
              <a:off x="1869" y="2058"/>
              <a:ext cx="26" cy="7"/>
            </a:xfrm>
            <a:custGeom>
              <a:avLst/>
              <a:gdLst>
                <a:gd name="T0" fmla="*/ 0 w 182"/>
                <a:gd name="T1" fmla="*/ 0 h 28"/>
                <a:gd name="T2" fmla="*/ 0 w 182"/>
                <a:gd name="T3" fmla="*/ 0 h 28"/>
                <a:gd name="T4" fmla="*/ 0 w 182"/>
                <a:gd name="T5" fmla="*/ 0 h 28"/>
                <a:gd name="T6" fmla="*/ 0 w 182"/>
                <a:gd name="T7" fmla="*/ 0 h 28"/>
                <a:gd name="T8" fmla="*/ 0 w 182"/>
                <a:gd name="T9" fmla="*/ 0 h 28"/>
                <a:gd name="T10" fmla="*/ 0 w 182"/>
                <a:gd name="T11" fmla="*/ 0 h 28"/>
                <a:gd name="T12" fmla="*/ 0 w 182"/>
                <a:gd name="T13" fmla="*/ 0 h 28"/>
                <a:gd name="T14" fmla="*/ 0 w 182"/>
                <a:gd name="T15" fmla="*/ 0 h 28"/>
                <a:gd name="T16" fmla="*/ 0 w 182"/>
                <a:gd name="T17" fmla="*/ 0 h 28"/>
                <a:gd name="T18" fmla="*/ 0 w 182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28"/>
                <a:gd name="T32" fmla="*/ 182 w 182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28">
                  <a:moveTo>
                    <a:pt x="14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28"/>
                  </a:lnTo>
                  <a:lnTo>
                    <a:pt x="153" y="28"/>
                  </a:lnTo>
                  <a:lnTo>
                    <a:pt x="182" y="28"/>
                  </a:lnTo>
                  <a:lnTo>
                    <a:pt x="182" y="15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49" name="Line 2236"/>
            <p:cNvSpPr>
              <a:spLocks noChangeShapeType="1"/>
            </p:cNvSpPr>
            <p:nvPr/>
          </p:nvSpPr>
          <p:spPr bwMode="auto">
            <a:xfrm>
              <a:off x="1895" y="2061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50" name="Freeform 2237"/>
            <p:cNvSpPr>
              <a:spLocks/>
            </p:cNvSpPr>
            <p:nvPr/>
          </p:nvSpPr>
          <p:spPr bwMode="auto">
            <a:xfrm>
              <a:off x="1891" y="2058"/>
              <a:ext cx="4" cy="41"/>
            </a:xfrm>
            <a:custGeom>
              <a:avLst/>
              <a:gdLst>
                <a:gd name="T0" fmla="*/ 0 w 29"/>
                <a:gd name="T1" fmla="*/ 0 h 166"/>
                <a:gd name="T2" fmla="*/ 0 w 29"/>
                <a:gd name="T3" fmla="*/ 0 h 166"/>
                <a:gd name="T4" fmla="*/ 0 w 29"/>
                <a:gd name="T5" fmla="*/ 0 h 166"/>
                <a:gd name="T6" fmla="*/ 0 w 29"/>
                <a:gd name="T7" fmla="*/ 0 h 166"/>
                <a:gd name="T8" fmla="*/ 0 w 29"/>
                <a:gd name="T9" fmla="*/ 0 h 166"/>
                <a:gd name="T10" fmla="*/ 0 w 29"/>
                <a:gd name="T11" fmla="*/ 0 h 166"/>
                <a:gd name="T12" fmla="*/ 0 w 29"/>
                <a:gd name="T13" fmla="*/ 0 h 166"/>
                <a:gd name="T14" fmla="*/ 0 w 29"/>
                <a:gd name="T15" fmla="*/ 0 h 166"/>
                <a:gd name="T16" fmla="*/ 0 w 29"/>
                <a:gd name="T17" fmla="*/ 0 h 166"/>
                <a:gd name="T18" fmla="*/ 0 w 29"/>
                <a:gd name="T19" fmla="*/ 0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66"/>
                <a:gd name="T32" fmla="*/ 29 w 2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66">
                  <a:moveTo>
                    <a:pt x="29" y="15"/>
                  </a:moveTo>
                  <a:lnTo>
                    <a:pt x="29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0" y="152"/>
                  </a:lnTo>
                  <a:lnTo>
                    <a:pt x="14" y="166"/>
                  </a:lnTo>
                  <a:lnTo>
                    <a:pt x="29" y="152"/>
                  </a:lnTo>
                  <a:lnTo>
                    <a:pt x="29" y="15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51" name="Line 2238"/>
            <p:cNvSpPr>
              <a:spLocks noChangeShapeType="1"/>
            </p:cNvSpPr>
            <p:nvPr/>
          </p:nvSpPr>
          <p:spPr bwMode="auto">
            <a:xfrm>
              <a:off x="1893" y="2092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52" name="Freeform 2239"/>
            <p:cNvSpPr>
              <a:spLocks/>
            </p:cNvSpPr>
            <p:nvPr/>
          </p:nvSpPr>
          <p:spPr bwMode="auto">
            <a:xfrm>
              <a:off x="1891" y="2092"/>
              <a:ext cx="8" cy="4"/>
            </a:xfrm>
            <a:custGeom>
              <a:avLst/>
              <a:gdLst>
                <a:gd name="T0" fmla="*/ 0 w 56"/>
                <a:gd name="T1" fmla="*/ 0 h 14"/>
                <a:gd name="T2" fmla="*/ 0 w 56"/>
                <a:gd name="T3" fmla="*/ 0 h 14"/>
                <a:gd name="T4" fmla="*/ 0 w 56"/>
                <a:gd name="T5" fmla="*/ 0 h 14"/>
                <a:gd name="T6" fmla="*/ 0 w 56"/>
                <a:gd name="T7" fmla="*/ 0 h 14"/>
                <a:gd name="T8" fmla="*/ 0 w 56"/>
                <a:gd name="T9" fmla="*/ 0 h 14"/>
                <a:gd name="T10" fmla="*/ 0 w 56"/>
                <a:gd name="T11" fmla="*/ 0 h 14"/>
                <a:gd name="T12" fmla="*/ 0 w 56"/>
                <a:gd name="T13" fmla="*/ 0 h 14"/>
                <a:gd name="T14" fmla="*/ 0 w 56"/>
                <a:gd name="T15" fmla="*/ 0 h 14"/>
                <a:gd name="T16" fmla="*/ 0 w 56"/>
                <a:gd name="T17" fmla="*/ 0 h 14"/>
                <a:gd name="T18" fmla="*/ 0 w 56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4"/>
                <a:gd name="T32" fmla="*/ 56 w 5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4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42" y="14"/>
                  </a:lnTo>
                  <a:lnTo>
                    <a:pt x="56" y="14"/>
                  </a:lnTo>
                  <a:lnTo>
                    <a:pt x="42" y="0"/>
                  </a:lnTo>
                  <a:lnTo>
                    <a:pt x="2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53" name="Line 2240"/>
            <p:cNvSpPr>
              <a:spLocks noChangeShapeType="1"/>
            </p:cNvSpPr>
            <p:nvPr/>
          </p:nvSpPr>
          <p:spPr bwMode="auto">
            <a:xfrm>
              <a:off x="1899" y="2096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54" name="Freeform 2241"/>
            <p:cNvSpPr>
              <a:spLocks/>
            </p:cNvSpPr>
            <p:nvPr/>
          </p:nvSpPr>
          <p:spPr bwMode="auto">
            <a:xfrm>
              <a:off x="1895" y="2092"/>
              <a:ext cx="4" cy="42"/>
            </a:xfrm>
            <a:custGeom>
              <a:avLst/>
              <a:gdLst>
                <a:gd name="T0" fmla="*/ 0 w 27"/>
                <a:gd name="T1" fmla="*/ 0 h 166"/>
                <a:gd name="T2" fmla="*/ 0 w 27"/>
                <a:gd name="T3" fmla="*/ 0 h 166"/>
                <a:gd name="T4" fmla="*/ 0 w 27"/>
                <a:gd name="T5" fmla="*/ 0 h 166"/>
                <a:gd name="T6" fmla="*/ 0 w 27"/>
                <a:gd name="T7" fmla="*/ 0 h 166"/>
                <a:gd name="T8" fmla="*/ 0 w 27"/>
                <a:gd name="T9" fmla="*/ 1 h 166"/>
                <a:gd name="T10" fmla="*/ 0 w 27"/>
                <a:gd name="T11" fmla="*/ 1 h 166"/>
                <a:gd name="T12" fmla="*/ 0 w 27"/>
                <a:gd name="T13" fmla="*/ 1 h 166"/>
                <a:gd name="T14" fmla="*/ 0 w 27"/>
                <a:gd name="T15" fmla="*/ 1 h 166"/>
                <a:gd name="T16" fmla="*/ 0 w 27"/>
                <a:gd name="T17" fmla="*/ 1 h 166"/>
                <a:gd name="T18" fmla="*/ 0 w 27"/>
                <a:gd name="T19" fmla="*/ 0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66"/>
                <a:gd name="T32" fmla="*/ 27 w 27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66">
                  <a:moveTo>
                    <a:pt x="27" y="1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13" y="166"/>
                  </a:lnTo>
                  <a:lnTo>
                    <a:pt x="13" y="153"/>
                  </a:lnTo>
                  <a:lnTo>
                    <a:pt x="27" y="166"/>
                  </a:lnTo>
                  <a:lnTo>
                    <a:pt x="27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55" name="Line 2242"/>
            <p:cNvSpPr>
              <a:spLocks noChangeShapeType="1"/>
            </p:cNvSpPr>
            <p:nvPr/>
          </p:nvSpPr>
          <p:spPr bwMode="auto">
            <a:xfrm>
              <a:off x="1897" y="2127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56" name="Freeform 2243"/>
            <p:cNvSpPr>
              <a:spLocks/>
            </p:cNvSpPr>
            <p:nvPr/>
          </p:nvSpPr>
          <p:spPr bwMode="auto">
            <a:xfrm>
              <a:off x="1895" y="2127"/>
              <a:ext cx="18" cy="3"/>
            </a:xfrm>
            <a:custGeom>
              <a:avLst/>
              <a:gdLst>
                <a:gd name="T0" fmla="*/ 0 w 126"/>
                <a:gd name="T1" fmla="*/ 0 h 14"/>
                <a:gd name="T2" fmla="*/ 0 w 126"/>
                <a:gd name="T3" fmla="*/ 0 h 14"/>
                <a:gd name="T4" fmla="*/ 0 w 126"/>
                <a:gd name="T5" fmla="*/ 0 h 14"/>
                <a:gd name="T6" fmla="*/ 0 w 126"/>
                <a:gd name="T7" fmla="*/ 0 h 14"/>
                <a:gd name="T8" fmla="*/ 0 w 126"/>
                <a:gd name="T9" fmla="*/ 0 h 14"/>
                <a:gd name="T10" fmla="*/ 0 w 126"/>
                <a:gd name="T11" fmla="*/ 0 h 14"/>
                <a:gd name="T12" fmla="*/ 0 w 126"/>
                <a:gd name="T13" fmla="*/ 0 h 14"/>
                <a:gd name="T14" fmla="*/ 0 w 126"/>
                <a:gd name="T15" fmla="*/ 0 h 14"/>
                <a:gd name="T16" fmla="*/ 0 w 126"/>
                <a:gd name="T17" fmla="*/ 0 h 14"/>
                <a:gd name="T18" fmla="*/ 0 w 126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"/>
                <a:gd name="T31" fmla="*/ 0 h 14"/>
                <a:gd name="T32" fmla="*/ 126 w 12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" h="14">
                  <a:moveTo>
                    <a:pt x="1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97" y="14"/>
                  </a:lnTo>
                  <a:lnTo>
                    <a:pt x="126" y="14"/>
                  </a:lnTo>
                  <a:lnTo>
                    <a:pt x="126" y="0"/>
                  </a:lnTo>
                  <a:lnTo>
                    <a:pt x="1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57" name="Line 2244"/>
            <p:cNvSpPr>
              <a:spLocks noChangeShapeType="1"/>
            </p:cNvSpPr>
            <p:nvPr/>
          </p:nvSpPr>
          <p:spPr bwMode="auto">
            <a:xfrm>
              <a:off x="1913" y="2130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58" name="Freeform 2245"/>
            <p:cNvSpPr>
              <a:spLocks/>
            </p:cNvSpPr>
            <p:nvPr/>
          </p:nvSpPr>
          <p:spPr bwMode="auto">
            <a:xfrm>
              <a:off x="1911" y="2127"/>
              <a:ext cx="2" cy="41"/>
            </a:xfrm>
            <a:custGeom>
              <a:avLst/>
              <a:gdLst>
                <a:gd name="T0" fmla="*/ 0 w 15"/>
                <a:gd name="T1" fmla="*/ 0 h 166"/>
                <a:gd name="T2" fmla="*/ 0 w 15"/>
                <a:gd name="T3" fmla="*/ 0 h 166"/>
                <a:gd name="T4" fmla="*/ 0 w 15"/>
                <a:gd name="T5" fmla="*/ 0 h 166"/>
                <a:gd name="T6" fmla="*/ 0 w 15"/>
                <a:gd name="T7" fmla="*/ 0 h 166"/>
                <a:gd name="T8" fmla="*/ 0 w 15"/>
                <a:gd name="T9" fmla="*/ 0 h 166"/>
                <a:gd name="T10" fmla="*/ 0 w 15"/>
                <a:gd name="T11" fmla="*/ 0 h 166"/>
                <a:gd name="T12" fmla="*/ 0 w 15"/>
                <a:gd name="T13" fmla="*/ 0 h 166"/>
                <a:gd name="T14" fmla="*/ 0 w 15"/>
                <a:gd name="T15" fmla="*/ 0 h 166"/>
                <a:gd name="T16" fmla="*/ 0 w 15"/>
                <a:gd name="T17" fmla="*/ 0 h 166"/>
                <a:gd name="T18" fmla="*/ 0 w 15"/>
                <a:gd name="T19" fmla="*/ 0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66"/>
                <a:gd name="T32" fmla="*/ 15 w 15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66">
                  <a:moveTo>
                    <a:pt x="15" y="14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0" y="166"/>
                  </a:lnTo>
                  <a:lnTo>
                    <a:pt x="15" y="166"/>
                  </a:lnTo>
                  <a:lnTo>
                    <a:pt x="15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59" name="Line 2246"/>
            <p:cNvSpPr>
              <a:spLocks noChangeShapeType="1"/>
            </p:cNvSpPr>
            <p:nvPr/>
          </p:nvSpPr>
          <p:spPr bwMode="auto">
            <a:xfrm>
              <a:off x="1911" y="2161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60" name="Freeform 2247"/>
            <p:cNvSpPr>
              <a:spLocks/>
            </p:cNvSpPr>
            <p:nvPr/>
          </p:nvSpPr>
          <p:spPr bwMode="auto">
            <a:xfrm>
              <a:off x="1909" y="2161"/>
              <a:ext cx="20" cy="7"/>
            </a:xfrm>
            <a:custGeom>
              <a:avLst/>
              <a:gdLst>
                <a:gd name="T0" fmla="*/ 0 w 140"/>
                <a:gd name="T1" fmla="*/ 0 h 29"/>
                <a:gd name="T2" fmla="*/ 0 w 140"/>
                <a:gd name="T3" fmla="*/ 0 h 29"/>
                <a:gd name="T4" fmla="*/ 0 w 140"/>
                <a:gd name="T5" fmla="*/ 0 h 29"/>
                <a:gd name="T6" fmla="*/ 0 w 140"/>
                <a:gd name="T7" fmla="*/ 0 h 29"/>
                <a:gd name="T8" fmla="*/ 0 w 140"/>
                <a:gd name="T9" fmla="*/ 0 h 29"/>
                <a:gd name="T10" fmla="*/ 0 w 140"/>
                <a:gd name="T11" fmla="*/ 0 h 29"/>
                <a:gd name="T12" fmla="*/ 0 w 140"/>
                <a:gd name="T13" fmla="*/ 0 h 29"/>
                <a:gd name="T14" fmla="*/ 0 w 140"/>
                <a:gd name="T15" fmla="*/ 0 h 29"/>
                <a:gd name="T16" fmla="*/ 0 w 140"/>
                <a:gd name="T17" fmla="*/ 0 h 29"/>
                <a:gd name="T18" fmla="*/ 0 w 140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29"/>
                <a:gd name="T32" fmla="*/ 140 w 140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29">
                  <a:moveTo>
                    <a:pt x="14" y="0"/>
                  </a:moveTo>
                  <a:lnTo>
                    <a:pt x="14" y="0"/>
                  </a:lnTo>
                  <a:lnTo>
                    <a:pt x="0" y="15"/>
                  </a:lnTo>
                  <a:lnTo>
                    <a:pt x="14" y="29"/>
                  </a:lnTo>
                  <a:lnTo>
                    <a:pt x="112" y="29"/>
                  </a:lnTo>
                  <a:lnTo>
                    <a:pt x="140" y="29"/>
                  </a:lnTo>
                  <a:lnTo>
                    <a:pt x="140" y="15"/>
                  </a:lnTo>
                  <a:lnTo>
                    <a:pt x="140" y="0"/>
                  </a:lnTo>
                  <a:lnTo>
                    <a:pt x="112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61" name="Line 2248"/>
            <p:cNvSpPr>
              <a:spLocks noChangeShapeType="1"/>
            </p:cNvSpPr>
            <p:nvPr/>
          </p:nvSpPr>
          <p:spPr bwMode="auto">
            <a:xfrm>
              <a:off x="1929" y="2165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62" name="Freeform 2249"/>
            <p:cNvSpPr>
              <a:spLocks/>
            </p:cNvSpPr>
            <p:nvPr/>
          </p:nvSpPr>
          <p:spPr bwMode="auto">
            <a:xfrm>
              <a:off x="1925" y="2161"/>
              <a:ext cx="4" cy="45"/>
            </a:xfrm>
            <a:custGeom>
              <a:avLst/>
              <a:gdLst>
                <a:gd name="T0" fmla="*/ 0 w 28"/>
                <a:gd name="T1" fmla="*/ 0 h 181"/>
                <a:gd name="T2" fmla="*/ 0 w 28"/>
                <a:gd name="T3" fmla="*/ 0 h 181"/>
                <a:gd name="T4" fmla="*/ 0 w 28"/>
                <a:gd name="T5" fmla="*/ 0 h 181"/>
                <a:gd name="T6" fmla="*/ 0 w 28"/>
                <a:gd name="T7" fmla="*/ 0 h 181"/>
                <a:gd name="T8" fmla="*/ 0 w 28"/>
                <a:gd name="T9" fmla="*/ 0 h 181"/>
                <a:gd name="T10" fmla="*/ 0 w 28"/>
                <a:gd name="T11" fmla="*/ 0 h 181"/>
                <a:gd name="T12" fmla="*/ 0 w 28"/>
                <a:gd name="T13" fmla="*/ 1 h 181"/>
                <a:gd name="T14" fmla="*/ 0 w 28"/>
                <a:gd name="T15" fmla="*/ 0 h 181"/>
                <a:gd name="T16" fmla="*/ 0 w 28"/>
                <a:gd name="T17" fmla="*/ 0 h 181"/>
                <a:gd name="T18" fmla="*/ 0 w 28"/>
                <a:gd name="T19" fmla="*/ 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1"/>
                <a:gd name="T32" fmla="*/ 28 w 28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1">
                  <a:moveTo>
                    <a:pt x="28" y="15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0" y="166"/>
                  </a:lnTo>
                  <a:lnTo>
                    <a:pt x="14" y="181"/>
                  </a:lnTo>
                  <a:lnTo>
                    <a:pt x="28" y="166"/>
                  </a:lnTo>
                  <a:lnTo>
                    <a:pt x="28" y="15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63" name="Line 2250"/>
            <p:cNvSpPr>
              <a:spLocks noChangeShapeType="1"/>
            </p:cNvSpPr>
            <p:nvPr/>
          </p:nvSpPr>
          <p:spPr bwMode="auto">
            <a:xfrm>
              <a:off x="1927" y="2200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64" name="Freeform 2251"/>
            <p:cNvSpPr>
              <a:spLocks/>
            </p:cNvSpPr>
            <p:nvPr/>
          </p:nvSpPr>
          <p:spPr bwMode="auto">
            <a:xfrm>
              <a:off x="1925" y="2200"/>
              <a:ext cx="58" cy="3"/>
            </a:xfrm>
            <a:custGeom>
              <a:avLst/>
              <a:gdLst>
                <a:gd name="T0" fmla="*/ 0 w 405"/>
                <a:gd name="T1" fmla="*/ 0 h 13"/>
                <a:gd name="T2" fmla="*/ 0 w 405"/>
                <a:gd name="T3" fmla="*/ 0 h 13"/>
                <a:gd name="T4" fmla="*/ 0 w 405"/>
                <a:gd name="T5" fmla="*/ 0 h 13"/>
                <a:gd name="T6" fmla="*/ 0 w 405"/>
                <a:gd name="T7" fmla="*/ 0 h 13"/>
                <a:gd name="T8" fmla="*/ 0 w 405"/>
                <a:gd name="T9" fmla="*/ 0 h 13"/>
                <a:gd name="T10" fmla="*/ 0 w 405"/>
                <a:gd name="T11" fmla="*/ 0 h 13"/>
                <a:gd name="T12" fmla="*/ 0 w 405"/>
                <a:gd name="T13" fmla="*/ 0 h 13"/>
                <a:gd name="T14" fmla="*/ 0 w 405"/>
                <a:gd name="T15" fmla="*/ 0 h 13"/>
                <a:gd name="T16" fmla="*/ 0 w 405"/>
                <a:gd name="T17" fmla="*/ 0 h 13"/>
                <a:gd name="T18" fmla="*/ 0 w 405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5"/>
                <a:gd name="T31" fmla="*/ 0 h 13"/>
                <a:gd name="T32" fmla="*/ 405 w 405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5" h="13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363" y="13"/>
                  </a:lnTo>
                  <a:lnTo>
                    <a:pt x="391" y="13"/>
                  </a:lnTo>
                  <a:lnTo>
                    <a:pt x="405" y="13"/>
                  </a:lnTo>
                  <a:lnTo>
                    <a:pt x="391" y="0"/>
                  </a:lnTo>
                  <a:lnTo>
                    <a:pt x="37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65" name="Line 2252"/>
            <p:cNvSpPr>
              <a:spLocks noChangeShapeType="1"/>
            </p:cNvSpPr>
            <p:nvPr/>
          </p:nvSpPr>
          <p:spPr bwMode="auto">
            <a:xfrm>
              <a:off x="1983" y="2203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66" name="Freeform 2253"/>
            <p:cNvSpPr>
              <a:spLocks/>
            </p:cNvSpPr>
            <p:nvPr/>
          </p:nvSpPr>
          <p:spPr bwMode="auto">
            <a:xfrm>
              <a:off x="1979" y="2200"/>
              <a:ext cx="4" cy="44"/>
            </a:xfrm>
            <a:custGeom>
              <a:avLst/>
              <a:gdLst>
                <a:gd name="T0" fmla="*/ 0 w 28"/>
                <a:gd name="T1" fmla="*/ 0 h 179"/>
                <a:gd name="T2" fmla="*/ 0 w 28"/>
                <a:gd name="T3" fmla="*/ 0 h 179"/>
                <a:gd name="T4" fmla="*/ 0 w 28"/>
                <a:gd name="T5" fmla="*/ 0 h 179"/>
                <a:gd name="T6" fmla="*/ 0 w 28"/>
                <a:gd name="T7" fmla="*/ 0 h 179"/>
                <a:gd name="T8" fmla="*/ 0 w 28"/>
                <a:gd name="T9" fmla="*/ 0 h 179"/>
                <a:gd name="T10" fmla="*/ 0 w 28"/>
                <a:gd name="T11" fmla="*/ 0 h 179"/>
                <a:gd name="T12" fmla="*/ 0 w 28"/>
                <a:gd name="T13" fmla="*/ 1 h 179"/>
                <a:gd name="T14" fmla="*/ 0 w 28"/>
                <a:gd name="T15" fmla="*/ 0 h 179"/>
                <a:gd name="T16" fmla="*/ 0 w 28"/>
                <a:gd name="T17" fmla="*/ 1 h 179"/>
                <a:gd name="T18" fmla="*/ 0 w 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9"/>
                <a:gd name="T32" fmla="*/ 28 w 28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9">
                  <a:moveTo>
                    <a:pt x="28" y="13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4" y="179"/>
                  </a:lnTo>
                  <a:lnTo>
                    <a:pt x="14" y="165"/>
                  </a:lnTo>
                  <a:lnTo>
                    <a:pt x="28" y="179"/>
                  </a:lnTo>
                  <a:lnTo>
                    <a:pt x="28" y="13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67" name="Freeform 2254"/>
            <p:cNvSpPr>
              <a:spLocks/>
            </p:cNvSpPr>
            <p:nvPr/>
          </p:nvSpPr>
          <p:spPr bwMode="auto">
            <a:xfrm>
              <a:off x="1979" y="2238"/>
              <a:ext cx="196" cy="3"/>
            </a:xfrm>
            <a:custGeom>
              <a:avLst/>
              <a:gdLst>
                <a:gd name="T0" fmla="*/ 0 w 1369"/>
                <a:gd name="T1" fmla="*/ 0 h 13"/>
                <a:gd name="T2" fmla="*/ 0 w 1369"/>
                <a:gd name="T3" fmla="*/ 0 h 13"/>
                <a:gd name="T4" fmla="*/ 0 w 1369"/>
                <a:gd name="T5" fmla="*/ 0 h 13"/>
                <a:gd name="T6" fmla="*/ 0 w 1369"/>
                <a:gd name="T7" fmla="*/ 0 h 13"/>
                <a:gd name="T8" fmla="*/ 1 w 1369"/>
                <a:gd name="T9" fmla="*/ 0 h 13"/>
                <a:gd name="T10" fmla="*/ 1 w 1369"/>
                <a:gd name="T11" fmla="*/ 0 h 13"/>
                <a:gd name="T12" fmla="*/ 1 w 1369"/>
                <a:gd name="T13" fmla="*/ 0 h 13"/>
                <a:gd name="T14" fmla="*/ 1 w 1369"/>
                <a:gd name="T15" fmla="*/ 0 h 13"/>
                <a:gd name="T16" fmla="*/ 1 w 1369"/>
                <a:gd name="T17" fmla="*/ 0 h 13"/>
                <a:gd name="T18" fmla="*/ 0 w 1369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9"/>
                <a:gd name="T31" fmla="*/ 0 h 13"/>
                <a:gd name="T32" fmla="*/ 1369 w 1369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9" h="13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342" y="13"/>
                  </a:lnTo>
                  <a:lnTo>
                    <a:pt x="1369" y="13"/>
                  </a:lnTo>
                  <a:lnTo>
                    <a:pt x="1369" y="0"/>
                  </a:lnTo>
                  <a:lnTo>
                    <a:pt x="1355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68" name="Line 2255"/>
            <p:cNvSpPr>
              <a:spLocks noChangeShapeType="1"/>
            </p:cNvSpPr>
            <p:nvPr/>
          </p:nvSpPr>
          <p:spPr bwMode="auto">
            <a:xfrm>
              <a:off x="2175" y="2241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69" name="Freeform 2256"/>
            <p:cNvSpPr>
              <a:spLocks/>
            </p:cNvSpPr>
            <p:nvPr/>
          </p:nvSpPr>
          <p:spPr bwMode="auto">
            <a:xfrm>
              <a:off x="2173" y="2238"/>
              <a:ext cx="2" cy="51"/>
            </a:xfrm>
            <a:custGeom>
              <a:avLst/>
              <a:gdLst>
                <a:gd name="T0" fmla="*/ 0 w 14"/>
                <a:gd name="T1" fmla="*/ 0 h 208"/>
                <a:gd name="T2" fmla="*/ 0 w 14"/>
                <a:gd name="T3" fmla="*/ 0 h 208"/>
                <a:gd name="T4" fmla="*/ 0 w 14"/>
                <a:gd name="T5" fmla="*/ 0 h 208"/>
                <a:gd name="T6" fmla="*/ 0 w 14"/>
                <a:gd name="T7" fmla="*/ 0 h 208"/>
                <a:gd name="T8" fmla="*/ 0 w 14"/>
                <a:gd name="T9" fmla="*/ 1 h 208"/>
                <a:gd name="T10" fmla="*/ 0 w 14"/>
                <a:gd name="T11" fmla="*/ 1 h 208"/>
                <a:gd name="T12" fmla="*/ 0 w 14"/>
                <a:gd name="T13" fmla="*/ 1 h 208"/>
                <a:gd name="T14" fmla="*/ 0 w 14"/>
                <a:gd name="T15" fmla="*/ 1 h 208"/>
                <a:gd name="T16" fmla="*/ 0 w 14"/>
                <a:gd name="T17" fmla="*/ 1 h 208"/>
                <a:gd name="T18" fmla="*/ 0 w 14"/>
                <a:gd name="T19" fmla="*/ 0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08"/>
                <a:gd name="T32" fmla="*/ 14 w 14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08">
                  <a:moveTo>
                    <a:pt x="14" y="13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0" y="208"/>
                  </a:lnTo>
                  <a:lnTo>
                    <a:pt x="14" y="208"/>
                  </a:lnTo>
                  <a:lnTo>
                    <a:pt x="14" y="13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70" name="Line 2257"/>
            <p:cNvSpPr>
              <a:spLocks noChangeShapeType="1"/>
            </p:cNvSpPr>
            <p:nvPr/>
          </p:nvSpPr>
          <p:spPr bwMode="auto">
            <a:xfrm>
              <a:off x="2173" y="2282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71" name="Freeform 2258"/>
            <p:cNvSpPr>
              <a:spLocks/>
            </p:cNvSpPr>
            <p:nvPr/>
          </p:nvSpPr>
          <p:spPr bwMode="auto">
            <a:xfrm>
              <a:off x="2171" y="2282"/>
              <a:ext cx="8" cy="7"/>
            </a:xfrm>
            <a:custGeom>
              <a:avLst/>
              <a:gdLst>
                <a:gd name="T0" fmla="*/ 0 w 55"/>
                <a:gd name="T1" fmla="*/ 0 h 29"/>
                <a:gd name="T2" fmla="*/ 0 w 55"/>
                <a:gd name="T3" fmla="*/ 0 h 29"/>
                <a:gd name="T4" fmla="*/ 0 w 55"/>
                <a:gd name="T5" fmla="*/ 0 h 29"/>
                <a:gd name="T6" fmla="*/ 0 w 55"/>
                <a:gd name="T7" fmla="*/ 0 h 29"/>
                <a:gd name="T8" fmla="*/ 0 w 55"/>
                <a:gd name="T9" fmla="*/ 0 h 29"/>
                <a:gd name="T10" fmla="*/ 0 w 55"/>
                <a:gd name="T11" fmla="*/ 0 h 29"/>
                <a:gd name="T12" fmla="*/ 0 w 55"/>
                <a:gd name="T13" fmla="*/ 0 h 29"/>
                <a:gd name="T14" fmla="*/ 0 w 55"/>
                <a:gd name="T15" fmla="*/ 0 h 29"/>
                <a:gd name="T16" fmla="*/ 0 w 55"/>
                <a:gd name="T17" fmla="*/ 0 h 29"/>
                <a:gd name="T18" fmla="*/ 0 w 55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29"/>
                <a:gd name="T32" fmla="*/ 55 w 55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29">
                  <a:moveTo>
                    <a:pt x="13" y="0"/>
                  </a:moveTo>
                  <a:lnTo>
                    <a:pt x="13" y="0"/>
                  </a:lnTo>
                  <a:lnTo>
                    <a:pt x="0" y="14"/>
                  </a:lnTo>
                  <a:lnTo>
                    <a:pt x="13" y="29"/>
                  </a:lnTo>
                  <a:lnTo>
                    <a:pt x="27" y="29"/>
                  </a:lnTo>
                  <a:lnTo>
                    <a:pt x="55" y="29"/>
                  </a:lnTo>
                  <a:lnTo>
                    <a:pt x="55" y="14"/>
                  </a:lnTo>
                  <a:lnTo>
                    <a:pt x="55" y="0"/>
                  </a:lnTo>
                  <a:lnTo>
                    <a:pt x="27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72" name="Line 2259"/>
            <p:cNvSpPr>
              <a:spLocks noChangeShapeType="1"/>
            </p:cNvSpPr>
            <p:nvPr/>
          </p:nvSpPr>
          <p:spPr bwMode="auto">
            <a:xfrm>
              <a:off x="2179" y="2286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73" name="Freeform 2260"/>
            <p:cNvSpPr>
              <a:spLocks/>
            </p:cNvSpPr>
            <p:nvPr/>
          </p:nvSpPr>
          <p:spPr bwMode="auto">
            <a:xfrm>
              <a:off x="2177" y="2282"/>
              <a:ext cx="2" cy="56"/>
            </a:xfrm>
            <a:custGeom>
              <a:avLst/>
              <a:gdLst>
                <a:gd name="T0" fmla="*/ 0 w 13"/>
                <a:gd name="T1" fmla="*/ 0 h 222"/>
                <a:gd name="T2" fmla="*/ 0 w 13"/>
                <a:gd name="T3" fmla="*/ 0 h 222"/>
                <a:gd name="T4" fmla="*/ 0 w 13"/>
                <a:gd name="T5" fmla="*/ 0 h 222"/>
                <a:gd name="T6" fmla="*/ 0 w 13"/>
                <a:gd name="T7" fmla="*/ 0 h 222"/>
                <a:gd name="T8" fmla="*/ 0 w 13"/>
                <a:gd name="T9" fmla="*/ 1 h 222"/>
                <a:gd name="T10" fmla="*/ 0 w 13"/>
                <a:gd name="T11" fmla="*/ 1 h 222"/>
                <a:gd name="T12" fmla="*/ 0 w 13"/>
                <a:gd name="T13" fmla="*/ 1 h 222"/>
                <a:gd name="T14" fmla="*/ 0 w 13"/>
                <a:gd name="T15" fmla="*/ 1 h 222"/>
                <a:gd name="T16" fmla="*/ 0 w 13"/>
                <a:gd name="T17" fmla="*/ 1 h 222"/>
                <a:gd name="T18" fmla="*/ 0 w 13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22"/>
                <a:gd name="T32" fmla="*/ 13 w 13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22">
                  <a:moveTo>
                    <a:pt x="13" y="1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0" y="208"/>
                  </a:lnTo>
                  <a:lnTo>
                    <a:pt x="0" y="222"/>
                  </a:lnTo>
                  <a:lnTo>
                    <a:pt x="13" y="208"/>
                  </a:lnTo>
                  <a:lnTo>
                    <a:pt x="13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74" name="Line 2261"/>
            <p:cNvSpPr>
              <a:spLocks noChangeShapeType="1"/>
            </p:cNvSpPr>
            <p:nvPr/>
          </p:nvSpPr>
          <p:spPr bwMode="auto">
            <a:xfrm>
              <a:off x="2177" y="2331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75" name="Freeform 2262"/>
            <p:cNvSpPr>
              <a:spLocks/>
            </p:cNvSpPr>
            <p:nvPr/>
          </p:nvSpPr>
          <p:spPr bwMode="auto">
            <a:xfrm>
              <a:off x="2175" y="2331"/>
              <a:ext cx="96" cy="3"/>
            </a:xfrm>
            <a:custGeom>
              <a:avLst/>
              <a:gdLst>
                <a:gd name="T0" fmla="*/ 0 w 671"/>
                <a:gd name="T1" fmla="*/ 0 h 14"/>
                <a:gd name="T2" fmla="*/ 0 w 671"/>
                <a:gd name="T3" fmla="*/ 0 h 14"/>
                <a:gd name="T4" fmla="*/ 0 w 671"/>
                <a:gd name="T5" fmla="*/ 0 h 14"/>
                <a:gd name="T6" fmla="*/ 0 w 671"/>
                <a:gd name="T7" fmla="*/ 0 h 14"/>
                <a:gd name="T8" fmla="*/ 0 w 671"/>
                <a:gd name="T9" fmla="*/ 0 h 14"/>
                <a:gd name="T10" fmla="*/ 0 w 671"/>
                <a:gd name="T11" fmla="*/ 0 h 14"/>
                <a:gd name="T12" fmla="*/ 0 w 671"/>
                <a:gd name="T13" fmla="*/ 0 h 14"/>
                <a:gd name="T14" fmla="*/ 0 w 671"/>
                <a:gd name="T15" fmla="*/ 0 h 14"/>
                <a:gd name="T16" fmla="*/ 0 w 671"/>
                <a:gd name="T17" fmla="*/ 0 h 14"/>
                <a:gd name="T18" fmla="*/ 0 w 671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1"/>
                <a:gd name="T31" fmla="*/ 0 h 14"/>
                <a:gd name="T32" fmla="*/ 671 w 67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1" h="14">
                  <a:moveTo>
                    <a:pt x="15" y="0"/>
                  </a:moveTo>
                  <a:lnTo>
                    <a:pt x="15" y="0"/>
                  </a:lnTo>
                  <a:lnTo>
                    <a:pt x="0" y="14"/>
                  </a:lnTo>
                  <a:lnTo>
                    <a:pt x="15" y="14"/>
                  </a:lnTo>
                  <a:lnTo>
                    <a:pt x="643" y="14"/>
                  </a:lnTo>
                  <a:lnTo>
                    <a:pt x="657" y="14"/>
                  </a:lnTo>
                  <a:lnTo>
                    <a:pt x="671" y="14"/>
                  </a:lnTo>
                  <a:lnTo>
                    <a:pt x="657" y="0"/>
                  </a:lnTo>
                  <a:lnTo>
                    <a:pt x="64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76" name="Line 2263"/>
            <p:cNvSpPr>
              <a:spLocks noChangeShapeType="1"/>
            </p:cNvSpPr>
            <p:nvPr/>
          </p:nvSpPr>
          <p:spPr bwMode="auto">
            <a:xfrm>
              <a:off x="2271" y="2334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77" name="Freeform 2264"/>
            <p:cNvSpPr>
              <a:spLocks/>
            </p:cNvSpPr>
            <p:nvPr/>
          </p:nvSpPr>
          <p:spPr bwMode="auto">
            <a:xfrm>
              <a:off x="2267" y="2331"/>
              <a:ext cx="4" cy="59"/>
            </a:xfrm>
            <a:custGeom>
              <a:avLst/>
              <a:gdLst>
                <a:gd name="T0" fmla="*/ 0 w 28"/>
                <a:gd name="T1" fmla="*/ 0 h 235"/>
                <a:gd name="T2" fmla="*/ 0 w 28"/>
                <a:gd name="T3" fmla="*/ 0 h 235"/>
                <a:gd name="T4" fmla="*/ 0 w 28"/>
                <a:gd name="T5" fmla="*/ 0 h 235"/>
                <a:gd name="T6" fmla="*/ 0 w 28"/>
                <a:gd name="T7" fmla="*/ 0 h 235"/>
                <a:gd name="T8" fmla="*/ 0 w 28"/>
                <a:gd name="T9" fmla="*/ 1 h 235"/>
                <a:gd name="T10" fmla="*/ 0 w 28"/>
                <a:gd name="T11" fmla="*/ 1 h 235"/>
                <a:gd name="T12" fmla="*/ 0 w 28"/>
                <a:gd name="T13" fmla="*/ 1 h 235"/>
                <a:gd name="T14" fmla="*/ 0 w 28"/>
                <a:gd name="T15" fmla="*/ 1 h 235"/>
                <a:gd name="T16" fmla="*/ 0 w 28"/>
                <a:gd name="T17" fmla="*/ 1 h 235"/>
                <a:gd name="T18" fmla="*/ 0 w 28"/>
                <a:gd name="T19" fmla="*/ 0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35"/>
                <a:gd name="T32" fmla="*/ 28 w 28"/>
                <a:gd name="T33" fmla="*/ 235 h 2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35">
                  <a:moveTo>
                    <a:pt x="28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14" y="235"/>
                  </a:lnTo>
                  <a:lnTo>
                    <a:pt x="28" y="235"/>
                  </a:lnTo>
                  <a:lnTo>
                    <a:pt x="28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78" name="Line 2265"/>
            <p:cNvSpPr>
              <a:spLocks noChangeShapeType="1"/>
            </p:cNvSpPr>
            <p:nvPr/>
          </p:nvSpPr>
          <p:spPr bwMode="auto">
            <a:xfrm>
              <a:off x="2269" y="2383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79" name="Freeform 2266"/>
            <p:cNvSpPr>
              <a:spLocks/>
            </p:cNvSpPr>
            <p:nvPr/>
          </p:nvSpPr>
          <p:spPr bwMode="auto">
            <a:xfrm>
              <a:off x="2267" y="2383"/>
              <a:ext cx="165" cy="7"/>
            </a:xfrm>
            <a:custGeom>
              <a:avLst/>
              <a:gdLst>
                <a:gd name="T0" fmla="*/ 0 w 1159"/>
                <a:gd name="T1" fmla="*/ 0 h 28"/>
                <a:gd name="T2" fmla="*/ 0 w 1159"/>
                <a:gd name="T3" fmla="*/ 0 h 28"/>
                <a:gd name="T4" fmla="*/ 0 w 1159"/>
                <a:gd name="T5" fmla="*/ 0 h 28"/>
                <a:gd name="T6" fmla="*/ 0 w 1159"/>
                <a:gd name="T7" fmla="*/ 0 h 28"/>
                <a:gd name="T8" fmla="*/ 0 w 1159"/>
                <a:gd name="T9" fmla="*/ 0 h 28"/>
                <a:gd name="T10" fmla="*/ 0 w 1159"/>
                <a:gd name="T11" fmla="*/ 0 h 28"/>
                <a:gd name="T12" fmla="*/ 0 w 1159"/>
                <a:gd name="T13" fmla="*/ 0 h 28"/>
                <a:gd name="T14" fmla="*/ 0 w 1159"/>
                <a:gd name="T15" fmla="*/ 0 h 28"/>
                <a:gd name="T16" fmla="*/ 0 w 1159"/>
                <a:gd name="T17" fmla="*/ 0 h 28"/>
                <a:gd name="T18" fmla="*/ 0 w 1159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9"/>
                <a:gd name="T31" fmla="*/ 0 h 28"/>
                <a:gd name="T32" fmla="*/ 1159 w 1159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9" h="28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1132" y="28"/>
                  </a:lnTo>
                  <a:lnTo>
                    <a:pt x="1159" y="28"/>
                  </a:lnTo>
                  <a:lnTo>
                    <a:pt x="1159" y="14"/>
                  </a:lnTo>
                  <a:lnTo>
                    <a:pt x="1159" y="0"/>
                  </a:lnTo>
                  <a:lnTo>
                    <a:pt x="1146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80" name="Line 2267"/>
            <p:cNvSpPr>
              <a:spLocks noChangeShapeType="1"/>
            </p:cNvSpPr>
            <p:nvPr/>
          </p:nvSpPr>
          <p:spPr bwMode="auto">
            <a:xfrm>
              <a:off x="2432" y="2386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81" name="Freeform 2268"/>
            <p:cNvSpPr>
              <a:spLocks/>
            </p:cNvSpPr>
            <p:nvPr/>
          </p:nvSpPr>
          <p:spPr bwMode="auto">
            <a:xfrm>
              <a:off x="2430" y="2383"/>
              <a:ext cx="2" cy="69"/>
            </a:xfrm>
            <a:custGeom>
              <a:avLst/>
              <a:gdLst>
                <a:gd name="T0" fmla="*/ 0 w 13"/>
                <a:gd name="T1" fmla="*/ 0 h 276"/>
                <a:gd name="T2" fmla="*/ 0 w 13"/>
                <a:gd name="T3" fmla="*/ 0 h 276"/>
                <a:gd name="T4" fmla="*/ 0 w 13"/>
                <a:gd name="T5" fmla="*/ 0 h 276"/>
                <a:gd name="T6" fmla="*/ 0 w 13"/>
                <a:gd name="T7" fmla="*/ 0 h 276"/>
                <a:gd name="T8" fmla="*/ 0 w 13"/>
                <a:gd name="T9" fmla="*/ 1 h 276"/>
                <a:gd name="T10" fmla="*/ 0 w 13"/>
                <a:gd name="T11" fmla="*/ 1 h 276"/>
                <a:gd name="T12" fmla="*/ 0 w 13"/>
                <a:gd name="T13" fmla="*/ 1 h 276"/>
                <a:gd name="T14" fmla="*/ 0 w 13"/>
                <a:gd name="T15" fmla="*/ 1 h 276"/>
                <a:gd name="T16" fmla="*/ 0 w 13"/>
                <a:gd name="T17" fmla="*/ 1 h 276"/>
                <a:gd name="T18" fmla="*/ 0 w 13"/>
                <a:gd name="T19" fmla="*/ 0 h 2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76"/>
                <a:gd name="T32" fmla="*/ 13 w 13"/>
                <a:gd name="T33" fmla="*/ 276 h 2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76">
                  <a:moveTo>
                    <a:pt x="13" y="1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0" y="276"/>
                  </a:lnTo>
                  <a:lnTo>
                    <a:pt x="13" y="276"/>
                  </a:lnTo>
                  <a:lnTo>
                    <a:pt x="13" y="263"/>
                  </a:lnTo>
                  <a:lnTo>
                    <a:pt x="13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82" name="Line 2269"/>
            <p:cNvSpPr>
              <a:spLocks noChangeShapeType="1"/>
            </p:cNvSpPr>
            <p:nvPr/>
          </p:nvSpPr>
          <p:spPr bwMode="auto">
            <a:xfrm>
              <a:off x="2430" y="2445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83" name="Freeform 2270"/>
            <p:cNvSpPr>
              <a:spLocks/>
            </p:cNvSpPr>
            <p:nvPr/>
          </p:nvSpPr>
          <p:spPr bwMode="auto">
            <a:xfrm>
              <a:off x="2428" y="2445"/>
              <a:ext cx="84" cy="7"/>
            </a:xfrm>
            <a:custGeom>
              <a:avLst/>
              <a:gdLst>
                <a:gd name="T0" fmla="*/ 0 w 586"/>
                <a:gd name="T1" fmla="*/ 0 h 27"/>
                <a:gd name="T2" fmla="*/ 0 w 586"/>
                <a:gd name="T3" fmla="*/ 0 h 27"/>
                <a:gd name="T4" fmla="*/ 0 w 586"/>
                <a:gd name="T5" fmla="*/ 0 h 27"/>
                <a:gd name="T6" fmla="*/ 0 w 586"/>
                <a:gd name="T7" fmla="*/ 0 h 27"/>
                <a:gd name="T8" fmla="*/ 0 w 586"/>
                <a:gd name="T9" fmla="*/ 0 h 27"/>
                <a:gd name="T10" fmla="*/ 0 w 586"/>
                <a:gd name="T11" fmla="*/ 0 h 27"/>
                <a:gd name="T12" fmla="*/ 0 w 586"/>
                <a:gd name="T13" fmla="*/ 0 h 27"/>
                <a:gd name="T14" fmla="*/ 0 w 586"/>
                <a:gd name="T15" fmla="*/ 0 h 27"/>
                <a:gd name="T16" fmla="*/ 0 w 586"/>
                <a:gd name="T17" fmla="*/ 0 h 27"/>
                <a:gd name="T18" fmla="*/ 0 w 58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6"/>
                <a:gd name="T31" fmla="*/ 0 h 27"/>
                <a:gd name="T32" fmla="*/ 586 w 58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6" h="27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4" y="27"/>
                  </a:lnTo>
                  <a:lnTo>
                    <a:pt x="559" y="27"/>
                  </a:lnTo>
                  <a:lnTo>
                    <a:pt x="586" y="27"/>
                  </a:lnTo>
                  <a:lnTo>
                    <a:pt x="586" y="14"/>
                  </a:lnTo>
                  <a:lnTo>
                    <a:pt x="586" y="0"/>
                  </a:lnTo>
                  <a:lnTo>
                    <a:pt x="55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84" name="Line 2271"/>
            <p:cNvSpPr>
              <a:spLocks noChangeShapeType="1"/>
            </p:cNvSpPr>
            <p:nvPr/>
          </p:nvSpPr>
          <p:spPr bwMode="auto">
            <a:xfrm>
              <a:off x="2512" y="2448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85" name="Freeform 2272"/>
            <p:cNvSpPr>
              <a:spLocks/>
            </p:cNvSpPr>
            <p:nvPr/>
          </p:nvSpPr>
          <p:spPr bwMode="auto">
            <a:xfrm>
              <a:off x="2508" y="2445"/>
              <a:ext cx="4" cy="90"/>
            </a:xfrm>
            <a:custGeom>
              <a:avLst/>
              <a:gdLst>
                <a:gd name="T0" fmla="*/ 0 w 27"/>
                <a:gd name="T1" fmla="*/ 0 h 359"/>
                <a:gd name="T2" fmla="*/ 0 w 27"/>
                <a:gd name="T3" fmla="*/ 0 h 359"/>
                <a:gd name="T4" fmla="*/ 0 w 27"/>
                <a:gd name="T5" fmla="*/ 0 h 359"/>
                <a:gd name="T6" fmla="*/ 0 w 27"/>
                <a:gd name="T7" fmla="*/ 0 h 359"/>
                <a:gd name="T8" fmla="*/ 0 w 27"/>
                <a:gd name="T9" fmla="*/ 1 h 359"/>
                <a:gd name="T10" fmla="*/ 0 w 27"/>
                <a:gd name="T11" fmla="*/ 2 h 359"/>
                <a:gd name="T12" fmla="*/ 0 w 27"/>
                <a:gd name="T13" fmla="*/ 2 h 359"/>
                <a:gd name="T14" fmla="*/ 0 w 27"/>
                <a:gd name="T15" fmla="*/ 2 h 359"/>
                <a:gd name="T16" fmla="*/ 0 w 27"/>
                <a:gd name="T17" fmla="*/ 2 h 359"/>
                <a:gd name="T18" fmla="*/ 0 w 27"/>
                <a:gd name="T19" fmla="*/ 0 h 3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59"/>
                <a:gd name="T32" fmla="*/ 27 w 27"/>
                <a:gd name="T33" fmla="*/ 359 h 3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59">
                  <a:moveTo>
                    <a:pt x="27" y="14"/>
                  </a:move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32"/>
                  </a:lnTo>
                  <a:lnTo>
                    <a:pt x="0" y="345"/>
                  </a:lnTo>
                  <a:lnTo>
                    <a:pt x="14" y="359"/>
                  </a:lnTo>
                  <a:lnTo>
                    <a:pt x="27" y="345"/>
                  </a:lnTo>
                  <a:lnTo>
                    <a:pt x="27" y="14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86" name="Line 2273"/>
            <p:cNvSpPr>
              <a:spLocks noChangeShapeType="1"/>
            </p:cNvSpPr>
            <p:nvPr/>
          </p:nvSpPr>
          <p:spPr bwMode="auto">
            <a:xfrm>
              <a:off x="2510" y="2528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87" name="Freeform 2274"/>
            <p:cNvSpPr>
              <a:spLocks/>
            </p:cNvSpPr>
            <p:nvPr/>
          </p:nvSpPr>
          <p:spPr bwMode="auto">
            <a:xfrm>
              <a:off x="2508" y="2528"/>
              <a:ext cx="66" cy="3"/>
            </a:xfrm>
            <a:custGeom>
              <a:avLst/>
              <a:gdLst>
                <a:gd name="T0" fmla="*/ 0 w 460"/>
                <a:gd name="T1" fmla="*/ 0 h 13"/>
                <a:gd name="T2" fmla="*/ 0 w 460"/>
                <a:gd name="T3" fmla="*/ 0 h 13"/>
                <a:gd name="T4" fmla="*/ 0 w 460"/>
                <a:gd name="T5" fmla="*/ 0 h 13"/>
                <a:gd name="T6" fmla="*/ 0 w 460"/>
                <a:gd name="T7" fmla="*/ 0 h 13"/>
                <a:gd name="T8" fmla="*/ 0 w 460"/>
                <a:gd name="T9" fmla="*/ 0 h 13"/>
                <a:gd name="T10" fmla="*/ 0 w 460"/>
                <a:gd name="T11" fmla="*/ 0 h 13"/>
                <a:gd name="T12" fmla="*/ 0 w 460"/>
                <a:gd name="T13" fmla="*/ 0 h 13"/>
                <a:gd name="T14" fmla="*/ 0 w 460"/>
                <a:gd name="T15" fmla="*/ 0 h 13"/>
                <a:gd name="T16" fmla="*/ 0 w 460"/>
                <a:gd name="T17" fmla="*/ 0 h 13"/>
                <a:gd name="T18" fmla="*/ 0 w 460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0"/>
                <a:gd name="T31" fmla="*/ 0 h 13"/>
                <a:gd name="T32" fmla="*/ 460 w 460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0" h="13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419" y="13"/>
                  </a:lnTo>
                  <a:lnTo>
                    <a:pt x="447" y="13"/>
                  </a:lnTo>
                  <a:lnTo>
                    <a:pt x="460" y="13"/>
                  </a:lnTo>
                  <a:lnTo>
                    <a:pt x="447" y="0"/>
                  </a:lnTo>
                  <a:lnTo>
                    <a:pt x="432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88" name="Freeform 2275"/>
            <p:cNvSpPr>
              <a:spLocks/>
            </p:cNvSpPr>
            <p:nvPr/>
          </p:nvSpPr>
          <p:spPr bwMode="auto">
            <a:xfrm>
              <a:off x="2570" y="2528"/>
              <a:ext cx="4" cy="159"/>
            </a:xfrm>
            <a:custGeom>
              <a:avLst/>
              <a:gdLst>
                <a:gd name="T0" fmla="*/ 0 w 28"/>
                <a:gd name="T1" fmla="*/ 0 h 636"/>
                <a:gd name="T2" fmla="*/ 0 w 28"/>
                <a:gd name="T3" fmla="*/ 0 h 636"/>
                <a:gd name="T4" fmla="*/ 0 w 28"/>
                <a:gd name="T5" fmla="*/ 0 h 636"/>
                <a:gd name="T6" fmla="*/ 0 w 28"/>
                <a:gd name="T7" fmla="*/ 0 h 636"/>
                <a:gd name="T8" fmla="*/ 0 w 28"/>
                <a:gd name="T9" fmla="*/ 3 h 636"/>
                <a:gd name="T10" fmla="*/ 0 w 28"/>
                <a:gd name="T11" fmla="*/ 3 h 636"/>
                <a:gd name="T12" fmla="*/ 0 w 28"/>
                <a:gd name="T13" fmla="*/ 3 h 636"/>
                <a:gd name="T14" fmla="*/ 0 w 28"/>
                <a:gd name="T15" fmla="*/ 3 h 636"/>
                <a:gd name="T16" fmla="*/ 0 w 28"/>
                <a:gd name="T17" fmla="*/ 3 h 636"/>
                <a:gd name="T18" fmla="*/ 0 w 28"/>
                <a:gd name="T19" fmla="*/ 0 h 6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36"/>
                <a:gd name="T32" fmla="*/ 28 w 28"/>
                <a:gd name="T33" fmla="*/ 636 h 6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36">
                  <a:moveTo>
                    <a:pt x="28" y="13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0" y="621"/>
                  </a:lnTo>
                  <a:lnTo>
                    <a:pt x="15" y="636"/>
                  </a:lnTo>
                  <a:lnTo>
                    <a:pt x="15" y="621"/>
                  </a:lnTo>
                  <a:lnTo>
                    <a:pt x="28" y="621"/>
                  </a:lnTo>
                  <a:lnTo>
                    <a:pt x="28" y="13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89" name="Line 2276"/>
            <p:cNvSpPr>
              <a:spLocks noChangeShapeType="1"/>
            </p:cNvSpPr>
            <p:nvPr/>
          </p:nvSpPr>
          <p:spPr bwMode="auto">
            <a:xfrm>
              <a:off x="2572" y="2680"/>
              <a:ext cx="0" cy="0"/>
            </a:xfrm>
            <a:prstGeom prst="line">
              <a:avLst/>
            </a:pr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90" name="Freeform 2277"/>
            <p:cNvSpPr>
              <a:spLocks/>
            </p:cNvSpPr>
            <p:nvPr/>
          </p:nvSpPr>
          <p:spPr bwMode="auto">
            <a:xfrm>
              <a:off x="2570" y="2680"/>
              <a:ext cx="186" cy="3"/>
            </a:xfrm>
            <a:custGeom>
              <a:avLst/>
              <a:gdLst>
                <a:gd name="T0" fmla="*/ 0 w 1300"/>
                <a:gd name="T1" fmla="*/ 0 h 14"/>
                <a:gd name="T2" fmla="*/ 0 w 1300"/>
                <a:gd name="T3" fmla="*/ 0 h 14"/>
                <a:gd name="T4" fmla="*/ 0 w 1300"/>
                <a:gd name="T5" fmla="*/ 0 h 14"/>
                <a:gd name="T6" fmla="*/ 0 w 1300"/>
                <a:gd name="T7" fmla="*/ 0 h 14"/>
                <a:gd name="T8" fmla="*/ 1 w 1300"/>
                <a:gd name="T9" fmla="*/ 0 h 14"/>
                <a:gd name="T10" fmla="*/ 1 w 1300"/>
                <a:gd name="T11" fmla="*/ 0 h 14"/>
                <a:gd name="T12" fmla="*/ 1 w 1300"/>
                <a:gd name="T13" fmla="*/ 0 h 14"/>
                <a:gd name="T14" fmla="*/ 1 w 1300"/>
                <a:gd name="T15" fmla="*/ 0 h 14"/>
                <a:gd name="T16" fmla="*/ 1 w 1300"/>
                <a:gd name="T17" fmla="*/ 0 h 14"/>
                <a:gd name="T18" fmla="*/ 0 w 1300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0"/>
                <a:gd name="T31" fmla="*/ 0 h 14"/>
                <a:gd name="T32" fmla="*/ 1300 w 1300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0" h="14">
                  <a:moveTo>
                    <a:pt x="15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72" y="14"/>
                  </a:lnTo>
                  <a:lnTo>
                    <a:pt x="1286" y="14"/>
                  </a:lnTo>
                  <a:lnTo>
                    <a:pt x="1300" y="14"/>
                  </a:lnTo>
                  <a:lnTo>
                    <a:pt x="1286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28575" cap="flat">
              <a:solidFill>
                <a:srgbClr val="E9B113"/>
              </a:solidFill>
              <a:bevel/>
              <a:headEnd/>
              <a:tailEnd/>
            </a:ln>
            <a:extLst/>
          </p:spPr>
          <p:txBody>
            <a:bodyPr lIns="46800" tIns="46800" rIns="46800" bIns="468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8682" name="Line 38"/>
          <p:cNvSpPr>
            <a:spLocks noChangeShapeType="1"/>
          </p:cNvSpPr>
          <p:nvPr/>
        </p:nvSpPr>
        <p:spPr bwMode="auto">
          <a:xfrm>
            <a:off x="2295525" y="2755900"/>
            <a:ext cx="371475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800" tIns="46800" rIns="46800" bIns="46800"/>
          <a:lstStyle/>
          <a:p>
            <a:endParaRPr lang="es-ES"/>
          </a:p>
        </p:txBody>
      </p:sp>
      <p:sp>
        <p:nvSpPr>
          <p:cNvPr id="28683" name="Line 42"/>
          <p:cNvSpPr>
            <a:spLocks noChangeShapeType="1"/>
          </p:cNvSpPr>
          <p:nvPr/>
        </p:nvSpPr>
        <p:spPr bwMode="auto">
          <a:xfrm flipH="1">
            <a:off x="881063" y="5240338"/>
            <a:ext cx="55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84" name="Rectangle 73"/>
          <p:cNvSpPr>
            <a:spLocks noChangeArrowheads="1"/>
          </p:cNvSpPr>
          <p:nvPr/>
        </p:nvSpPr>
        <p:spPr bwMode="auto">
          <a:xfrm>
            <a:off x="2444750" y="5572125"/>
            <a:ext cx="6334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Verdana" pitchFamily="34" charset="0"/>
              <a:buNone/>
            </a:pPr>
            <a:r>
              <a:rPr lang="en-US" altLang="ja-JP" sz="1400" b="1">
                <a:ea typeface="ＭＳ Ｐゴシック" pitchFamily="34" charset="-128"/>
              </a:rPr>
              <a:t>Months</a:t>
            </a:r>
          </a:p>
        </p:txBody>
      </p:sp>
      <p:sp>
        <p:nvSpPr>
          <p:cNvPr id="28685" name="Rectangle 74"/>
          <p:cNvSpPr>
            <a:spLocks noChangeArrowheads="1"/>
          </p:cNvSpPr>
          <p:nvPr/>
        </p:nvSpPr>
        <p:spPr bwMode="auto">
          <a:xfrm>
            <a:off x="744538" y="5151438"/>
            <a:ext cx="8413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0</a:t>
            </a:r>
          </a:p>
        </p:txBody>
      </p:sp>
      <p:sp>
        <p:nvSpPr>
          <p:cNvPr id="28686" name="Rectangle 75"/>
          <p:cNvSpPr>
            <a:spLocks noChangeArrowheads="1"/>
          </p:cNvSpPr>
          <p:nvPr/>
        </p:nvSpPr>
        <p:spPr bwMode="auto">
          <a:xfrm>
            <a:off x="835025" y="5302250"/>
            <a:ext cx="1873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0</a:t>
            </a:r>
          </a:p>
        </p:txBody>
      </p:sp>
      <p:sp>
        <p:nvSpPr>
          <p:cNvPr id="28687" name="Line 77"/>
          <p:cNvSpPr>
            <a:spLocks noChangeShapeType="1"/>
          </p:cNvSpPr>
          <p:nvPr/>
        </p:nvSpPr>
        <p:spPr bwMode="auto">
          <a:xfrm>
            <a:off x="931863" y="5240338"/>
            <a:ext cx="34496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88" name="Line 78"/>
          <p:cNvSpPr>
            <a:spLocks noChangeShapeType="1"/>
          </p:cNvSpPr>
          <p:nvPr/>
        </p:nvSpPr>
        <p:spPr bwMode="auto">
          <a:xfrm>
            <a:off x="1670050" y="5240338"/>
            <a:ext cx="0" cy="47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89" name="Line 79"/>
          <p:cNvSpPr>
            <a:spLocks noChangeShapeType="1"/>
          </p:cNvSpPr>
          <p:nvPr/>
        </p:nvSpPr>
        <p:spPr bwMode="auto">
          <a:xfrm>
            <a:off x="2403475" y="5240338"/>
            <a:ext cx="0" cy="47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90" name="Line 80"/>
          <p:cNvSpPr>
            <a:spLocks noChangeShapeType="1"/>
          </p:cNvSpPr>
          <p:nvPr/>
        </p:nvSpPr>
        <p:spPr bwMode="auto">
          <a:xfrm>
            <a:off x="3136900" y="5240338"/>
            <a:ext cx="0" cy="47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91" name="Line 81"/>
          <p:cNvSpPr>
            <a:spLocks noChangeShapeType="1"/>
          </p:cNvSpPr>
          <p:nvPr/>
        </p:nvSpPr>
        <p:spPr bwMode="auto">
          <a:xfrm>
            <a:off x="3870325" y="5240338"/>
            <a:ext cx="0" cy="47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92" name="Line 83"/>
          <p:cNvSpPr>
            <a:spLocks noChangeShapeType="1"/>
          </p:cNvSpPr>
          <p:nvPr/>
        </p:nvSpPr>
        <p:spPr bwMode="auto">
          <a:xfrm>
            <a:off x="936625" y="5240338"/>
            <a:ext cx="0" cy="47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93" name="Line 84"/>
          <p:cNvSpPr>
            <a:spLocks noChangeShapeType="1"/>
          </p:cNvSpPr>
          <p:nvPr/>
        </p:nvSpPr>
        <p:spPr bwMode="auto">
          <a:xfrm flipH="1">
            <a:off x="881063" y="5240338"/>
            <a:ext cx="55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94" name="Rectangle 98"/>
          <p:cNvSpPr>
            <a:spLocks noChangeArrowheads="1"/>
          </p:cNvSpPr>
          <p:nvPr/>
        </p:nvSpPr>
        <p:spPr bwMode="auto">
          <a:xfrm>
            <a:off x="1573213" y="5302250"/>
            <a:ext cx="1873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4</a:t>
            </a:r>
          </a:p>
        </p:txBody>
      </p:sp>
      <p:sp>
        <p:nvSpPr>
          <p:cNvPr id="28695" name="Rectangle 99"/>
          <p:cNvSpPr>
            <a:spLocks noChangeArrowheads="1"/>
          </p:cNvSpPr>
          <p:nvPr/>
        </p:nvSpPr>
        <p:spPr bwMode="auto">
          <a:xfrm>
            <a:off x="2309813" y="5302250"/>
            <a:ext cx="1873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8</a:t>
            </a:r>
          </a:p>
        </p:txBody>
      </p:sp>
      <p:sp>
        <p:nvSpPr>
          <p:cNvPr id="28696" name="Rectangle 100"/>
          <p:cNvSpPr>
            <a:spLocks noChangeArrowheads="1"/>
          </p:cNvSpPr>
          <p:nvPr/>
        </p:nvSpPr>
        <p:spPr bwMode="auto">
          <a:xfrm>
            <a:off x="2852738" y="5302250"/>
            <a:ext cx="5683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12</a:t>
            </a:r>
          </a:p>
        </p:txBody>
      </p:sp>
      <p:sp>
        <p:nvSpPr>
          <p:cNvPr id="28697" name="Rectangle 101"/>
          <p:cNvSpPr>
            <a:spLocks noChangeArrowheads="1"/>
          </p:cNvSpPr>
          <p:nvPr/>
        </p:nvSpPr>
        <p:spPr bwMode="auto">
          <a:xfrm>
            <a:off x="3706813" y="5302250"/>
            <a:ext cx="323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16</a:t>
            </a:r>
          </a:p>
        </p:txBody>
      </p:sp>
      <p:sp>
        <p:nvSpPr>
          <p:cNvPr id="28698" name="Rectangle 20"/>
          <p:cNvSpPr>
            <a:spLocks noChangeArrowheads="1"/>
          </p:cNvSpPr>
          <p:nvPr/>
        </p:nvSpPr>
        <p:spPr bwMode="auto">
          <a:xfrm>
            <a:off x="531813" y="1981200"/>
            <a:ext cx="2968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1.00</a:t>
            </a:r>
          </a:p>
        </p:txBody>
      </p:sp>
      <p:sp>
        <p:nvSpPr>
          <p:cNvPr id="28699" name="Rectangle 21"/>
          <p:cNvSpPr>
            <a:spLocks noChangeArrowheads="1"/>
          </p:cNvSpPr>
          <p:nvPr/>
        </p:nvSpPr>
        <p:spPr bwMode="auto">
          <a:xfrm>
            <a:off x="531813" y="2771775"/>
            <a:ext cx="29686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0.75</a:t>
            </a:r>
          </a:p>
        </p:txBody>
      </p:sp>
      <p:sp>
        <p:nvSpPr>
          <p:cNvPr id="28700" name="Rectangle 22"/>
          <p:cNvSpPr>
            <a:spLocks noChangeArrowheads="1"/>
          </p:cNvSpPr>
          <p:nvPr/>
        </p:nvSpPr>
        <p:spPr bwMode="auto">
          <a:xfrm>
            <a:off x="531813" y="3565525"/>
            <a:ext cx="2968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0.50</a:t>
            </a:r>
          </a:p>
        </p:txBody>
      </p:sp>
      <p:sp>
        <p:nvSpPr>
          <p:cNvPr id="28701" name="Rectangle 23"/>
          <p:cNvSpPr>
            <a:spLocks noChangeArrowheads="1"/>
          </p:cNvSpPr>
          <p:nvPr/>
        </p:nvSpPr>
        <p:spPr bwMode="auto">
          <a:xfrm>
            <a:off x="531813" y="4357688"/>
            <a:ext cx="29686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0.25</a:t>
            </a:r>
          </a:p>
        </p:txBody>
      </p:sp>
      <p:sp>
        <p:nvSpPr>
          <p:cNvPr id="28702" name="Line 24"/>
          <p:cNvSpPr>
            <a:spLocks noChangeShapeType="1"/>
          </p:cNvSpPr>
          <p:nvPr/>
        </p:nvSpPr>
        <p:spPr bwMode="auto">
          <a:xfrm flipH="1">
            <a:off x="881063" y="4443413"/>
            <a:ext cx="55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03" name="Line 25"/>
          <p:cNvSpPr>
            <a:spLocks noChangeShapeType="1"/>
          </p:cNvSpPr>
          <p:nvPr/>
        </p:nvSpPr>
        <p:spPr bwMode="auto">
          <a:xfrm flipH="1">
            <a:off x="881063" y="3648075"/>
            <a:ext cx="55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04" name="Line 26"/>
          <p:cNvSpPr>
            <a:spLocks noChangeShapeType="1"/>
          </p:cNvSpPr>
          <p:nvPr/>
        </p:nvSpPr>
        <p:spPr bwMode="auto">
          <a:xfrm flipH="1">
            <a:off x="881063" y="2852738"/>
            <a:ext cx="55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05" name="Line 27"/>
          <p:cNvSpPr>
            <a:spLocks noChangeShapeType="1"/>
          </p:cNvSpPr>
          <p:nvPr/>
        </p:nvSpPr>
        <p:spPr bwMode="auto">
          <a:xfrm flipH="1">
            <a:off x="881063" y="2066925"/>
            <a:ext cx="55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06" name="Line 28"/>
          <p:cNvSpPr>
            <a:spLocks noChangeShapeType="1"/>
          </p:cNvSpPr>
          <p:nvPr/>
        </p:nvSpPr>
        <p:spPr bwMode="auto">
          <a:xfrm flipV="1">
            <a:off x="936625" y="2058988"/>
            <a:ext cx="0" cy="3181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8707" name="Group 291"/>
          <p:cNvGrpSpPr>
            <a:grpSpLocks/>
          </p:cNvGrpSpPr>
          <p:nvPr/>
        </p:nvGrpSpPr>
        <p:grpSpPr bwMode="auto">
          <a:xfrm>
            <a:off x="5405438" y="2073275"/>
            <a:ext cx="1609725" cy="2744788"/>
            <a:chOff x="1880" y="1553"/>
            <a:chExt cx="1118" cy="1855"/>
          </a:xfrm>
        </p:grpSpPr>
        <p:sp>
          <p:nvSpPr>
            <p:cNvPr id="28839" name="Line 292"/>
            <p:cNvSpPr>
              <a:spLocks noChangeShapeType="1"/>
            </p:cNvSpPr>
            <p:nvPr/>
          </p:nvSpPr>
          <p:spPr bwMode="auto">
            <a:xfrm>
              <a:off x="1882" y="155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40" name="Freeform 293"/>
            <p:cNvSpPr>
              <a:spLocks/>
            </p:cNvSpPr>
            <p:nvPr/>
          </p:nvSpPr>
          <p:spPr bwMode="auto">
            <a:xfrm>
              <a:off x="1880" y="1553"/>
              <a:ext cx="12" cy="7"/>
            </a:xfrm>
            <a:custGeom>
              <a:avLst/>
              <a:gdLst>
                <a:gd name="T0" fmla="*/ 0 w 84"/>
                <a:gd name="T1" fmla="*/ 0 h 28"/>
                <a:gd name="T2" fmla="*/ 0 w 84"/>
                <a:gd name="T3" fmla="*/ 0 h 28"/>
                <a:gd name="T4" fmla="*/ 0 w 84"/>
                <a:gd name="T5" fmla="*/ 0 h 28"/>
                <a:gd name="T6" fmla="*/ 0 w 84"/>
                <a:gd name="T7" fmla="*/ 0 h 28"/>
                <a:gd name="T8" fmla="*/ 0 w 84"/>
                <a:gd name="T9" fmla="*/ 0 h 28"/>
                <a:gd name="T10" fmla="*/ 0 w 84"/>
                <a:gd name="T11" fmla="*/ 0 h 28"/>
                <a:gd name="T12" fmla="*/ 0 w 84"/>
                <a:gd name="T13" fmla="*/ 0 h 28"/>
                <a:gd name="T14" fmla="*/ 0 w 84"/>
                <a:gd name="T15" fmla="*/ 0 h 28"/>
                <a:gd name="T16" fmla="*/ 0 w 84"/>
                <a:gd name="T17" fmla="*/ 0 h 28"/>
                <a:gd name="T18" fmla="*/ 0 w 84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28"/>
                <a:gd name="T32" fmla="*/ 84 w 84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28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42" y="28"/>
                  </a:lnTo>
                  <a:lnTo>
                    <a:pt x="70" y="28"/>
                  </a:lnTo>
                  <a:lnTo>
                    <a:pt x="84" y="14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41" name="Line 294"/>
            <p:cNvSpPr>
              <a:spLocks noChangeShapeType="1"/>
            </p:cNvSpPr>
            <p:nvPr/>
          </p:nvSpPr>
          <p:spPr bwMode="auto">
            <a:xfrm>
              <a:off x="1892" y="155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42" name="Freeform 295"/>
            <p:cNvSpPr>
              <a:spLocks/>
            </p:cNvSpPr>
            <p:nvPr/>
          </p:nvSpPr>
          <p:spPr bwMode="auto">
            <a:xfrm>
              <a:off x="1888" y="1553"/>
              <a:ext cx="4" cy="31"/>
            </a:xfrm>
            <a:custGeom>
              <a:avLst/>
              <a:gdLst>
                <a:gd name="T0" fmla="*/ 0 w 28"/>
                <a:gd name="T1" fmla="*/ 0 h 124"/>
                <a:gd name="T2" fmla="*/ 0 w 28"/>
                <a:gd name="T3" fmla="*/ 0 h 124"/>
                <a:gd name="T4" fmla="*/ 0 w 28"/>
                <a:gd name="T5" fmla="*/ 0 h 124"/>
                <a:gd name="T6" fmla="*/ 0 w 28"/>
                <a:gd name="T7" fmla="*/ 0 h 124"/>
                <a:gd name="T8" fmla="*/ 0 w 28"/>
                <a:gd name="T9" fmla="*/ 0 h 124"/>
                <a:gd name="T10" fmla="*/ 0 w 28"/>
                <a:gd name="T11" fmla="*/ 0 h 124"/>
                <a:gd name="T12" fmla="*/ 0 w 28"/>
                <a:gd name="T13" fmla="*/ 0 h 124"/>
                <a:gd name="T14" fmla="*/ 0 w 28"/>
                <a:gd name="T15" fmla="*/ 0 h 124"/>
                <a:gd name="T16" fmla="*/ 0 w 28"/>
                <a:gd name="T17" fmla="*/ 0 h 124"/>
                <a:gd name="T18" fmla="*/ 0 w 28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24"/>
                <a:gd name="T32" fmla="*/ 28 w 28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24">
                  <a:moveTo>
                    <a:pt x="28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14" y="124"/>
                  </a:lnTo>
                  <a:lnTo>
                    <a:pt x="28" y="124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43" name="Line 296"/>
            <p:cNvSpPr>
              <a:spLocks noChangeShapeType="1"/>
            </p:cNvSpPr>
            <p:nvPr/>
          </p:nvSpPr>
          <p:spPr bwMode="auto">
            <a:xfrm>
              <a:off x="1890" y="157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44" name="Freeform 297"/>
            <p:cNvSpPr>
              <a:spLocks/>
            </p:cNvSpPr>
            <p:nvPr/>
          </p:nvSpPr>
          <p:spPr bwMode="auto">
            <a:xfrm>
              <a:off x="1888" y="1577"/>
              <a:ext cx="132" cy="7"/>
            </a:xfrm>
            <a:custGeom>
              <a:avLst/>
              <a:gdLst>
                <a:gd name="T0" fmla="*/ 0 w 922"/>
                <a:gd name="T1" fmla="*/ 0 h 27"/>
                <a:gd name="T2" fmla="*/ 0 w 922"/>
                <a:gd name="T3" fmla="*/ 0 h 27"/>
                <a:gd name="T4" fmla="*/ 0 w 922"/>
                <a:gd name="T5" fmla="*/ 0 h 27"/>
                <a:gd name="T6" fmla="*/ 0 w 922"/>
                <a:gd name="T7" fmla="*/ 0 h 27"/>
                <a:gd name="T8" fmla="*/ 0 w 922"/>
                <a:gd name="T9" fmla="*/ 0 h 27"/>
                <a:gd name="T10" fmla="*/ 0 w 922"/>
                <a:gd name="T11" fmla="*/ 0 h 27"/>
                <a:gd name="T12" fmla="*/ 0 w 922"/>
                <a:gd name="T13" fmla="*/ 0 h 27"/>
                <a:gd name="T14" fmla="*/ 0 w 922"/>
                <a:gd name="T15" fmla="*/ 0 h 27"/>
                <a:gd name="T16" fmla="*/ 0 w 922"/>
                <a:gd name="T17" fmla="*/ 0 h 27"/>
                <a:gd name="T18" fmla="*/ 0 w 922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2"/>
                <a:gd name="T31" fmla="*/ 0 h 27"/>
                <a:gd name="T32" fmla="*/ 922 w 922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2" h="27">
                  <a:moveTo>
                    <a:pt x="14" y="0"/>
                  </a:moveTo>
                  <a:lnTo>
                    <a:pt x="0" y="14"/>
                  </a:lnTo>
                  <a:lnTo>
                    <a:pt x="0" y="27"/>
                  </a:lnTo>
                  <a:lnTo>
                    <a:pt x="894" y="27"/>
                  </a:lnTo>
                  <a:lnTo>
                    <a:pt x="922" y="27"/>
                  </a:lnTo>
                  <a:lnTo>
                    <a:pt x="922" y="14"/>
                  </a:lnTo>
                  <a:lnTo>
                    <a:pt x="908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45" name="Line 298"/>
            <p:cNvSpPr>
              <a:spLocks noChangeShapeType="1"/>
            </p:cNvSpPr>
            <p:nvPr/>
          </p:nvSpPr>
          <p:spPr bwMode="auto">
            <a:xfrm>
              <a:off x="2020" y="158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46" name="Freeform 299"/>
            <p:cNvSpPr>
              <a:spLocks/>
            </p:cNvSpPr>
            <p:nvPr/>
          </p:nvSpPr>
          <p:spPr bwMode="auto">
            <a:xfrm>
              <a:off x="2016" y="1577"/>
              <a:ext cx="4" cy="34"/>
            </a:xfrm>
            <a:custGeom>
              <a:avLst/>
              <a:gdLst>
                <a:gd name="T0" fmla="*/ 0 w 28"/>
                <a:gd name="T1" fmla="*/ 0 h 138"/>
                <a:gd name="T2" fmla="*/ 0 w 28"/>
                <a:gd name="T3" fmla="*/ 0 h 138"/>
                <a:gd name="T4" fmla="*/ 0 w 28"/>
                <a:gd name="T5" fmla="*/ 0 h 138"/>
                <a:gd name="T6" fmla="*/ 0 w 28"/>
                <a:gd name="T7" fmla="*/ 0 h 138"/>
                <a:gd name="T8" fmla="*/ 0 w 28"/>
                <a:gd name="T9" fmla="*/ 0 h 138"/>
                <a:gd name="T10" fmla="*/ 0 w 28"/>
                <a:gd name="T11" fmla="*/ 0 h 138"/>
                <a:gd name="T12" fmla="*/ 0 w 28"/>
                <a:gd name="T13" fmla="*/ 0 h 138"/>
                <a:gd name="T14" fmla="*/ 0 w 28"/>
                <a:gd name="T15" fmla="*/ 0 h 138"/>
                <a:gd name="T16" fmla="*/ 0 w 28"/>
                <a:gd name="T17" fmla="*/ 0 h 138"/>
                <a:gd name="T18" fmla="*/ 0 w 28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38"/>
                <a:gd name="T32" fmla="*/ 28 w 28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38">
                  <a:moveTo>
                    <a:pt x="28" y="14"/>
                  </a:moveTo>
                  <a:lnTo>
                    <a:pt x="28" y="14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14" y="138"/>
                  </a:lnTo>
                  <a:lnTo>
                    <a:pt x="28" y="138"/>
                  </a:lnTo>
                  <a:lnTo>
                    <a:pt x="28" y="124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47" name="Line 300"/>
            <p:cNvSpPr>
              <a:spLocks noChangeShapeType="1"/>
            </p:cNvSpPr>
            <p:nvPr/>
          </p:nvSpPr>
          <p:spPr bwMode="auto">
            <a:xfrm>
              <a:off x="2018" y="1605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48" name="Freeform 301"/>
            <p:cNvSpPr>
              <a:spLocks/>
            </p:cNvSpPr>
            <p:nvPr/>
          </p:nvSpPr>
          <p:spPr bwMode="auto">
            <a:xfrm>
              <a:off x="2016" y="1605"/>
              <a:ext cx="8" cy="6"/>
            </a:xfrm>
            <a:custGeom>
              <a:avLst/>
              <a:gdLst>
                <a:gd name="T0" fmla="*/ 0 w 56"/>
                <a:gd name="T1" fmla="*/ 0 h 28"/>
                <a:gd name="T2" fmla="*/ 0 w 56"/>
                <a:gd name="T3" fmla="*/ 0 h 28"/>
                <a:gd name="T4" fmla="*/ 0 w 56"/>
                <a:gd name="T5" fmla="*/ 0 h 28"/>
                <a:gd name="T6" fmla="*/ 0 w 56"/>
                <a:gd name="T7" fmla="*/ 0 h 28"/>
                <a:gd name="T8" fmla="*/ 0 w 56"/>
                <a:gd name="T9" fmla="*/ 0 h 28"/>
                <a:gd name="T10" fmla="*/ 0 w 56"/>
                <a:gd name="T11" fmla="*/ 0 h 28"/>
                <a:gd name="T12" fmla="*/ 0 w 56"/>
                <a:gd name="T13" fmla="*/ 0 h 28"/>
                <a:gd name="T14" fmla="*/ 0 w 56"/>
                <a:gd name="T15" fmla="*/ 0 h 28"/>
                <a:gd name="T16" fmla="*/ 0 w 56"/>
                <a:gd name="T17" fmla="*/ 0 h 28"/>
                <a:gd name="T18" fmla="*/ 0 w 56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8"/>
                <a:gd name="T32" fmla="*/ 56 w 5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8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56" y="28"/>
                  </a:lnTo>
                  <a:lnTo>
                    <a:pt x="56" y="14"/>
                  </a:lnTo>
                  <a:lnTo>
                    <a:pt x="56" y="0"/>
                  </a:lnTo>
                  <a:lnTo>
                    <a:pt x="28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49" name="Line 302"/>
            <p:cNvSpPr>
              <a:spLocks noChangeShapeType="1"/>
            </p:cNvSpPr>
            <p:nvPr/>
          </p:nvSpPr>
          <p:spPr bwMode="auto">
            <a:xfrm>
              <a:off x="2024" y="1608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50" name="Freeform 303"/>
            <p:cNvSpPr>
              <a:spLocks/>
            </p:cNvSpPr>
            <p:nvPr/>
          </p:nvSpPr>
          <p:spPr bwMode="auto">
            <a:xfrm>
              <a:off x="2020" y="1605"/>
              <a:ext cx="4" cy="62"/>
            </a:xfrm>
            <a:custGeom>
              <a:avLst/>
              <a:gdLst>
                <a:gd name="T0" fmla="*/ 0 w 28"/>
                <a:gd name="T1" fmla="*/ 0 h 249"/>
                <a:gd name="T2" fmla="*/ 0 w 28"/>
                <a:gd name="T3" fmla="*/ 0 h 249"/>
                <a:gd name="T4" fmla="*/ 0 w 28"/>
                <a:gd name="T5" fmla="*/ 0 h 249"/>
                <a:gd name="T6" fmla="*/ 0 w 28"/>
                <a:gd name="T7" fmla="*/ 0 h 249"/>
                <a:gd name="T8" fmla="*/ 0 w 28"/>
                <a:gd name="T9" fmla="*/ 0 h 249"/>
                <a:gd name="T10" fmla="*/ 0 w 28"/>
                <a:gd name="T11" fmla="*/ 0 h 249"/>
                <a:gd name="T12" fmla="*/ 0 w 28"/>
                <a:gd name="T13" fmla="*/ 0 h 249"/>
                <a:gd name="T14" fmla="*/ 0 w 28"/>
                <a:gd name="T15" fmla="*/ 0 h 249"/>
                <a:gd name="T16" fmla="*/ 0 w 28"/>
                <a:gd name="T17" fmla="*/ 0 h 249"/>
                <a:gd name="T18" fmla="*/ 0 w 28"/>
                <a:gd name="T19" fmla="*/ 0 h 2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49"/>
                <a:gd name="T32" fmla="*/ 28 w 28"/>
                <a:gd name="T33" fmla="*/ 249 h 2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49">
                  <a:moveTo>
                    <a:pt x="28" y="14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222"/>
                  </a:lnTo>
                  <a:lnTo>
                    <a:pt x="0" y="249"/>
                  </a:lnTo>
                  <a:lnTo>
                    <a:pt x="14" y="249"/>
                  </a:lnTo>
                  <a:lnTo>
                    <a:pt x="28" y="249"/>
                  </a:lnTo>
                  <a:lnTo>
                    <a:pt x="28" y="235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51" name="Line 304"/>
            <p:cNvSpPr>
              <a:spLocks noChangeShapeType="1"/>
            </p:cNvSpPr>
            <p:nvPr/>
          </p:nvSpPr>
          <p:spPr bwMode="auto">
            <a:xfrm>
              <a:off x="2022" y="1660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52" name="Freeform 305"/>
            <p:cNvSpPr>
              <a:spLocks/>
            </p:cNvSpPr>
            <p:nvPr/>
          </p:nvSpPr>
          <p:spPr bwMode="auto">
            <a:xfrm>
              <a:off x="2020" y="1660"/>
              <a:ext cx="12" cy="7"/>
            </a:xfrm>
            <a:custGeom>
              <a:avLst/>
              <a:gdLst>
                <a:gd name="T0" fmla="*/ 0 w 83"/>
                <a:gd name="T1" fmla="*/ 0 h 27"/>
                <a:gd name="T2" fmla="*/ 0 w 83"/>
                <a:gd name="T3" fmla="*/ 0 h 27"/>
                <a:gd name="T4" fmla="*/ 0 w 83"/>
                <a:gd name="T5" fmla="*/ 0 h 27"/>
                <a:gd name="T6" fmla="*/ 0 w 83"/>
                <a:gd name="T7" fmla="*/ 0 h 27"/>
                <a:gd name="T8" fmla="*/ 0 w 83"/>
                <a:gd name="T9" fmla="*/ 0 h 27"/>
                <a:gd name="T10" fmla="*/ 0 w 83"/>
                <a:gd name="T11" fmla="*/ 0 h 27"/>
                <a:gd name="T12" fmla="*/ 0 w 83"/>
                <a:gd name="T13" fmla="*/ 0 h 27"/>
                <a:gd name="T14" fmla="*/ 0 w 83"/>
                <a:gd name="T15" fmla="*/ 0 h 27"/>
                <a:gd name="T16" fmla="*/ 0 w 83"/>
                <a:gd name="T17" fmla="*/ 0 h 27"/>
                <a:gd name="T18" fmla="*/ 0 w 83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27"/>
                <a:gd name="T32" fmla="*/ 83 w 8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27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42" y="27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83" y="0"/>
                  </a:lnTo>
                  <a:lnTo>
                    <a:pt x="5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53" name="Line 306"/>
            <p:cNvSpPr>
              <a:spLocks noChangeShapeType="1"/>
            </p:cNvSpPr>
            <p:nvPr/>
          </p:nvSpPr>
          <p:spPr bwMode="auto">
            <a:xfrm>
              <a:off x="2032" y="166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54" name="Freeform 307"/>
            <p:cNvSpPr>
              <a:spLocks/>
            </p:cNvSpPr>
            <p:nvPr/>
          </p:nvSpPr>
          <p:spPr bwMode="auto">
            <a:xfrm>
              <a:off x="2028" y="1660"/>
              <a:ext cx="4" cy="34"/>
            </a:xfrm>
            <a:custGeom>
              <a:avLst/>
              <a:gdLst>
                <a:gd name="T0" fmla="*/ 0 w 27"/>
                <a:gd name="T1" fmla="*/ 0 h 138"/>
                <a:gd name="T2" fmla="*/ 0 w 27"/>
                <a:gd name="T3" fmla="*/ 0 h 138"/>
                <a:gd name="T4" fmla="*/ 0 w 27"/>
                <a:gd name="T5" fmla="*/ 0 h 138"/>
                <a:gd name="T6" fmla="*/ 0 w 27"/>
                <a:gd name="T7" fmla="*/ 0 h 138"/>
                <a:gd name="T8" fmla="*/ 0 w 27"/>
                <a:gd name="T9" fmla="*/ 0 h 138"/>
                <a:gd name="T10" fmla="*/ 0 w 27"/>
                <a:gd name="T11" fmla="*/ 0 h 138"/>
                <a:gd name="T12" fmla="*/ 0 w 27"/>
                <a:gd name="T13" fmla="*/ 0 h 138"/>
                <a:gd name="T14" fmla="*/ 0 w 27"/>
                <a:gd name="T15" fmla="*/ 0 h 138"/>
                <a:gd name="T16" fmla="*/ 0 w 27"/>
                <a:gd name="T17" fmla="*/ 0 h 138"/>
                <a:gd name="T18" fmla="*/ 0 w 27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38"/>
                <a:gd name="T32" fmla="*/ 27 w 27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38">
                  <a:moveTo>
                    <a:pt x="27" y="13"/>
                  </a:move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38"/>
                  </a:lnTo>
                  <a:lnTo>
                    <a:pt x="14" y="138"/>
                  </a:lnTo>
                  <a:lnTo>
                    <a:pt x="27" y="138"/>
                  </a:lnTo>
                  <a:lnTo>
                    <a:pt x="27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55" name="Line 308"/>
            <p:cNvSpPr>
              <a:spLocks noChangeShapeType="1"/>
            </p:cNvSpPr>
            <p:nvPr/>
          </p:nvSpPr>
          <p:spPr bwMode="auto">
            <a:xfrm>
              <a:off x="2030" y="1688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56" name="Freeform 309"/>
            <p:cNvSpPr>
              <a:spLocks/>
            </p:cNvSpPr>
            <p:nvPr/>
          </p:nvSpPr>
          <p:spPr bwMode="auto">
            <a:xfrm>
              <a:off x="2028" y="1688"/>
              <a:ext cx="8" cy="6"/>
            </a:xfrm>
            <a:custGeom>
              <a:avLst/>
              <a:gdLst>
                <a:gd name="T0" fmla="*/ 0 w 56"/>
                <a:gd name="T1" fmla="*/ 0 h 28"/>
                <a:gd name="T2" fmla="*/ 0 w 56"/>
                <a:gd name="T3" fmla="*/ 0 h 28"/>
                <a:gd name="T4" fmla="*/ 0 w 56"/>
                <a:gd name="T5" fmla="*/ 0 h 28"/>
                <a:gd name="T6" fmla="*/ 0 w 56"/>
                <a:gd name="T7" fmla="*/ 0 h 28"/>
                <a:gd name="T8" fmla="*/ 0 w 56"/>
                <a:gd name="T9" fmla="*/ 0 h 28"/>
                <a:gd name="T10" fmla="*/ 0 w 56"/>
                <a:gd name="T11" fmla="*/ 0 h 28"/>
                <a:gd name="T12" fmla="*/ 0 w 56"/>
                <a:gd name="T13" fmla="*/ 0 h 28"/>
                <a:gd name="T14" fmla="*/ 0 w 56"/>
                <a:gd name="T15" fmla="*/ 0 h 28"/>
                <a:gd name="T16" fmla="*/ 0 w 56"/>
                <a:gd name="T17" fmla="*/ 0 h 28"/>
                <a:gd name="T18" fmla="*/ 0 w 56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8"/>
                <a:gd name="T32" fmla="*/ 56 w 5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8">
                  <a:moveTo>
                    <a:pt x="14" y="0"/>
                  </a:moveTo>
                  <a:lnTo>
                    <a:pt x="0" y="1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42" y="28"/>
                  </a:lnTo>
                  <a:lnTo>
                    <a:pt x="56" y="13"/>
                  </a:lnTo>
                  <a:lnTo>
                    <a:pt x="42" y="13"/>
                  </a:lnTo>
                  <a:lnTo>
                    <a:pt x="27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57" name="Line 310"/>
            <p:cNvSpPr>
              <a:spLocks noChangeShapeType="1"/>
            </p:cNvSpPr>
            <p:nvPr/>
          </p:nvSpPr>
          <p:spPr bwMode="auto">
            <a:xfrm>
              <a:off x="2036" y="169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58" name="Freeform 311"/>
            <p:cNvSpPr>
              <a:spLocks/>
            </p:cNvSpPr>
            <p:nvPr/>
          </p:nvSpPr>
          <p:spPr bwMode="auto">
            <a:xfrm>
              <a:off x="2032" y="1688"/>
              <a:ext cx="4" cy="38"/>
            </a:xfrm>
            <a:custGeom>
              <a:avLst/>
              <a:gdLst>
                <a:gd name="T0" fmla="*/ 0 w 29"/>
                <a:gd name="T1" fmla="*/ 0 h 152"/>
                <a:gd name="T2" fmla="*/ 0 w 29"/>
                <a:gd name="T3" fmla="*/ 0 h 152"/>
                <a:gd name="T4" fmla="*/ 0 w 29"/>
                <a:gd name="T5" fmla="*/ 0 h 152"/>
                <a:gd name="T6" fmla="*/ 0 w 29"/>
                <a:gd name="T7" fmla="*/ 0 h 152"/>
                <a:gd name="T8" fmla="*/ 0 w 29"/>
                <a:gd name="T9" fmla="*/ 0 h 152"/>
                <a:gd name="T10" fmla="*/ 0 w 29"/>
                <a:gd name="T11" fmla="*/ 0 h 152"/>
                <a:gd name="T12" fmla="*/ 0 w 29"/>
                <a:gd name="T13" fmla="*/ 0 h 152"/>
                <a:gd name="T14" fmla="*/ 0 w 29"/>
                <a:gd name="T15" fmla="*/ 0 h 152"/>
                <a:gd name="T16" fmla="*/ 0 w 29"/>
                <a:gd name="T17" fmla="*/ 0 h 152"/>
                <a:gd name="T18" fmla="*/ 0 w 29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52"/>
                <a:gd name="T32" fmla="*/ 29 w 29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52">
                  <a:moveTo>
                    <a:pt x="29" y="13"/>
                  </a:moveTo>
                  <a:lnTo>
                    <a:pt x="15" y="13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0" y="138"/>
                  </a:lnTo>
                  <a:lnTo>
                    <a:pt x="0" y="152"/>
                  </a:lnTo>
                  <a:lnTo>
                    <a:pt x="15" y="152"/>
                  </a:lnTo>
                  <a:lnTo>
                    <a:pt x="29" y="138"/>
                  </a:lnTo>
                  <a:lnTo>
                    <a:pt x="29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59" name="Line 312"/>
            <p:cNvSpPr>
              <a:spLocks noChangeShapeType="1"/>
            </p:cNvSpPr>
            <p:nvPr/>
          </p:nvSpPr>
          <p:spPr bwMode="auto">
            <a:xfrm>
              <a:off x="2034" y="171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60" name="Freeform 313"/>
            <p:cNvSpPr>
              <a:spLocks/>
            </p:cNvSpPr>
            <p:nvPr/>
          </p:nvSpPr>
          <p:spPr bwMode="auto">
            <a:xfrm>
              <a:off x="2032" y="1719"/>
              <a:ext cx="8" cy="7"/>
            </a:xfrm>
            <a:custGeom>
              <a:avLst/>
              <a:gdLst>
                <a:gd name="T0" fmla="*/ 0 w 57"/>
                <a:gd name="T1" fmla="*/ 0 h 27"/>
                <a:gd name="T2" fmla="*/ 0 w 57"/>
                <a:gd name="T3" fmla="*/ 0 h 27"/>
                <a:gd name="T4" fmla="*/ 0 w 57"/>
                <a:gd name="T5" fmla="*/ 0 h 27"/>
                <a:gd name="T6" fmla="*/ 0 w 57"/>
                <a:gd name="T7" fmla="*/ 0 h 27"/>
                <a:gd name="T8" fmla="*/ 0 w 57"/>
                <a:gd name="T9" fmla="*/ 0 h 27"/>
                <a:gd name="T10" fmla="*/ 0 w 57"/>
                <a:gd name="T11" fmla="*/ 0 h 27"/>
                <a:gd name="T12" fmla="*/ 0 w 57"/>
                <a:gd name="T13" fmla="*/ 0 h 27"/>
                <a:gd name="T14" fmla="*/ 0 w 57"/>
                <a:gd name="T15" fmla="*/ 0 h 27"/>
                <a:gd name="T16" fmla="*/ 0 w 57"/>
                <a:gd name="T17" fmla="*/ 0 h 27"/>
                <a:gd name="T18" fmla="*/ 0 w 57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27"/>
                <a:gd name="T32" fmla="*/ 57 w 57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27">
                  <a:moveTo>
                    <a:pt x="15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15" y="27"/>
                  </a:lnTo>
                  <a:lnTo>
                    <a:pt x="42" y="27"/>
                  </a:lnTo>
                  <a:lnTo>
                    <a:pt x="57" y="13"/>
                  </a:lnTo>
                  <a:lnTo>
                    <a:pt x="42" y="0"/>
                  </a:lnTo>
                  <a:lnTo>
                    <a:pt x="29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61" name="Line 314"/>
            <p:cNvSpPr>
              <a:spLocks noChangeShapeType="1"/>
            </p:cNvSpPr>
            <p:nvPr/>
          </p:nvSpPr>
          <p:spPr bwMode="auto">
            <a:xfrm>
              <a:off x="2040" y="172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62" name="Freeform 315"/>
            <p:cNvSpPr>
              <a:spLocks/>
            </p:cNvSpPr>
            <p:nvPr/>
          </p:nvSpPr>
          <p:spPr bwMode="auto">
            <a:xfrm>
              <a:off x="2036" y="1719"/>
              <a:ext cx="4" cy="38"/>
            </a:xfrm>
            <a:custGeom>
              <a:avLst/>
              <a:gdLst>
                <a:gd name="T0" fmla="*/ 0 w 28"/>
                <a:gd name="T1" fmla="*/ 0 h 152"/>
                <a:gd name="T2" fmla="*/ 0 w 28"/>
                <a:gd name="T3" fmla="*/ 0 h 152"/>
                <a:gd name="T4" fmla="*/ 0 w 28"/>
                <a:gd name="T5" fmla="*/ 0 h 152"/>
                <a:gd name="T6" fmla="*/ 0 w 28"/>
                <a:gd name="T7" fmla="*/ 0 h 152"/>
                <a:gd name="T8" fmla="*/ 0 w 28"/>
                <a:gd name="T9" fmla="*/ 0 h 152"/>
                <a:gd name="T10" fmla="*/ 0 w 28"/>
                <a:gd name="T11" fmla="*/ 0 h 152"/>
                <a:gd name="T12" fmla="*/ 0 w 28"/>
                <a:gd name="T13" fmla="*/ 0 h 152"/>
                <a:gd name="T14" fmla="*/ 0 w 28"/>
                <a:gd name="T15" fmla="*/ 0 h 152"/>
                <a:gd name="T16" fmla="*/ 0 w 28"/>
                <a:gd name="T17" fmla="*/ 0 h 152"/>
                <a:gd name="T18" fmla="*/ 0 w 28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52"/>
                <a:gd name="T32" fmla="*/ 28 w 28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52">
                  <a:moveTo>
                    <a:pt x="28" y="13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0" y="152"/>
                  </a:lnTo>
                  <a:lnTo>
                    <a:pt x="13" y="152"/>
                  </a:lnTo>
                  <a:lnTo>
                    <a:pt x="28" y="137"/>
                  </a:lnTo>
                  <a:lnTo>
                    <a:pt x="28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63" name="Line 316"/>
            <p:cNvSpPr>
              <a:spLocks noChangeShapeType="1"/>
            </p:cNvSpPr>
            <p:nvPr/>
          </p:nvSpPr>
          <p:spPr bwMode="auto">
            <a:xfrm>
              <a:off x="2038" y="1750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64" name="Freeform 317"/>
            <p:cNvSpPr>
              <a:spLocks/>
            </p:cNvSpPr>
            <p:nvPr/>
          </p:nvSpPr>
          <p:spPr bwMode="auto">
            <a:xfrm>
              <a:off x="2036" y="1750"/>
              <a:ext cx="8" cy="7"/>
            </a:xfrm>
            <a:custGeom>
              <a:avLst/>
              <a:gdLst>
                <a:gd name="T0" fmla="*/ 0 w 55"/>
                <a:gd name="T1" fmla="*/ 0 h 28"/>
                <a:gd name="T2" fmla="*/ 0 w 55"/>
                <a:gd name="T3" fmla="*/ 0 h 28"/>
                <a:gd name="T4" fmla="*/ 0 w 55"/>
                <a:gd name="T5" fmla="*/ 0 h 28"/>
                <a:gd name="T6" fmla="*/ 0 w 55"/>
                <a:gd name="T7" fmla="*/ 0 h 28"/>
                <a:gd name="T8" fmla="*/ 0 w 55"/>
                <a:gd name="T9" fmla="*/ 0 h 28"/>
                <a:gd name="T10" fmla="*/ 0 w 55"/>
                <a:gd name="T11" fmla="*/ 0 h 28"/>
                <a:gd name="T12" fmla="*/ 0 w 55"/>
                <a:gd name="T13" fmla="*/ 0 h 28"/>
                <a:gd name="T14" fmla="*/ 0 w 55"/>
                <a:gd name="T15" fmla="*/ 0 h 28"/>
                <a:gd name="T16" fmla="*/ 0 w 55"/>
                <a:gd name="T17" fmla="*/ 0 h 28"/>
                <a:gd name="T18" fmla="*/ 0 w 55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28"/>
                <a:gd name="T32" fmla="*/ 55 w 5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28">
                  <a:moveTo>
                    <a:pt x="13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42" y="28"/>
                  </a:lnTo>
                  <a:lnTo>
                    <a:pt x="55" y="13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65" name="Line 318"/>
            <p:cNvSpPr>
              <a:spLocks noChangeShapeType="1"/>
            </p:cNvSpPr>
            <p:nvPr/>
          </p:nvSpPr>
          <p:spPr bwMode="auto">
            <a:xfrm>
              <a:off x="2044" y="175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66" name="Freeform 319"/>
            <p:cNvSpPr>
              <a:spLocks/>
            </p:cNvSpPr>
            <p:nvPr/>
          </p:nvSpPr>
          <p:spPr bwMode="auto">
            <a:xfrm>
              <a:off x="2040" y="1750"/>
              <a:ext cx="4" cy="266"/>
            </a:xfrm>
            <a:custGeom>
              <a:avLst/>
              <a:gdLst>
                <a:gd name="T0" fmla="*/ 0 w 27"/>
                <a:gd name="T1" fmla="*/ 0 h 1064"/>
                <a:gd name="T2" fmla="*/ 0 w 27"/>
                <a:gd name="T3" fmla="*/ 0 h 1064"/>
                <a:gd name="T4" fmla="*/ 0 w 27"/>
                <a:gd name="T5" fmla="*/ 0 h 1064"/>
                <a:gd name="T6" fmla="*/ 0 w 27"/>
                <a:gd name="T7" fmla="*/ 0 h 1064"/>
                <a:gd name="T8" fmla="*/ 0 w 27"/>
                <a:gd name="T9" fmla="*/ 0 h 1064"/>
                <a:gd name="T10" fmla="*/ 0 w 27"/>
                <a:gd name="T11" fmla="*/ 0 h 1064"/>
                <a:gd name="T12" fmla="*/ 0 w 27"/>
                <a:gd name="T13" fmla="*/ 0 h 1064"/>
                <a:gd name="T14" fmla="*/ 0 w 27"/>
                <a:gd name="T15" fmla="*/ 0 h 1064"/>
                <a:gd name="T16" fmla="*/ 0 w 27"/>
                <a:gd name="T17" fmla="*/ 0 h 1064"/>
                <a:gd name="T18" fmla="*/ 0 w 27"/>
                <a:gd name="T19" fmla="*/ 0 h 10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064"/>
                <a:gd name="T32" fmla="*/ 27 w 27"/>
                <a:gd name="T33" fmla="*/ 1064 h 10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064">
                  <a:moveTo>
                    <a:pt x="27" y="13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050"/>
                  </a:lnTo>
                  <a:lnTo>
                    <a:pt x="0" y="1064"/>
                  </a:lnTo>
                  <a:lnTo>
                    <a:pt x="14" y="1064"/>
                  </a:lnTo>
                  <a:lnTo>
                    <a:pt x="27" y="1064"/>
                  </a:lnTo>
                  <a:lnTo>
                    <a:pt x="27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67" name="Line 320"/>
            <p:cNvSpPr>
              <a:spLocks noChangeShapeType="1"/>
            </p:cNvSpPr>
            <p:nvPr/>
          </p:nvSpPr>
          <p:spPr bwMode="auto">
            <a:xfrm>
              <a:off x="2042" y="200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68" name="Freeform 321"/>
            <p:cNvSpPr>
              <a:spLocks/>
            </p:cNvSpPr>
            <p:nvPr/>
          </p:nvSpPr>
          <p:spPr bwMode="auto">
            <a:xfrm>
              <a:off x="2040" y="2009"/>
              <a:ext cx="22" cy="7"/>
            </a:xfrm>
            <a:custGeom>
              <a:avLst/>
              <a:gdLst>
                <a:gd name="T0" fmla="*/ 0 w 153"/>
                <a:gd name="T1" fmla="*/ 0 h 28"/>
                <a:gd name="T2" fmla="*/ 0 w 153"/>
                <a:gd name="T3" fmla="*/ 0 h 28"/>
                <a:gd name="T4" fmla="*/ 0 w 153"/>
                <a:gd name="T5" fmla="*/ 0 h 28"/>
                <a:gd name="T6" fmla="*/ 0 w 153"/>
                <a:gd name="T7" fmla="*/ 0 h 28"/>
                <a:gd name="T8" fmla="*/ 0 w 153"/>
                <a:gd name="T9" fmla="*/ 0 h 28"/>
                <a:gd name="T10" fmla="*/ 0 w 153"/>
                <a:gd name="T11" fmla="*/ 0 h 28"/>
                <a:gd name="T12" fmla="*/ 0 w 153"/>
                <a:gd name="T13" fmla="*/ 0 h 28"/>
                <a:gd name="T14" fmla="*/ 0 w 153"/>
                <a:gd name="T15" fmla="*/ 0 h 28"/>
                <a:gd name="T16" fmla="*/ 0 w 153"/>
                <a:gd name="T17" fmla="*/ 0 h 28"/>
                <a:gd name="T18" fmla="*/ 0 w 153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"/>
                <a:gd name="T31" fmla="*/ 0 h 28"/>
                <a:gd name="T32" fmla="*/ 153 w 1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" h="28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126" y="28"/>
                  </a:lnTo>
                  <a:lnTo>
                    <a:pt x="153" y="28"/>
                  </a:lnTo>
                  <a:lnTo>
                    <a:pt x="153" y="14"/>
                  </a:lnTo>
                  <a:lnTo>
                    <a:pt x="153" y="0"/>
                  </a:lnTo>
                  <a:lnTo>
                    <a:pt x="139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69" name="Line 322"/>
            <p:cNvSpPr>
              <a:spLocks noChangeShapeType="1"/>
            </p:cNvSpPr>
            <p:nvPr/>
          </p:nvSpPr>
          <p:spPr bwMode="auto">
            <a:xfrm>
              <a:off x="2062" y="201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70" name="Freeform 323"/>
            <p:cNvSpPr>
              <a:spLocks/>
            </p:cNvSpPr>
            <p:nvPr/>
          </p:nvSpPr>
          <p:spPr bwMode="auto">
            <a:xfrm>
              <a:off x="2058" y="2009"/>
              <a:ext cx="4" cy="41"/>
            </a:xfrm>
            <a:custGeom>
              <a:avLst/>
              <a:gdLst>
                <a:gd name="T0" fmla="*/ 0 w 27"/>
                <a:gd name="T1" fmla="*/ 0 h 166"/>
                <a:gd name="T2" fmla="*/ 0 w 27"/>
                <a:gd name="T3" fmla="*/ 0 h 166"/>
                <a:gd name="T4" fmla="*/ 0 w 27"/>
                <a:gd name="T5" fmla="*/ 0 h 166"/>
                <a:gd name="T6" fmla="*/ 0 w 27"/>
                <a:gd name="T7" fmla="*/ 0 h 166"/>
                <a:gd name="T8" fmla="*/ 0 w 27"/>
                <a:gd name="T9" fmla="*/ 0 h 166"/>
                <a:gd name="T10" fmla="*/ 0 w 27"/>
                <a:gd name="T11" fmla="*/ 0 h 166"/>
                <a:gd name="T12" fmla="*/ 0 w 27"/>
                <a:gd name="T13" fmla="*/ 0 h 166"/>
                <a:gd name="T14" fmla="*/ 0 w 27"/>
                <a:gd name="T15" fmla="*/ 0 h 166"/>
                <a:gd name="T16" fmla="*/ 0 w 27"/>
                <a:gd name="T17" fmla="*/ 0 h 166"/>
                <a:gd name="T18" fmla="*/ 0 w 27"/>
                <a:gd name="T19" fmla="*/ 0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66"/>
                <a:gd name="T32" fmla="*/ 27 w 27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66">
                  <a:moveTo>
                    <a:pt x="27" y="14"/>
                  </a:moveTo>
                  <a:lnTo>
                    <a:pt x="27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0" y="166"/>
                  </a:lnTo>
                  <a:lnTo>
                    <a:pt x="13" y="166"/>
                  </a:lnTo>
                  <a:lnTo>
                    <a:pt x="27" y="166"/>
                  </a:lnTo>
                  <a:lnTo>
                    <a:pt x="27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71" name="Line 324"/>
            <p:cNvSpPr>
              <a:spLocks noChangeShapeType="1"/>
            </p:cNvSpPr>
            <p:nvPr/>
          </p:nvSpPr>
          <p:spPr bwMode="auto">
            <a:xfrm>
              <a:off x="2060" y="204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72" name="Freeform 325"/>
            <p:cNvSpPr>
              <a:spLocks/>
            </p:cNvSpPr>
            <p:nvPr/>
          </p:nvSpPr>
          <p:spPr bwMode="auto">
            <a:xfrm>
              <a:off x="2058" y="2043"/>
              <a:ext cx="16" cy="7"/>
            </a:xfrm>
            <a:custGeom>
              <a:avLst/>
              <a:gdLst>
                <a:gd name="T0" fmla="*/ 0 w 111"/>
                <a:gd name="T1" fmla="*/ 0 h 28"/>
                <a:gd name="T2" fmla="*/ 0 w 111"/>
                <a:gd name="T3" fmla="*/ 0 h 28"/>
                <a:gd name="T4" fmla="*/ 0 w 111"/>
                <a:gd name="T5" fmla="*/ 0 h 28"/>
                <a:gd name="T6" fmla="*/ 0 w 111"/>
                <a:gd name="T7" fmla="*/ 0 h 28"/>
                <a:gd name="T8" fmla="*/ 0 w 111"/>
                <a:gd name="T9" fmla="*/ 0 h 28"/>
                <a:gd name="T10" fmla="*/ 0 w 111"/>
                <a:gd name="T11" fmla="*/ 0 h 28"/>
                <a:gd name="T12" fmla="*/ 0 w 111"/>
                <a:gd name="T13" fmla="*/ 0 h 28"/>
                <a:gd name="T14" fmla="*/ 0 w 111"/>
                <a:gd name="T15" fmla="*/ 0 h 28"/>
                <a:gd name="T16" fmla="*/ 0 w 111"/>
                <a:gd name="T17" fmla="*/ 0 h 28"/>
                <a:gd name="T18" fmla="*/ 0 w 111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28"/>
                <a:gd name="T32" fmla="*/ 111 w 111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28">
                  <a:moveTo>
                    <a:pt x="13" y="0"/>
                  </a:moveTo>
                  <a:lnTo>
                    <a:pt x="0" y="15"/>
                  </a:lnTo>
                  <a:lnTo>
                    <a:pt x="0" y="28"/>
                  </a:lnTo>
                  <a:lnTo>
                    <a:pt x="69" y="28"/>
                  </a:lnTo>
                  <a:lnTo>
                    <a:pt x="97" y="28"/>
                  </a:lnTo>
                  <a:lnTo>
                    <a:pt x="111" y="15"/>
                  </a:lnTo>
                  <a:lnTo>
                    <a:pt x="97" y="15"/>
                  </a:lnTo>
                  <a:lnTo>
                    <a:pt x="84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73" name="Line 326"/>
            <p:cNvSpPr>
              <a:spLocks noChangeShapeType="1"/>
            </p:cNvSpPr>
            <p:nvPr/>
          </p:nvSpPr>
          <p:spPr bwMode="auto">
            <a:xfrm>
              <a:off x="2074" y="204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74" name="Freeform 327"/>
            <p:cNvSpPr>
              <a:spLocks/>
            </p:cNvSpPr>
            <p:nvPr/>
          </p:nvSpPr>
          <p:spPr bwMode="auto">
            <a:xfrm>
              <a:off x="2070" y="2043"/>
              <a:ext cx="4" cy="45"/>
            </a:xfrm>
            <a:custGeom>
              <a:avLst/>
              <a:gdLst>
                <a:gd name="T0" fmla="*/ 0 w 27"/>
                <a:gd name="T1" fmla="*/ 0 h 180"/>
                <a:gd name="T2" fmla="*/ 0 w 27"/>
                <a:gd name="T3" fmla="*/ 0 h 180"/>
                <a:gd name="T4" fmla="*/ 0 w 27"/>
                <a:gd name="T5" fmla="*/ 0 h 180"/>
                <a:gd name="T6" fmla="*/ 0 w 27"/>
                <a:gd name="T7" fmla="*/ 0 h 180"/>
                <a:gd name="T8" fmla="*/ 0 w 27"/>
                <a:gd name="T9" fmla="*/ 0 h 180"/>
                <a:gd name="T10" fmla="*/ 0 w 27"/>
                <a:gd name="T11" fmla="*/ 0 h 180"/>
                <a:gd name="T12" fmla="*/ 0 w 27"/>
                <a:gd name="T13" fmla="*/ 0 h 180"/>
                <a:gd name="T14" fmla="*/ 0 w 27"/>
                <a:gd name="T15" fmla="*/ 0 h 180"/>
                <a:gd name="T16" fmla="*/ 0 w 27"/>
                <a:gd name="T17" fmla="*/ 0 h 180"/>
                <a:gd name="T18" fmla="*/ 0 w 27"/>
                <a:gd name="T19" fmla="*/ 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80"/>
                <a:gd name="T32" fmla="*/ 27 w 27"/>
                <a:gd name="T33" fmla="*/ 180 h 1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80">
                  <a:moveTo>
                    <a:pt x="27" y="15"/>
                  </a:moveTo>
                  <a:lnTo>
                    <a:pt x="13" y="15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13" y="180"/>
                  </a:lnTo>
                  <a:lnTo>
                    <a:pt x="13" y="166"/>
                  </a:lnTo>
                  <a:lnTo>
                    <a:pt x="27" y="166"/>
                  </a:lnTo>
                  <a:lnTo>
                    <a:pt x="27" y="15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75" name="Line 328"/>
            <p:cNvSpPr>
              <a:spLocks noChangeShapeType="1"/>
            </p:cNvSpPr>
            <p:nvPr/>
          </p:nvSpPr>
          <p:spPr bwMode="auto">
            <a:xfrm>
              <a:off x="2072" y="208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76" name="Freeform 329"/>
            <p:cNvSpPr>
              <a:spLocks/>
            </p:cNvSpPr>
            <p:nvPr/>
          </p:nvSpPr>
          <p:spPr bwMode="auto">
            <a:xfrm>
              <a:off x="2070" y="2081"/>
              <a:ext cx="22" cy="4"/>
            </a:xfrm>
            <a:custGeom>
              <a:avLst/>
              <a:gdLst>
                <a:gd name="T0" fmla="*/ 0 w 153"/>
                <a:gd name="T1" fmla="*/ 0 h 14"/>
                <a:gd name="T2" fmla="*/ 0 w 153"/>
                <a:gd name="T3" fmla="*/ 0 h 14"/>
                <a:gd name="T4" fmla="*/ 0 w 153"/>
                <a:gd name="T5" fmla="*/ 0 h 14"/>
                <a:gd name="T6" fmla="*/ 0 w 153"/>
                <a:gd name="T7" fmla="*/ 0 h 14"/>
                <a:gd name="T8" fmla="*/ 0 w 153"/>
                <a:gd name="T9" fmla="*/ 0 h 14"/>
                <a:gd name="T10" fmla="*/ 0 w 153"/>
                <a:gd name="T11" fmla="*/ 0 h 14"/>
                <a:gd name="T12" fmla="*/ 0 w 153"/>
                <a:gd name="T13" fmla="*/ 0 h 14"/>
                <a:gd name="T14" fmla="*/ 0 w 153"/>
                <a:gd name="T15" fmla="*/ 0 h 14"/>
                <a:gd name="T16" fmla="*/ 0 w 153"/>
                <a:gd name="T17" fmla="*/ 0 h 14"/>
                <a:gd name="T18" fmla="*/ 0 w 153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"/>
                <a:gd name="T31" fmla="*/ 0 h 14"/>
                <a:gd name="T32" fmla="*/ 153 w 153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" h="14">
                  <a:moveTo>
                    <a:pt x="1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5" y="14"/>
                  </a:lnTo>
                  <a:lnTo>
                    <a:pt x="153" y="14"/>
                  </a:lnTo>
                  <a:lnTo>
                    <a:pt x="153" y="0"/>
                  </a:lnTo>
                  <a:lnTo>
                    <a:pt x="139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77" name="Line 330"/>
            <p:cNvSpPr>
              <a:spLocks noChangeShapeType="1"/>
            </p:cNvSpPr>
            <p:nvPr/>
          </p:nvSpPr>
          <p:spPr bwMode="auto">
            <a:xfrm>
              <a:off x="2092" y="2085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78" name="Freeform 331"/>
            <p:cNvSpPr>
              <a:spLocks/>
            </p:cNvSpPr>
            <p:nvPr/>
          </p:nvSpPr>
          <p:spPr bwMode="auto">
            <a:xfrm>
              <a:off x="2088" y="2081"/>
              <a:ext cx="4" cy="42"/>
            </a:xfrm>
            <a:custGeom>
              <a:avLst/>
              <a:gdLst>
                <a:gd name="T0" fmla="*/ 0 w 28"/>
                <a:gd name="T1" fmla="*/ 0 h 166"/>
                <a:gd name="T2" fmla="*/ 0 w 28"/>
                <a:gd name="T3" fmla="*/ 0 h 166"/>
                <a:gd name="T4" fmla="*/ 0 w 28"/>
                <a:gd name="T5" fmla="*/ 0 h 166"/>
                <a:gd name="T6" fmla="*/ 0 w 28"/>
                <a:gd name="T7" fmla="*/ 0 h 166"/>
                <a:gd name="T8" fmla="*/ 0 w 28"/>
                <a:gd name="T9" fmla="*/ 0 h 166"/>
                <a:gd name="T10" fmla="*/ 0 w 28"/>
                <a:gd name="T11" fmla="*/ 0 h 166"/>
                <a:gd name="T12" fmla="*/ 0 w 28"/>
                <a:gd name="T13" fmla="*/ 0 h 166"/>
                <a:gd name="T14" fmla="*/ 0 w 28"/>
                <a:gd name="T15" fmla="*/ 0 h 166"/>
                <a:gd name="T16" fmla="*/ 0 w 28"/>
                <a:gd name="T17" fmla="*/ 0 h 166"/>
                <a:gd name="T18" fmla="*/ 0 w 28"/>
                <a:gd name="T19" fmla="*/ 0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66"/>
                <a:gd name="T32" fmla="*/ 28 w 2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66">
                  <a:moveTo>
                    <a:pt x="28" y="14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0" y="166"/>
                  </a:lnTo>
                  <a:lnTo>
                    <a:pt x="14" y="166"/>
                  </a:lnTo>
                  <a:lnTo>
                    <a:pt x="28" y="166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79" name="Line 332"/>
            <p:cNvSpPr>
              <a:spLocks noChangeShapeType="1"/>
            </p:cNvSpPr>
            <p:nvPr/>
          </p:nvSpPr>
          <p:spPr bwMode="auto">
            <a:xfrm>
              <a:off x="2090" y="211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80" name="Freeform 333"/>
            <p:cNvSpPr>
              <a:spLocks/>
            </p:cNvSpPr>
            <p:nvPr/>
          </p:nvSpPr>
          <p:spPr bwMode="auto">
            <a:xfrm>
              <a:off x="2088" y="2116"/>
              <a:ext cx="76" cy="7"/>
            </a:xfrm>
            <a:custGeom>
              <a:avLst/>
              <a:gdLst>
                <a:gd name="T0" fmla="*/ 0 w 530"/>
                <a:gd name="T1" fmla="*/ 0 h 27"/>
                <a:gd name="T2" fmla="*/ 0 w 530"/>
                <a:gd name="T3" fmla="*/ 0 h 27"/>
                <a:gd name="T4" fmla="*/ 0 w 530"/>
                <a:gd name="T5" fmla="*/ 0 h 27"/>
                <a:gd name="T6" fmla="*/ 0 w 530"/>
                <a:gd name="T7" fmla="*/ 0 h 27"/>
                <a:gd name="T8" fmla="*/ 0 w 530"/>
                <a:gd name="T9" fmla="*/ 0 h 27"/>
                <a:gd name="T10" fmla="*/ 0 w 530"/>
                <a:gd name="T11" fmla="*/ 0 h 27"/>
                <a:gd name="T12" fmla="*/ 0 w 530"/>
                <a:gd name="T13" fmla="*/ 0 h 27"/>
                <a:gd name="T14" fmla="*/ 0 w 530"/>
                <a:gd name="T15" fmla="*/ 0 h 27"/>
                <a:gd name="T16" fmla="*/ 0 w 530"/>
                <a:gd name="T17" fmla="*/ 0 h 27"/>
                <a:gd name="T18" fmla="*/ 0 w 530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0"/>
                <a:gd name="T31" fmla="*/ 0 h 27"/>
                <a:gd name="T32" fmla="*/ 530 w 5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0" h="27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503" y="27"/>
                  </a:lnTo>
                  <a:lnTo>
                    <a:pt x="530" y="27"/>
                  </a:lnTo>
                  <a:lnTo>
                    <a:pt x="530" y="13"/>
                  </a:lnTo>
                  <a:lnTo>
                    <a:pt x="530" y="0"/>
                  </a:lnTo>
                  <a:lnTo>
                    <a:pt x="517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81" name="Line 334"/>
            <p:cNvSpPr>
              <a:spLocks noChangeShapeType="1"/>
            </p:cNvSpPr>
            <p:nvPr/>
          </p:nvSpPr>
          <p:spPr bwMode="auto">
            <a:xfrm>
              <a:off x="2164" y="211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82" name="Freeform 335"/>
            <p:cNvSpPr>
              <a:spLocks/>
            </p:cNvSpPr>
            <p:nvPr/>
          </p:nvSpPr>
          <p:spPr bwMode="auto">
            <a:xfrm>
              <a:off x="2162" y="2116"/>
              <a:ext cx="2" cy="45"/>
            </a:xfrm>
            <a:custGeom>
              <a:avLst/>
              <a:gdLst>
                <a:gd name="T0" fmla="*/ 0 w 13"/>
                <a:gd name="T1" fmla="*/ 0 h 179"/>
                <a:gd name="T2" fmla="*/ 0 w 13"/>
                <a:gd name="T3" fmla="*/ 0 h 179"/>
                <a:gd name="T4" fmla="*/ 0 w 13"/>
                <a:gd name="T5" fmla="*/ 0 h 179"/>
                <a:gd name="T6" fmla="*/ 0 w 13"/>
                <a:gd name="T7" fmla="*/ 0 h 179"/>
                <a:gd name="T8" fmla="*/ 0 w 13"/>
                <a:gd name="T9" fmla="*/ 0 h 179"/>
                <a:gd name="T10" fmla="*/ 0 w 13"/>
                <a:gd name="T11" fmla="*/ 0 h 179"/>
                <a:gd name="T12" fmla="*/ 0 w 13"/>
                <a:gd name="T13" fmla="*/ 0 h 179"/>
                <a:gd name="T14" fmla="*/ 0 w 13"/>
                <a:gd name="T15" fmla="*/ 0 h 179"/>
                <a:gd name="T16" fmla="*/ 0 w 13"/>
                <a:gd name="T17" fmla="*/ 0 h 179"/>
                <a:gd name="T18" fmla="*/ 0 w 1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79"/>
                <a:gd name="T32" fmla="*/ 13 w 1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79">
                  <a:moveTo>
                    <a:pt x="13" y="13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0" y="179"/>
                  </a:lnTo>
                  <a:lnTo>
                    <a:pt x="13" y="179"/>
                  </a:lnTo>
                  <a:lnTo>
                    <a:pt x="13" y="166"/>
                  </a:lnTo>
                  <a:lnTo>
                    <a:pt x="13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83" name="Line 336"/>
            <p:cNvSpPr>
              <a:spLocks noChangeShapeType="1"/>
            </p:cNvSpPr>
            <p:nvPr/>
          </p:nvSpPr>
          <p:spPr bwMode="auto">
            <a:xfrm>
              <a:off x="2162" y="2154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84" name="Freeform 337"/>
            <p:cNvSpPr>
              <a:spLocks/>
            </p:cNvSpPr>
            <p:nvPr/>
          </p:nvSpPr>
          <p:spPr bwMode="auto">
            <a:xfrm>
              <a:off x="2160" y="2154"/>
              <a:ext cx="12" cy="7"/>
            </a:xfrm>
            <a:custGeom>
              <a:avLst/>
              <a:gdLst>
                <a:gd name="T0" fmla="*/ 0 w 84"/>
                <a:gd name="T1" fmla="*/ 0 h 27"/>
                <a:gd name="T2" fmla="*/ 0 w 84"/>
                <a:gd name="T3" fmla="*/ 0 h 27"/>
                <a:gd name="T4" fmla="*/ 0 w 84"/>
                <a:gd name="T5" fmla="*/ 0 h 27"/>
                <a:gd name="T6" fmla="*/ 0 w 84"/>
                <a:gd name="T7" fmla="*/ 0 h 27"/>
                <a:gd name="T8" fmla="*/ 0 w 84"/>
                <a:gd name="T9" fmla="*/ 0 h 27"/>
                <a:gd name="T10" fmla="*/ 0 w 84"/>
                <a:gd name="T11" fmla="*/ 0 h 27"/>
                <a:gd name="T12" fmla="*/ 0 w 84"/>
                <a:gd name="T13" fmla="*/ 0 h 27"/>
                <a:gd name="T14" fmla="*/ 0 w 84"/>
                <a:gd name="T15" fmla="*/ 0 h 27"/>
                <a:gd name="T16" fmla="*/ 0 w 84"/>
                <a:gd name="T17" fmla="*/ 0 h 27"/>
                <a:gd name="T18" fmla="*/ 0 w 84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27"/>
                <a:gd name="T32" fmla="*/ 84 w 84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27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4" y="27"/>
                  </a:lnTo>
                  <a:lnTo>
                    <a:pt x="56" y="27"/>
                  </a:lnTo>
                  <a:lnTo>
                    <a:pt x="84" y="27"/>
                  </a:lnTo>
                  <a:lnTo>
                    <a:pt x="84" y="14"/>
                  </a:lnTo>
                  <a:lnTo>
                    <a:pt x="84" y="0"/>
                  </a:lnTo>
                  <a:lnTo>
                    <a:pt x="5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85" name="Line 338"/>
            <p:cNvSpPr>
              <a:spLocks noChangeShapeType="1"/>
            </p:cNvSpPr>
            <p:nvPr/>
          </p:nvSpPr>
          <p:spPr bwMode="auto">
            <a:xfrm>
              <a:off x="2172" y="215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86" name="Freeform 339"/>
            <p:cNvSpPr>
              <a:spLocks/>
            </p:cNvSpPr>
            <p:nvPr/>
          </p:nvSpPr>
          <p:spPr bwMode="auto">
            <a:xfrm>
              <a:off x="2168" y="2154"/>
              <a:ext cx="4" cy="45"/>
            </a:xfrm>
            <a:custGeom>
              <a:avLst/>
              <a:gdLst>
                <a:gd name="T0" fmla="*/ 0 w 28"/>
                <a:gd name="T1" fmla="*/ 0 h 179"/>
                <a:gd name="T2" fmla="*/ 0 w 28"/>
                <a:gd name="T3" fmla="*/ 0 h 179"/>
                <a:gd name="T4" fmla="*/ 0 w 28"/>
                <a:gd name="T5" fmla="*/ 0 h 179"/>
                <a:gd name="T6" fmla="*/ 0 w 28"/>
                <a:gd name="T7" fmla="*/ 0 h 179"/>
                <a:gd name="T8" fmla="*/ 0 w 28"/>
                <a:gd name="T9" fmla="*/ 0 h 179"/>
                <a:gd name="T10" fmla="*/ 0 w 28"/>
                <a:gd name="T11" fmla="*/ 0 h 179"/>
                <a:gd name="T12" fmla="*/ 0 w 28"/>
                <a:gd name="T13" fmla="*/ 0 h 179"/>
                <a:gd name="T14" fmla="*/ 0 w 28"/>
                <a:gd name="T15" fmla="*/ 0 h 179"/>
                <a:gd name="T16" fmla="*/ 0 w 28"/>
                <a:gd name="T17" fmla="*/ 0 h 179"/>
                <a:gd name="T18" fmla="*/ 0 w 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9"/>
                <a:gd name="T32" fmla="*/ 28 w 28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9">
                  <a:moveTo>
                    <a:pt x="28" y="14"/>
                  </a:moveTo>
                  <a:lnTo>
                    <a:pt x="28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0" y="179"/>
                  </a:lnTo>
                  <a:lnTo>
                    <a:pt x="13" y="179"/>
                  </a:lnTo>
                  <a:lnTo>
                    <a:pt x="28" y="179"/>
                  </a:lnTo>
                  <a:lnTo>
                    <a:pt x="28" y="166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87" name="Line 340"/>
            <p:cNvSpPr>
              <a:spLocks noChangeShapeType="1"/>
            </p:cNvSpPr>
            <p:nvPr/>
          </p:nvSpPr>
          <p:spPr bwMode="auto">
            <a:xfrm>
              <a:off x="2170" y="219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88" name="Freeform 341"/>
            <p:cNvSpPr>
              <a:spLocks/>
            </p:cNvSpPr>
            <p:nvPr/>
          </p:nvSpPr>
          <p:spPr bwMode="auto">
            <a:xfrm>
              <a:off x="2168" y="2192"/>
              <a:ext cx="8" cy="7"/>
            </a:xfrm>
            <a:custGeom>
              <a:avLst/>
              <a:gdLst>
                <a:gd name="T0" fmla="*/ 0 w 55"/>
                <a:gd name="T1" fmla="*/ 0 h 27"/>
                <a:gd name="T2" fmla="*/ 0 w 55"/>
                <a:gd name="T3" fmla="*/ 0 h 27"/>
                <a:gd name="T4" fmla="*/ 0 w 55"/>
                <a:gd name="T5" fmla="*/ 0 h 27"/>
                <a:gd name="T6" fmla="*/ 0 w 55"/>
                <a:gd name="T7" fmla="*/ 0 h 27"/>
                <a:gd name="T8" fmla="*/ 0 w 55"/>
                <a:gd name="T9" fmla="*/ 0 h 27"/>
                <a:gd name="T10" fmla="*/ 0 w 55"/>
                <a:gd name="T11" fmla="*/ 0 h 27"/>
                <a:gd name="T12" fmla="*/ 0 w 55"/>
                <a:gd name="T13" fmla="*/ 0 h 27"/>
                <a:gd name="T14" fmla="*/ 0 w 55"/>
                <a:gd name="T15" fmla="*/ 0 h 27"/>
                <a:gd name="T16" fmla="*/ 0 w 55"/>
                <a:gd name="T17" fmla="*/ 0 h 27"/>
                <a:gd name="T18" fmla="*/ 0 w 55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27"/>
                <a:gd name="T32" fmla="*/ 55 w 55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27">
                  <a:moveTo>
                    <a:pt x="1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13" y="27"/>
                  </a:lnTo>
                  <a:lnTo>
                    <a:pt x="55" y="27"/>
                  </a:lnTo>
                  <a:lnTo>
                    <a:pt x="55" y="14"/>
                  </a:lnTo>
                  <a:lnTo>
                    <a:pt x="55" y="0"/>
                  </a:lnTo>
                  <a:lnTo>
                    <a:pt x="2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89" name="Line 342"/>
            <p:cNvSpPr>
              <a:spLocks noChangeShapeType="1"/>
            </p:cNvSpPr>
            <p:nvPr/>
          </p:nvSpPr>
          <p:spPr bwMode="auto">
            <a:xfrm>
              <a:off x="2176" y="2195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90" name="Freeform 343"/>
            <p:cNvSpPr>
              <a:spLocks/>
            </p:cNvSpPr>
            <p:nvPr/>
          </p:nvSpPr>
          <p:spPr bwMode="auto">
            <a:xfrm>
              <a:off x="2172" y="2192"/>
              <a:ext cx="4" cy="83"/>
            </a:xfrm>
            <a:custGeom>
              <a:avLst/>
              <a:gdLst>
                <a:gd name="T0" fmla="*/ 0 w 27"/>
                <a:gd name="T1" fmla="*/ 0 h 332"/>
                <a:gd name="T2" fmla="*/ 0 w 27"/>
                <a:gd name="T3" fmla="*/ 0 h 332"/>
                <a:gd name="T4" fmla="*/ 0 w 27"/>
                <a:gd name="T5" fmla="*/ 0 h 332"/>
                <a:gd name="T6" fmla="*/ 0 w 27"/>
                <a:gd name="T7" fmla="*/ 0 h 332"/>
                <a:gd name="T8" fmla="*/ 0 w 27"/>
                <a:gd name="T9" fmla="*/ 0 h 332"/>
                <a:gd name="T10" fmla="*/ 0 w 27"/>
                <a:gd name="T11" fmla="*/ 0 h 332"/>
                <a:gd name="T12" fmla="*/ 0 w 27"/>
                <a:gd name="T13" fmla="*/ 0 h 332"/>
                <a:gd name="T14" fmla="*/ 0 w 27"/>
                <a:gd name="T15" fmla="*/ 0 h 332"/>
                <a:gd name="T16" fmla="*/ 0 w 27"/>
                <a:gd name="T17" fmla="*/ 0 h 332"/>
                <a:gd name="T18" fmla="*/ 0 w 27"/>
                <a:gd name="T19" fmla="*/ 0 h 3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32"/>
                <a:gd name="T32" fmla="*/ 27 w 27"/>
                <a:gd name="T33" fmla="*/ 332 h 3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32">
                  <a:moveTo>
                    <a:pt x="27" y="14"/>
                  </a:move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03"/>
                  </a:lnTo>
                  <a:lnTo>
                    <a:pt x="0" y="317"/>
                  </a:lnTo>
                  <a:lnTo>
                    <a:pt x="14" y="332"/>
                  </a:lnTo>
                  <a:lnTo>
                    <a:pt x="27" y="317"/>
                  </a:lnTo>
                  <a:lnTo>
                    <a:pt x="27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91" name="Line 344"/>
            <p:cNvSpPr>
              <a:spLocks noChangeShapeType="1"/>
            </p:cNvSpPr>
            <p:nvPr/>
          </p:nvSpPr>
          <p:spPr bwMode="auto">
            <a:xfrm>
              <a:off x="2174" y="2268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92" name="Freeform 345"/>
            <p:cNvSpPr>
              <a:spLocks/>
            </p:cNvSpPr>
            <p:nvPr/>
          </p:nvSpPr>
          <p:spPr bwMode="auto">
            <a:xfrm>
              <a:off x="2172" y="2268"/>
              <a:ext cx="12" cy="3"/>
            </a:xfrm>
            <a:custGeom>
              <a:avLst/>
              <a:gdLst>
                <a:gd name="T0" fmla="*/ 0 w 84"/>
                <a:gd name="T1" fmla="*/ 0 h 14"/>
                <a:gd name="T2" fmla="*/ 0 w 84"/>
                <a:gd name="T3" fmla="*/ 0 h 14"/>
                <a:gd name="T4" fmla="*/ 0 w 84"/>
                <a:gd name="T5" fmla="*/ 0 h 14"/>
                <a:gd name="T6" fmla="*/ 0 w 84"/>
                <a:gd name="T7" fmla="*/ 0 h 14"/>
                <a:gd name="T8" fmla="*/ 0 w 84"/>
                <a:gd name="T9" fmla="*/ 0 h 14"/>
                <a:gd name="T10" fmla="*/ 0 w 84"/>
                <a:gd name="T11" fmla="*/ 0 h 14"/>
                <a:gd name="T12" fmla="*/ 0 w 84"/>
                <a:gd name="T13" fmla="*/ 0 h 14"/>
                <a:gd name="T14" fmla="*/ 0 w 84"/>
                <a:gd name="T15" fmla="*/ 0 h 14"/>
                <a:gd name="T16" fmla="*/ 0 w 84"/>
                <a:gd name="T17" fmla="*/ 0 h 14"/>
                <a:gd name="T18" fmla="*/ 0 w 84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14"/>
                <a:gd name="T32" fmla="*/ 84 w 8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14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42" y="14"/>
                  </a:lnTo>
                  <a:lnTo>
                    <a:pt x="69" y="14"/>
                  </a:lnTo>
                  <a:lnTo>
                    <a:pt x="84" y="14"/>
                  </a:lnTo>
                  <a:lnTo>
                    <a:pt x="69" y="0"/>
                  </a:lnTo>
                  <a:lnTo>
                    <a:pt x="5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93" name="Line 346"/>
            <p:cNvSpPr>
              <a:spLocks noChangeShapeType="1"/>
            </p:cNvSpPr>
            <p:nvPr/>
          </p:nvSpPr>
          <p:spPr bwMode="auto">
            <a:xfrm>
              <a:off x="2184" y="227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94" name="Freeform 347"/>
            <p:cNvSpPr>
              <a:spLocks/>
            </p:cNvSpPr>
            <p:nvPr/>
          </p:nvSpPr>
          <p:spPr bwMode="auto">
            <a:xfrm>
              <a:off x="2180" y="2268"/>
              <a:ext cx="4" cy="79"/>
            </a:xfrm>
            <a:custGeom>
              <a:avLst/>
              <a:gdLst>
                <a:gd name="T0" fmla="*/ 0 w 28"/>
                <a:gd name="T1" fmla="*/ 0 h 318"/>
                <a:gd name="T2" fmla="*/ 0 w 28"/>
                <a:gd name="T3" fmla="*/ 0 h 318"/>
                <a:gd name="T4" fmla="*/ 0 w 28"/>
                <a:gd name="T5" fmla="*/ 0 h 318"/>
                <a:gd name="T6" fmla="*/ 0 w 28"/>
                <a:gd name="T7" fmla="*/ 0 h 318"/>
                <a:gd name="T8" fmla="*/ 0 w 28"/>
                <a:gd name="T9" fmla="*/ 0 h 318"/>
                <a:gd name="T10" fmla="*/ 0 w 28"/>
                <a:gd name="T11" fmla="*/ 0 h 318"/>
                <a:gd name="T12" fmla="*/ 0 w 28"/>
                <a:gd name="T13" fmla="*/ 0 h 318"/>
                <a:gd name="T14" fmla="*/ 0 w 28"/>
                <a:gd name="T15" fmla="*/ 0 h 318"/>
                <a:gd name="T16" fmla="*/ 0 w 28"/>
                <a:gd name="T17" fmla="*/ 0 h 318"/>
                <a:gd name="T18" fmla="*/ 0 w 28"/>
                <a:gd name="T19" fmla="*/ 0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318"/>
                <a:gd name="T32" fmla="*/ 28 w 28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318">
                  <a:moveTo>
                    <a:pt x="28" y="1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0" y="318"/>
                  </a:lnTo>
                  <a:lnTo>
                    <a:pt x="13" y="318"/>
                  </a:lnTo>
                  <a:lnTo>
                    <a:pt x="28" y="318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95" name="Line 348"/>
            <p:cNvSpPr>
              <a:spLocks noChangeShapeType="1"/>
            </p:cNvSpPr>
            <p:nvPr/>
          </p:nvSpPr>
          <p:spPr bwMode="auto">
            <a:xfrm>
              <a:off x="2182" y="2340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96" name="Freeform 349"/>
            <p:cNvSpPr>
              <a:spLocks/>
            </p:cNvSpPr>
            <p:nvPr/>
          </p:nvSpPr>
          <p:spPr bwMode="auto">
            <a:xfrm>
              <a:off x="2180" y="2340"/>
              <a:ext cx="14" cy="7"/>
            </a:xfrm>
            <a:custGeom>
              <a:avLst/>
              <a:gdLst>
                <a:gd name="T0" fmla="*/ 0 w 97"/>
                <a:gd name="T1" fmla="*/ 0 h 27"/>
                <a:gd name="T2" fmla="*/ 0 w 97"/>
                <a:gd name="T3" fmla="*/ 0 h 27"/>
                <a:gd name="T4" fmla="*/ 0 w 97"/>
                <a:gd name="T5" fmla="*/ 0 h 27"/>
                <a:gd name="T6" fmla="*/ 0 w 97"/>
                <a:gd name="T7" fmla="*/ 0 h 27"/>
                <a:gd name="T8" fmla="*/ 0 w 97"/>
                <a:gd name="T9" fmla="*/ 0 h 27"/>
                <a:gd name="T10" fmla="*/ 0 w 97"/>
                <a:gd name="T11" fmla="*/ 0 h 27"/>
                <a:gd name="T12" fmla="*/ 0 w 97"/>
                <a:gd name="T13" fmla="*/ 0 h 27"/>
                <a:gd name="T14" fmla="*/ 0 w 97"/>
                <a:gd name="T15" fmla="*/ 0 h 27"/>
                <a:gd name="T16" fmla="*/ 0 w 97"/>
                <a:gd name="T17" fmla="*/ 0 h 27"/>
                <a:gd name="T18" fmla="*/ 0 w 97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27"/>
                <a:gd name="T32" fmla="*/ 97 w 97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27">
                  <a:moveTo>
                    <a:pt x="13" y="0"/>
                  </a:moveTo>
                  <a:lnTo>
                    <a:pt x="0" y="14"/>
                  </a:lnTo>
                  <a:lnTo>
                    <a:pt x="0" y="27"/>
                  </a:lnTo>
                  <a:lnTo>
                    <a:pt x="70" y="27"/>
                  </a:lnTo>
                  <a:lnTo>
                    <a:pt x="97" y="27"/>
                  </a:lnTo>
                  <a:lnTo>
                    <a:pt x="97" y="14"/>
                  </a:lnTo>
                  <a:lnTo>
                    <a:pt x="84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97" name="Line 350"/>
            <p:cNvSpPr>
              <a:spLocks noChangeShapeType="1"/>
            </p:cNvSpPr>
            <p:nvPr/>
          </p:nvSpPr>
          <p:spPr bwMode="auto">
            <a:xfrm>
              <a:off x="2194" y="2344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98" name="Freeform 351"/>
            <p:cNvSpPr>
              <a:spLocks/>
            </p:cNvSpPr>
            <p:nvPr/>
          </p:nvSpPr>
          <p:spPr bwMode="auto">
            <a:xfrm>
              <a:off x="2192" y="2340"/>
              <a:ext cx="2" cy="83"/>
            </a:xfrm>
            <a:custGeom>
              <a:avLst/>
              <a:gdLst>
                <a:gd name="T0" fmla="*/ 0 w 13"/>
                <a:gd name="T1" fmla="*/ 0 h 332"/>
                <a:gd name="T2" fmla="*/ 0 w 13"/>
                <a:gd name="T3" fmla="*/ 0 h 332"/>
                <a:gd name="T4" fmla="*/ 0 w 13"/>
                <a:gd name="T5" fmla="*/ 0 h 332"/>
                <a:gd name="T6" fmla="*/ 0 w 13"/>
                <a:gd name="T7" fmla="*/ 0 h 332"/>
                <a:gd name="T8" fmla="*/ 0 w 13"/>
                <a:gd name="T9" fmla="*/ 0 h 332"/>
                <a:gd name="T10" fmla="*/ 0 w 13"/>
                <a:gd name="T11" fmla="*/ 0 h 332"/>
                <a:gd name="T12" fmla="*/ 0 w 13"/>
                <a:gd name="T13" fmla="*/ 0 h 332"/>
                <a:gd name="T14" fmla="*/ 0 w 13"/>
                <a:gd name="T15" fmla="*/ 0 h 332"/>
                <a:gd name="T16" fmla="*/ 0 w 13"/>
                <a:gd name="T17" fmla="*/ 0 h 332"/>
                <a:gd name="T18" fmla="*/ 0 w 13"/>
                <a:gd name="T19" fmla="*/ 0 h 3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32"/>
                <a:gd name="T32" fmla="*/ 13 w 13"/>
                <a:gd name="T33" fmla="*/ 332 h 3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32">
                  <a:moveTo>
                    <a:pt x="13" y="14"/>
                  </a:moveTo>
                  <a:lnTo>
                    <a:pt x="13" y="1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18"/>
                  </a:lnTo>
                  <a:lnTo>
                    <a:pt x="0" y="332"/>
                  </a:lnTo>
                  <a:lnTo>
                    <a:pt x="13" y="332"/>
                  </a:lnTo>
                  <a:lnTo>
                    <a:pt x="13" y="318"/>
                  </a:lnTo>
                  <a:lnTo>
                    <a:pt x="13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99" name="Line 352"/>
            <p:cNvSpPr>
              <a:spLocks noChangeShapeType="1"/>
            </p:cNvSpPr>
            <p:nvPr/>
          </p:nvSpPr>
          <p:spPr bwMode="auto">
            <a:xfrm>
              <a:off x="2192" y="241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00" name="Freeform 353"/>
            <p:cNvSpPr>
              <a:spLocks/>
            </p:cNvSpPr>
            <p:nvPr/>
          </p:nvSpPr>
          <p:spPr bwMode="auto">
            <a:xfrm>
              <a:off x="2190" y="2416"/>
              <a:ext cx="12" cy="7"/>
            </a:xfrm>
            <a:custGeom>
              <a:avLst/>
              <a:gdLst>
                <a:gd name="T0" fmla="*/ 0 w 84"/>
                <a:gd name="T1" fmla="*/ 0 h 29"/>
                <a:gd name="T2" fmla="*/ 0 w 84"/>
                <a:gd name="T3" fmla="*/ 0 h 29"/>
                <a:gd name="T4" fmla="*/ 0 w 84"/>
                <a:gd name="T5" fmla="*/ 0 h 29"/>
                <a:gd name="T6" fmla="*/ 0 w 84"/>
                <a:gd name="T7" fmla="*/ 0 h 29"/>
                <a:gd name="T8" fmla="*/ 0 w 84"/>
                <a:gd name="T9" fmla="*/ 0 h 29"/>
                <a:gd name="T10" fmla="*/ 0 w 84"/>
                <a:gd name="T11" fmla="*/ 0 h 29"/>
                <a:gd name="T12" fmla="*/ 0 w 84"/>
                <a:gd name="T13" fmla="*/ 0 h 29"/>
                <a:gd name="T14" fmla="*/ 0 w 84"/>
                <a:gd name="T15" fmla="*/ 0 h 29"/>
                <a:gd name="T16" fmla="*/ 0 w 84"/>
                <a:gd name="T17" fmla="*/ 0 h 29"/>
                <a:gd name="T18" fmla="*/ 0 w 84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29"/>
                <a:gd name="T32" fmla="*/ 84 w 84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29">
                  <a:moveTo>
                    <a:pt x="14" y="0"/>
                  </a:moveTo>
                  <a:lnTo>
                    <a:pt x="14" y="0"/>
                  </a:lnTo>
                  <a:lnTo>
                    <a:pt x="0" y="15"/>
                  </a:lnTo>
                  <a:lnTo>
                    <a:pt x="14" y="29"/>
                  </a:lnTo>
                  <a:lnTo>
                    <a:pt x="55" y="29"/>
                  </a:lnTo>
                  <a:lnTo>
                    <a:pt x="84" y="29"/>
                  </a:lnTo>
                  <a:lnTo>
                    <a:pt x="84" y="15"/>
                  </a:lnTo>
                  <a:lnTo>
                    <a:pt x="84" y="0"/>
                  </a:lnTo>
                  <a:lnTo>
                    <a:pt x="55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01" name="Line 354"/>
            <p:cNvSpPr>
              <a:spLocks noChangeShapeType="1"/>
            </p:cNvSpPr>
            <p:nvPr/>
          </p:nvSpPr>
          <p:spPr bwMode="auto">
            <a:xfrm>
              <a:off x="2202" y="2420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02" name="Freeform 355"/>
            <p:cNvSpPr>
              <a:spLocks/>
            </p:cNvSpPr>
            <p:nvPr/>
          </p:nvSpPr>
          <p:spPr bwMode="auto">
            <a:xfrm>
              <a:off x="2200" y="2416"/>
              <a:ext cx="2" cy="83"/>
            </a:xfrm>
            <a:custGeom>
              <a:avLst/>
              <a:gdLst>
                <a:gd name="T0" fmla="*/ 0 w 15"/>
                <a:gd name="T1" fmla="*/ 0 h 332"/>
                <a:gd name="T2" fmla="*/ 0 w 15"/>
                <a:gd name="T3" fmla="*/ 0 h 332"/>
                <a:gd name="T4" fmla="*/ 0 w 15"/>
                <a:gd name="T5" fmla="*/ 0 h 332"/>
                <a:gd name="T6" fmla="*/ 0 w 15"/>
                <a:gd name="T7" fmla="*/ 0 h 332"/>
                <a:gd name="T8" fmla="*/ 0 w 15"/>
                <a:gd name="T9" fmla="*/ 0 h 332"/>
                <a:gd name="T10" fmla="*/ 0 w 15"/>
                <a:gd name="T11" fmla="*/ 0 h 332"/>
                <a:gd name="T12" fmla="*/ 0 w 15"/>
                <a:gd name="T13" fmla="*/ 0 h 332"/>
                <a:gd name="T14" fmla="*/ 0 w 15"/>
                <a:gd name="T15" fmla="*/ 0 h 332"/>
                <a:gd name="T16" fmla="*/ 0 w 15"/>
                <a:gd name="T17" fmla="*/ 0 h 332"/>
                <a:gd name="T18" fmla="*/ 0 w 15"/>
                <a:gd name="T19" fmla="*/ 0 h 3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332"/>
                <a:gd name="T32" fmla="*/ 15 w 15"/>
                <a:gd name="T33" fmla="*/ 332 h 3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332">
                  <a:moveTo>
                    <a:pt x="15" y="15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0" y="332"/>
                  </a:lnTo>
                  <a:lnTo>
                    <a:pt x="15" y="332"/>
                  </a:lnTo>
                  <a:lnTo>
                    <a:pt x="15" y="318"/>
                  </a:lnTo>
                  <a:lnTo>
                    <a:pt x="15" y="15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03" name="Line 356"/>
            <p:cNvSpPr>
              <a:spLocks noChangeShapeType="1"/>
            </p:cNvSpPr>
            <p:nvPr/>
          </p:nvSpPr>
          <p:spPr bwMode="auto">
            <a:xfrm>
              <a:off x="2200" y="249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04" name="Freeform 357"/>
            <p:cNvSpPr>
              <a:spLocks/>
            </p:cNvSpPr>
            <p:nvPr/>
          </p:nvSpPr>
          <p:spPr bwMode="auto">
            <a:xfrm>
              <a:off x="2198" y="2493"/>
              <a:ext cx="12" cy="6"/>
            </a:xfrm>
            <a:custGeom>
              <a:avLst/>
              <a:gdLst>
                <a:gd name="T0" fmla="*/ 0 w 84"/>
                <a:gd name="T1" fmla="*/ 0 h 27"/>
                <a:gd name="T2" fmla="*/ 0 w 84"/>
                <a:gd name="T3" fmla="*/ 0 h 27"/>
                <a:gd name="T4" fmla="*/ 0 w 84"/>
                <a:gd name="T5" fmla="*/ 0 h 27"/>
                <a:gd name="T6" fmla="*/ 0 w 84"/>
                <a:gd name="T7" fmla="*/ 0 h 27"/>
                <a:gd name="T8" fmla="*/ 0 w 84"/>
                <a:gd name="T9" fmla="*/ 0 h 27"/>
                <a:gd name="T10" fmla="*/ 0 w 84"/>
                <a:gd name="T11" fmla="*/ 0 h 27"/>
                <a:gd name="T12" fmla="*/ 0 w 84"/>
                <a:gd name="T13" fmla="*/ 0 h 27"/>
                <a:gd name="T14" fmla="*/ 0 w 84"/>
                <a:gd name="T15" fmla="*/ 0 h 27"/>
                <a:gd name="T16" fmla="*/ 0 w 84"/>
                <a:gd name="T17" fmla="*/ 0 h 27"/>
                <a:gd name="T18" fmla="*/ 0 w 84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27"/>
                <a:gd name="T32" fmla="*/ 84 w 84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27">
                  <a:moveTo>
                    <a:pt x="14" y="0"/>
                  </a:moveTo>
                  <a:lnTo>
                    <a:pt x="14" y="0"/>
                  </a:lnTo>
                  <a:lnTo>
                    <a:pt x="0" y="13"/>
                  </a:lnTo>
                  <a:lnTo>
                    <a:pt x="14" y="27"/>
                  </a:lnTo>
                  <a:lnTo>
                    <a:pt x="56" y="27"/>
                  </a:lnTo>
                  <a:lnTo>
                    <a:pt x="84" y="27"/>
                  </a:lnTo>
                  <a:lnTo>
                    <a:pt x="84" y="13"/>
                  </a:lnTo>
                  <a:lnTo>
                    <a:pt x="84" y="0"/>
                  </a:lnTo>
                  <a:lnTo>
                    <a:pt x="5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05" name="Line 358"/>
            <p:cNvSpPr>
              <a:spLocks noChangeShapeType="1"/>
            </p:cNvSpPr>
            <p:nvPr/>
          </p:nvSpPr>
          <p:spPr bwMode="auto">
            <a:xfrm>
              <a:off x="2210" y="249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06" name="Freeform 359"/>
            <p:cNvSpPr>
              <a:spLocks/>
            </p:cNvSpPr>
            <p:nvPr/>
          </p:nvSpPr>
          <p:spPr bwMode="auto">
            <a:xfrm>
              <a:off x="2206" y="2493"/>
              <a:ext cx="4" cy="44"/>
            </a:xfrm>
            <a:custGeom>
              <a:avLst/>
              <a:gdLst>
                <a:gd name="T0" fmla="*/ 0 w 28"/>
                <a:gd name="T1" fmla="*/ 0 h 179"/>
                <a:gd name="T2" fmla="*/ 0 w 28"/>
                <a:gd name="T3" fmla="*/ 0 h 179"/>
                <a:gd name="T4" fmla="*/ 0 w 28"/>
                <a:gd name="T5" fmla="*/ 0 h 179"/>
                <a:gd name="T6" fmla="*/ 0 w 28"/>
                <a:gd name="T7" fmla="*/ 0 h 179"/>
                <a:gd name="T8" fmla="*/ 0 w 28"/>
                <a:gd name="T9" fmla="*/ 0 h 179"/>
                <a:gd name="T10" fmla="*/ 0 w 28"/>
                <a:gd name="T11" fmla="*/ 0 h 179"/>
                <a:gd name="T12" fmla="*/ 0 w 28"/>
                <a:gd name="T13" fmla="*/ 0 h 179"/>
                <a:gd name="T14" fmla="*/ 0 w 28"/>
                <a:gd name="T15" fmla="*/ 0 h 179"/>
                <a:gd name="T16" fmla="*/ 0 w 28"/>
                <a:gd name="T17" fmla="*/ 0 h 179"/>
                <a:gd name="T18" fmla="*/ 0 w 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9"/>
                <a:gd name="T32" fmla="*/ 28 w 28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9">
                  <a:moveTo>
                    <a:pt x="28" y="13"/>
                  </a:moveTo>
                  <a:lnTo>
                    <a:pt x="28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15" y="179"/>
                  </a:lnTo>
                  <a:lnTo>
                    <a:pt x="28" y="179"/>
                  </a:lnTo>
                  <a:lnTo>
                    <a:pt x="28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07" name="Line 360"/>
            <p:cNvSpPr>
              <a:spLocks noChangeShapeType="1"/>
            </p:cNvSpPr>
            <p:nvPr/>
          </p:nvSpPr>
          <p:spPr bwMode="auto">
            <a:xfrm>
              <a:off x="2208" y="2530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08" name="Freeform 361"/>
            <p:cNvSpPr>
              <a:spLocks/>
            </p:cNvSpPr>
            <p:nvPr/>
          </p:nvSpPr>
          <p:spPr bwMode="auto">
            <a:xfrm>
              <a:off x="2206" y="2530"/>
              <a:ext cx="24" cy="7"/>
            </a:xfrm>
            <a:custGeom>
              <a:avLst/>
              <a:gdLst>
                <a:gd name="T0" fmla="*/ 0 w 168"/>
                <a:gd name="T1" fmla="*/ 0 h 27"/>
                <a:gd name="T2" fmla="*/ 0 w 168"/>
                <a:gd name="T3" fmla="*/ 0 h 27"/>
                <a:gd name="T4" fmla="*/ 0 w 168"/>
                <a:gd name="T5" fmla="*/ 0 h 27"/>
                <a:gd name="T6" fmla="*/ 0 w 168"/>
                <a:gd name="T7" fmla="*/ 0 h 27"/>
                <a:gd name="T8" fmla="*/ 0 w 168"/>
                <a:gd name="T9" fmla="*/ 0 h 27"/>
                <a:gd name="T10" fmla="*/ 0 w 168"/>
                <a:gd name="T11" fmla="*/ 0 h 27"/>
                <a:gd name="T12" fmla="*/ 0 w 168"/>
                <a:gd name="T13" fmla="*/ 0 h 27"/>
                <a:gd name="T14" fmla="*/ 0 w 168"/>
                <a:gd name="T15" fmla="*/ 0 h 27"/>
                <a:gd name="T16" fmla="*/ 0 w 168"/>
                <a:gd name="T17" fmla="*/ 0 h 27"/>
                <a:gd name="T18" fmla="*/ 0 w 168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"/>
                <a:gd name="T31" fmla="*/ 0 h 27"/>
                <a:gd name="T32" fmla="*/ 168 w 168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" h="27">
                  <a:moveTo>
                    <a:pt x="15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126" y="27"/>
                  </a:lnTo>
                  <a:lnTo>
                    <a:pt x="154" y="27"/>
                  </a:lnTo>
                  <a:lnTo>
                    <a:pt x="168" y="14"/>
                  </a:lnTo>
                  <a:lnTo>
                    <a:pt x="154" y="0"/>
                  </a:lnTo>
                  <a:lnTo>
                    <a:pt x="140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09" name="Line 362"/>
            <p:cNvSpPr>
              <a:spLocks noChangeShapeType="1"/>
            </p:cNvSpPr>
            <p:nvPr/>
          </p:nvSpPr>
          <p:spPr bwMode="auto">
            <a:xfrm>
              <a:off x="2230" y="2534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10" name="Freeform 363"/>
            <p:cNvSpPr>
              <a:spLocks/>
            </p:cNvSpPr>
            <p:nvPr/>
          </p:nvSpPr>
          <p:spPr bwMode="auto">
            <a:xfrm>
              <a:off x="2226" y="2530"/>
              <a:ext cx="4" cy="49"/>
            </a:xfrm>
            <a:custGeom>
              <a:avLst/>
              <a:gdLst>
                <a:gd name="T0" fmla="*/ 0 w 28"/>
                <a:gd name="T1" fmla="*/ 0 h 193"/>
                <a:gd name="T2" fmla="*/ 0 w 28"/>
                <a:gd name="T3" fmla="*/ 0 h 193"/>
                <a:gd name="T4" fmla="*/ 0 w 28"/>
                <a:gd name="T5" fmla="*/ 0 h 193"/>
                <a:gd name="T6" fmla="*/ 0 w 28"/>
                <a:gd name="T7" fmla="*/ 0 h 193"/>
                <a:gd name="T8" fmla="*/ 0 w 28"/>
                <a:gd name="T9" fmla="*/ 0 h 193"/>
                <a:gd name="T10" fmla="*/ 0 w 28"/>
                <a:gd name="T11" fmla="*/ 0 h 193"/>
                <a:gd name="T12" fmla="*/ 0 w 28"/>
                <a:gd name="T13" fmla="*/ 0 h 193"/>
                <a:gd name="T14" fmla="*/ 0 w 28"/>
                <a:gd name="T15" fmla="*/ 0 h 193"/>
                <a:gd name="T16" fmla="*/ 0 w 28"/>
                <a:gd name="T17" fmla="*/ 0 h 193"/>
                <a:gd name="T18" fmla="*/ 0 w 28"/>
                <a:gd name="T19" fmla="*/ 0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93"/>
                <a:gd name="T32" fmla="*/ 28 w 28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93">
                  <a:moveTo>
                    <a:pt x="28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14" y="193"/>
                  </a:lnTo>
                  <a:lnTo>
                    <a:pt x="14" y="179"/>
                  </a:lnTo>
                  <a:lnTo>
                    <a:pt x="28" y="179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11" name="Line 364"/>
            <p:cNvSpPr>
              <a:spLocks noChangeShapeType="1"/>
            </p:cNvSpPr>
            <p:nvPr/>
          </p:nvSpPr>
          <p:spPr bwMode="auto">
            <a:xfrm>
              <a:off x="2228" y="257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12" name="Freeform 365"/>
            <p:cNvSpPr>
              <a:spLocks/>
            </p:cNvSpPr>
            <p:nvPr/>
          </p:nvSpPr>
          <p:spPr bwMode="auto">
            <a:xfrm>
              <a:off x="2226" y="2572"/>
              <a:ext cx="114" cy="3"/>
            </a:xfrm>
            <a:custGeom>
              <a:avLst/>
              <a:gdLst>
                <a:gd name="T0" fmla="*/ 0 w 797"/>
                <a:gd name="T1" fmla="*/ 0 h 13"/>
                <a:gd name="T2" fmla="*/ 0 w 797"/>
                <a:gd name="T3" fmla="*/ 0 h 13"/>
                <a:gd name="T4" fmla="*/ 0 w 797"/>
                <a:gd name="T5" fmla="*/ 0 h 13"/>
                <a:gd name="T6" fmla="*/ 0 w 797"/>
                <a:gd name="T7" fmla="*/ 0 h 13"/>
                <a:gd name="T8" fmla="*/ 0 w 797"/>
                <a:gd name="T9" fmla="*/ 0 h 13"/>
                <a:gd name="T10" fmla="*/ 0 w 797"/>
                <a:gd name="T11" fmla="*/ 0 h 13"/>
                <a:gd name="T12" fmla="*/ 0 w 797"/>
                <a:gd name="T13" fmla="*/ 0 h 13"/>
                <a:gd name="T14" fmla="*/ 0 w 797"/>
                <a:gd name="T15" fmla="*/ 0 h 13"/>
                <a:gd name="T16" fmla="*/ 0 w 797"/>
                <a:gd name="T17" fmla="*/ 0 h 13"/>
                <a:gd name="T18" fmla="*/ 0 w 797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7"/>
                <a:gd name="T31" fmla="*/ 0 h 13"/>
                <a:gd name="T32" fmla="*/ 797 w 79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7" h="13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769" y="13"/>
                  </a:lnTo>
                  <a:lnTo>
                    <a:pt x="782" y="13"/>
                  </a:lnTo>
                  <a:lnTo>
                    <a:pt x="797" y="13"/>
                  </a:lnTo>
                  <a:lnTo>
                    <a:pt x="782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13" name="Line 366"/>
            <p:cNvSpPr>
              <a:spLocks noChangeShapeType="1"/>
            </p:cNvSpPr>
            <p:nvPr/>
          </p:nvSpPr>
          <p:spPr bwMode="auto">
            <a:xfrm>
              <a:off x="2340" y="2575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14" name="Freeform 367"/>
            <p:cNvSpPr>
              <a:spLocks/>
            </p:cNvSpPr>
            <p:nvPr/>
          </p:nvSpPr>
          <p:spPr bwMode="auto">
            <a:xfrm>
              <a:off x="2336" y="2572"/>
              <a:ext cx="4" cy="48"/>
            </a:xfrm>
            <a:custGeom>
              <a:avLst/>
              <a:gdLst>
                <a:gd name="T0" fmla="*/ 0 w 28"/>
                <a:gd name="T1" fmla="*/ 0 h 193"/>
                <a:gd name="T2" fmla="*/ 0 w 28"/>
                <a:gd name="T3" fmla="*/ 0 h 193"/>
                <a:gd name="T4" fmla="*/ 0 w 28"/>
                <a:gd name="T5" fmla="*/ 0 h 193"/>
                <a:gd name="T6" fmla="*/ 0 w 28"/>
                <a:gd name="T7" fmla="*/ 0 h 193"/>
                <a:gd name="T8" fmla="*/ 0 w 28"/>
                <a:gd name="T9" fmla="*/ 0 h 193"/>
                <a:gd name="T10" fmla="*/ 0 w 28"/>
                <a:gd name="T11" fmla="*/ 0 h 193"/>
                <a:gd name="T12" fmla="*/ 0 w 28"/>
                <a:gd name="T13" fmla="*/ 0 h 193"/>
                <a:gd name="T14" fmla="*/ 0 w 28"/>
                <a:gd name="T15" fmla="*/ 0 h 193"/>
                <a:gd name="T16" fmla="*/ 0 w 28"/>
                <a:gd name="T17" fmla="*/ 0 h 193"/>
                <a:gd name="T18" fmla="*/ 0 w 28"/>
                <a:gd name="T19" fmla="*/ 0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93"/>
                <a:gd name="T32" fmla="*/ 28 w 28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93">
                  <a:moveTo>
                    <a:pt x="28" y="13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0" y="193"/>
                  </a:lnTo>
                  <a:lnTo>
                    <a:pt x="13" y="193"/>
                  </a:lnTo>
                  <a:lnTo>
                    <a:pt x="28" y="193"/>
                  </a:lnTo>
                  <a:lnTo>
                    <a:pt x="28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15" name="Line 368"/>
            <p:cNvSpPr>
              <a:spLocks noChangeShapeType="1"/>
            </p:cNvSpPr>
            <p:nvPr/>
          </p:nvSpPr>
          <p:spPr bwMode="auto">
            <a:xfrm>
              <a:off x="2337" y="261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16" name="Freeform 369"/>
            <p:cNvSpPr>
              <a:spLocks/>
            </p:cNvSpPr>
            <p:nvPr/>
          </p:nvSpPr>
          <p:spPr bwMode="auto">
            <a:xfrm>
              <a:off x="2336" y="2613"/>
              <a:ext cx="13" cy="7"/>
            </a:xfrm>
            <a:custGeom>
              <a:avLst/>
              <a:gdLst>
                <a:gd name="T0" fmla="*/ 0 w 97"/>
                <a:gd name="T1" fmla="*/ 0 h 27"/>
                <a:gd name="T2" fmla="*/ 0 w 97"/>
                <a:gd name="T3" fmla="*/ 0 h 27"/>
                <a:gd name="T4" fmla="*/ 0 w 97"/>
                <a:gd name="T5" fmla="*/ 0 h 27"/>
                <a:gd name="T6" fmla="*/ 0 w 97"/>
                <a:gd name="T7" fmla="*/ 0 h 27"/>
                <a:gd name="T8" fmla="*/ 0 w 97"/>
                <a:gd name="T9" fmla="*/ 0 h 27"/>
                <a:gd name="T10" fmla="*/ 0 w 97"/>
                <a:gd name="T11" fmla="*/ 0 h 27"/>
                <a:gd name="T12" fmla="*/ 0 w 97"/>
                <a:gd name="T13" fmla="*/ 0 h 27"/>
                <a:gd name="T14" fmla="*/ 0 w 97"/>
                <a:gd name="T15" fmla="*/ 0 h 27"/>
                <a:gd name="T16" fmla="*/ 0 w 97"/>
                <a:gd name="T17" fmla="*/ 0 h 27"/>
                <a:gd name="T18" fmla="*/ 0 w 97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27"/>
                <a:gd name="T32" fmla="*/ 97 w 97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27">
                  <a:moveTo>
                    <a:pt x="13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69" y="27"/>
                  </a:lnTo>
                  <a:lnTo>
                    <a:pt x="97" y="27"/>
                  </a:lnTo>
                  <a:lnTo>
                    <a:pt x="97" y="13"/>
                  </a:lnTo>
                  <a:lnTo>
                    <a:pt x="97" y="0"/>
                  </a:lnTo>
                  <a:lnTo>
                    <a:pt x="83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17" name="Line 370"/>
            <p:cNvSpPr>
              <a:spLocks noChangeShapeType="1"/>
            </p:cNvSpPr>
            <p:nvPr/>
          </p:nvSpPr>
          <p:spPr bwMode="auto">
            <a:xfrm>
              <a:off x="2349" y="261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18" name="Freeform 371"/>
            <p:cNvSpPr>
              <a:spLocks/>
            </p:cNvSpPr>
            <p:nvPr/>
          </p:nvSpPr>
          <p:spPr bwMode="auto">
            <a:xfrm>
              <a:off x="2347" y="2613"/>
              <a:ext cx="2" cy="52"/>
            </a:xfrm>
            <a:custGeom>
              <a:avLst/>
              <a:gdLst>
                <a:gd name="T0" fmla="*/ 0 w 14"/>
                <a:gd name="T1" fmla="*/ 0 h 206"/>
                <a:gd name="T2" fmla="*/ 0 w 14"/>
                <a:gd name="T3" fmla="*/ 0 h 206"/>
                <a:gd name="T4" fmla="*/ 0 w 14"/>
                <a:gd name="T5" fmla="*/ 0 h 206"/>
                <a:gd name="T6" fmla="*/ 0 w 14"/>
                <a:gd name="T7" fmla="*/ 0 h 206"/>
                <a:gd name="T8" fmla="*/ 0 w 14"/>
                <a:gd name="T9" fmla="*/ 0 h 206"/>
                <a:gd name="T10" fmla="*/ 0 w 14"/>
                <a:gd name="T11" fmla="*/ 0 h 206"/>
                <a:gd name="T12" fmla="*/ 0 w 14"/>
                <a:gd name="T13" fmla="*/ 0 h 206"/>
                <a:gd name="T14" fmla="*/ 0 w 14"/>
                <a:gd name="T15" fmla="*/ 0 h 206"/>
                <a:gd name="T16" fmla="*/ 0 w 14"/>
                <a:gd name="T17" fmla="*/ 0 h 206"/>
                <a:gd name="T18" fmla="*/ 0 w 14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06"/>
                <a:gd name="T32" fmla="*/ 14 w 14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06">
                  <a:moveTo>
                    <a:pt x="14" y="13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0" y="206"/>
                  </a:lnTo>
                  <a:lnTo>
                    <a:pt x="14" y="206"/>
                  </a:lnTo>
                  <a:lnTo>
                    <a:pt x="14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19" name="Line 372"/>
            <p:cNvSpPr>
              <a:spLocks noChangeShapeType="1"/>
            </p:cNvSpPr>
            <p:nvPr/>
          </p:nvSpPr>
          <p:spPr bwMode="auto">
            <a:xfrm>
              <a:off x="2347" y="2658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20" name="Freeform 373"/>
            <p:cNvSpPr>
              <a:spLocks/>
            </p:cNvSpPr>
            <p:nvPr/>
          </p:nvSpPr>
          <p:spPr bwMode="auto">
            <a:xfrm>
              <a:off x="2345" y="2658"/>
              <a:ext cx="8" cy="7"/>
            </a:xfrm>
            <a:custGeom>
              <a:avLst/>
              <a:gdLst>
                <a:gd name="T0" fmla="*/ 0 w 56"/>
                <a:gd name="T1" fmla="*/ 0 h 27"/>
                <a:gd name="T2" fmla="*/ 0 w 56"/>
                <a:gd name="T3" fmla="*/ 0 h 27"/>
                <a:gd name="T4" fmla="*/ 0 w 56"/>
                <a:gd name="T5" fmla="*/ 0 h 27"/>
                <a:gd name="T6" fmla="*/ 0 w 56"/>
                <a:gd name="T7" fmla="*/ 0 h 27"/>
                <a:gd name="T8" fmla="*/ 0 w 56"/>
                <a:gd name="T9" fmla="*/ 0 h 27"/>
                <a:gd name="T10" fmla="*/ 0 w 56"/>
                <a:gd name="T11" fmla="*/ 0 h 27"/>
                <a:gd name="T12" fmla="*/ 0 w 56"/>
                <a:gd name="T13" fmla="*/ 0 h 27"/>
                <a:gd name="T14" fmla="*/ 0 w 56"/>
                <a:gd name="T15" fmla="*/ 0 h 27"/>
                <a:gd name="T16" fmla="*/ 0 w 56"/>
                <a:gd name="T17" fmla="*/ 0 h 27"/>
                <a:gd name="T18" fmla="*/ 0 w 5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7"/>
                <a:gd name="T32" fmla="*/ 56 w 5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7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4" y="27"/>
                  </a:lnTo>
                  <a:lnTo>
                    <a:pt x="28" y="27"/>
                  </a:lnTo>
                  <a:lnTo>
                    <a:pt x="56" y="27"/>
                  </a:lnTo>
                  <a:lnTo>
                    <a:pt x="56" y="14"/>
                  </a:lnTo>
                  <a:lnTo>
                    <a:pt x="56" y="0"/>
                  </a:lnTo>
                  <a:lnTo>
                    <a:pt x="28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21" name="Line 374"/>
            <p:cNvSpPr>
              <a:spLocks noChangeShapeType="1"/>
            </p:cNvSpPr>
            <p:nvPr/>
          </p:nvSpPr>
          <p:spPr bwMode="auto">
            <a:xfrm>
              <a:off x="2353" y="266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22" name="Freeform 375"/>
            <p:cNvSpPr>
              <a:spLocks/>
            </p:cNvSpPr>
            <p:nvPr/>
          </p:nvSpPr>
          <p:spPr bwMode="auto">
            <a:xfrm>
              <a:off x="2349" y="2658"/>
              <a:ext cx="4" cy="52"/>
            </a:xfrm>
            <a:custGeom>
              <a:avLst/>
              <a:gdLst>
                <a:gd name="T0" fmla="*/ 0 w 28"/>
                <a:gd name="T1" fmla="*/ 0 h 207"/>
                <a:gd name="T2" fmla="*/ 0 w 28"/>
                <a:gd name="T3" fmla="*/ 0 h 207"/>
                <a:gd name="T4" fmla="*/ 0 w 28"/>
                <a:gd name="T5" fmla="*/ 0 h 207"/>
                <a:gd name="T6" fmla="*/ 0 w 28"/>
                <a:gd name="T7" fmla="*/ 0 h 207"/>
                <a:gd name="T8" fmla="*/ 0 w 28"/>
                <a:gd name="T9" fmla="*/ 0 h 207"/>
                <a:gd name="T10" fmla="*/ 0 w 28"/>
                <a:gd name="T11" fmla="*/ 0 h 207"/>
                <a:gd name="T12" fmla="*/ 0 w 28"/>
                <a:gd name="T13" fmla="*/ 0 h 207"/>
                <a:gd name="T14" fmla="*/ 0 w 28"/>
                <a:gd name="T15" fmla="*/ 0 h 207"/>
                <a:gd name="T16" fmla="*/ 0 w 28"/>
                <a:gd name="T17" fmla="*/ 0 h 207"/>
                <a:gd name="T18" fmla="*/ 0 w 28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07"/>
                <a:gd name="T32" fmla="*/ 28 w 2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07">
                  <a:moveTo>
                    <a:pt x="28" y="14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0" y="207"/>
                  </a:lnTo>
                  <a:lnTo>
                    <a:pt x="14" y="207"/>
                  </a:lnTo>
                  <a:lnTo>
                    <a:pt x="28" y="207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23" name="Line 376"/>
            <p:cNvSpPr>
              <a:spLocks noChangeShapeType="1"/>
            </p:cNvSpPr>
            <p:nvPr/>
          </p:nvSpPr>
          <p:spPr bwMode="auto">
            <a:xfrm>
              <a:off x="2351" y="2703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24" name="Freeform 377"/>
            <p:cNvSpPr>
              <a:spLocks/>
            </p:cNvSpPr>
            <p:nvPr/>
          </p:nvSpPr>
          <p:spPr bwMode="auto">
            <a:xfrm>
              <a:off x="2349" y="2703"/>
              <a:ext cx="12" cy="7"/>
            </a:xfrm>
            <a:custGeom>
              <a:avLst/>
              <a:gdLst>
                <a:gd name="T0" fmla="*/ 0 w 84"/>
                <a:gd name="T1" fmla="*/ 0 h 27"/>
                <a:gd name="T2" fmla="*/ 0 w 84"/>
                <a:gd name="T3" fmla="*/ 0 h 27"/>
                <a:gd name="T4" fmla="*/ 0 w 84"/>
                <a:gd name="T5" fmla="*/ 0 h 27"/>
                <a:gd name="T6" fmla="*/ 0 w 84"/>
                <a:gd name="T7" fmla="*/ 0 h 27"/>
                <a:gd name="T8" fmla="*/ 0 w 84"/>
                <a:gd name="T9" fmla="*/ 0 h 27"/>
                <a:gd name="T10" fmla="*/ 0 w 84"/>
                <a:gd name="T11" fmla="*/ 0 h 27"/>
                <a:gd name="T12" fmla="*/ 0 w 84"/>
                <a:gd name="T13" fmla="*/ 0 h 27"/>
                <a:gd name="T14" fmla="*/ 0 w 84"/>
                <a:gd name="T15" fmla="*/ 0 h 27"/>
                <a:gd name="T16" fmla="*/ 0 w 84"/>
                <a:gd name="T17" fmla="*/ 0 h 27"/>
                <a:gd name="T18" fmla="*/ 0 w 84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27"/>
                <a:gd name="T32" fmla="*/ 84 w 84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27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42" y="27"/>
                  </a:lnTo>
                  <a:lnTo>
                    <a:pt x="84" y="27"/>
                  </a:lnTo>
                  <a:lnTo>
                    <a:pt x="84" y="13"/>
                  </a:lnTo>
                  <a:lnTo>
                    <a:pt x="84" y="0"/>
                  </a:lnTo>
                  <a:lnTo>
                    <a:pt x="5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25" name="Line 378"/>
            <p:cNvSpPr>
              <a:spLocks noChangeShapeType="1"/>
            </p:cNvSpPr>
            <p:nvPr/>
          </p:nvSpPr>
          <p:spPr bwMode="auto">
            <a:xfrm>
              <a:off x="2361" y="270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26" name="Freeform 379"/>
            <p:cNvSpPr>
              <a:spLocks/>
            </p:cNvSpPr>
            <p:nvPr/>
          </p:nvSpPr>
          <p:spPr bwMode="auto">
            <a:xfrm>
              <a:off x="2357" y="2703"/>
              <a:ext cx="4" cy="52"/>
            </a:xfrm>
            <a:custGeom>
              <a:avLst/>
              <a:gdLst>
                <a:gd name="T0" fmla="*/ 0 w 28"/>
                <a:gd name="T1" fmla="*/ 0 h 207"/>
                <a:gd name="T2" fmla="*/ 0 w 28"/>
                <a:gd name="T3" fmla="*/ 0 h 207"/>
                <a:gd name="T4" fmla="*/ 0 w 28"/>
                <a:gd name="T5" fmla="*/ 0 h 207"/>
                <a:gd name="T6" fmla="*/ 0 w 28"/>
                <a:gd name="T7" fmla="*/ 0 h 207"/>
                <a:gd name="T8" fmla="*/ 0 w 28"/>
                <a:gd name="T9" fmla="*/ 0 h 207"/>
                <a:gd name="T10" fmla="*/ 0 w 28"/>
                <a:gd name="T11" fmla="*/ 0 h 207"/>
                <a:gd name="T12" fmla="*/ 0 w 28"/>
                <a:gd name="T13" fmla="*/ 0 h 207"/>
                <a:gd name="T14" fmla="*/ 0 w 28"/>
                <a:gd name="T15" fmla="*/ 0 h 207"/>
                <a:gd name="T16" fmla="*/ 0 w 28"/>
                <a:gd name="T17" fmla="*/ 0 h 207"/>
                <a:gd name="T18" fmla="*/ 0 w 28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07"/>
                <a:gd name="T32" fmla="*/ 28 w 2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07">
                  <a:moveTo>
                    <a:pt x="28" y="13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0" y="207"/>
                  </a:lnTo>
                  <a:lnTo>
                    <a:pt x="14" y="207"/>
                  </a:lnTo>
                  <a:lnTo>
                    <a:pt x="28" y="207"/>
                  </a:lnTo>
                  <a:lnTo>
                    <a:pt x="28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27" name="Line 380"/>
            <p:cNvSpPr>
              <a:spLocks noChangeShapeType="1"/>
            </p:cNvSpPr>
            <p:nvPr/>
          </p:nvSpPr>
          <p:spPr bwMode="auto">
            <a:xfrm>
              <a:off x="2359" y="2748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28" name="Freeform 381"/>
            <p:cNvSpPr>
              <a:spLocks/>
            </p:cNvSpPr>
            <p:nvPr/>
          </p:nvSpPr>
          <p:spPr bwMode="auto">
            <a:xfrm>
              <a:off x="2357" y="2748"/>
              <a:ext cx="140" cy="7"/>
            </a:xfrm>
            <a:custGeom>
              <a:avLst/>
              <a:gdLst>
                <a:gd name="T0" fmla="*/ 0 w 978"/>
                <a:gd name="T1" fmla="*/ 0 h 28"/>
                <a:gd name="T2" fmla="*/ 0 w 978"/>
                <a:gd name="T3" fmla="*/ 0 h 28"/>
                <a:gd name="T4" fmla="*/ 0 w 978"/>
                <a:gd name="T5" fmla="*/ 0 h 28"/>
                <a:gd name="T6" fmla="*/ 0 w 978"/>
                <a:gd name="T7" fmla="*/ 0 h 28"/>
                <a:gd name="T8" fmla="*/ 0 w 978"/>
                <a:gd name="T9" fmla="*/ 0 h 28"/>
                <a:gd name="T10" fmla="*/ 0 w 978"/>
                <a:gd name="T11" fmla="*/ 0 h 28"/>
                <a:gd name="T12" fmla="*/ 0 w 978"/>
                <a:gd name="T13" fmla="*/ 0 h 28"/>
                <a:gd name="T14" fmla="*/ 0 w 978"/>
                <a:gd name="T15" fmla="*/ 0 h 28"/>
                <a:gd name="T16" fmla="*/ 0 w 978"/>
                <a:gd name="T17" fmla="*/ 0 h 28"/>
                <a:gd name="T18" fmla="*/ 0 w 978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8"/>
                <a:gd name="T31" fmla="*/ 0 h 28"/>
                <a:gd name="T32" fmla="*/ 978 w 978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8" h="28">
                  <a:moveTo>
                    <a:pt x="14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950" y="28"/>
                  </a:lnTo>
                  <a:lnTo>
                    <a:pt x="978" y="28"/>
                  </a:lnTo>
                  <a:lnTo>
                    <a:pt x="978" y="14"/>
                  </a:lnTo>
                  <a:lnTo>
                    <a:pt x="964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29" name="Line 382"/>
            <p:cNvSpPr>
              <a:spLocks noChangeShapeType="1"/>
            </p:cNvSpPr>
            <p:nvPr/>
          </p:nvSpPr>
          <p:spPr bwMode="auto">
            <a:xfrm>
              <a:off x="2497" y="275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30" name="Freeform 383"/>
            <p:cNvSpPr>
              <a:spLocks/>
            </p:cNvSpPr>
            <p:nvPr/>
          </p:nvSpPr>
          <p:spPr bwMode="auto">
            <a:xfrm>
              <a:off x="2495" y="2748"/>
              <a:ext cx="2" cy="114"/>
            </a:xfrm>
            <a:custGeom>
              <a:avLst/>
              <a:gdLst>
                <a:gd name="T0" fmla="*/ 0 w 14"/>
                <a:gd name="T1" fmla="*/ 0 h 457"/>
                <a:gd name="T2" fmla="*/ 0 w 14"/>
                <a:gd name="T3" fmla="*/ 0 h 457"/>
                <a:gd name="T4" fmla="*/ 0 w 14"/>
                <a:gd name="T5" fmla="*/ 0 h 457"/>
                <a:gd name="T6" fmla="*/ 0 w 14"/>
                <a:gd name="T7" fmla="*/ 0 h 457"/>
                <a:gd name="T8" fmla="*/ 0 w 14"/>
                <a:gd name="T9" fmla="*/ 0 h 457"/>
                <a:gd name="T10" fmla="*/ 0 w 14"/>
                <a:gd name="T11" fmla="*/ 0 h 457"/>
                <a:gd name="T12" fmla="*/ 0 w 14"/>
                <a:gd name="T13" fmla="*/ 0 h 457"/>
                <a:gd name="T14" fmla="*/ 0 w 14"/>
                <a:gd name="T15" fmla="*/ 0 h 457"/>
                <a:gd name="T16" fmla="*/ 0 w 14"/>
                <a:gd name="T17" fmla="*/ 0 h 457"/>
                <a:gd name="T18" fmla="*/ 0 w 14"/>
                <a:gd name="T19" fmla="*/ 0 h 4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57"/>
                <a:gd name="T32" fmla="*/ 14 w 14"/>
                <a:gd name="T33" fmla="*/ 457 h 4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57">
                  <a:moveTo>
                    <a:pt x="14" y="14"/>
                  </a:moveTo>
                  <a:lnTo>
                    <a:pt x="14" y="1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443"/>
                  </a:lnTo>
                  <a:lnTo>
                    <a:pt x="0" y="457"/>
                  </a:lnTo>
                  <a:lnTo>
                    <a:pt x="14" y="443"/>
                  </a:lnTo>
                  <a:lnTo>
                    <a:pt x="14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31" name="Line 384"/>
            <p:cNvSpPr>
              <a:spLocks noChangeShapeType="1"/>
            </p:cNvSpPr>
            <p:nvPr/>
          </p:nvSpPr>
          <p:spPr bwMode="auto">
            <a:xfrm>
              <a:off x="2495" y="2855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32" name="Freeform 385"/>
            <p:cNvSpPr>
              <a:spLocks/>
            </p:cNvSpPr>
            <p:nvPr/>
          </p:nvSpPr>
          <p:spPr bwMode="auto">
            <a:xfrm>
              <a:off x="2493" y="2855"/>
              <a:ext cx="20" cy="4"/>
            </a:xfrm>
            <a:custGeom>
              <a:avLst/>
              <a:gdLst>
                <a:gd name="T0" fmla="*/ 0 w 140"/>
                <a:gd name="T1" fmla="*/ 0 h 15"/>
                <a:gd name="T2" fmla="*/ 0 w 140"/>
                <a:gd name="T3" fmla="*/ 0 h 15"/>
                <a:gd name="T4" fmla="*/ 0 w 140"/>
                <a:gd name="T5" fmla="*/ 0 h 15"/>
                <a:gd name="T6" fmla="*/ 0 w 140"/>
                <a:gd name="T7" fmla="*/ 0 h 15"/>
                <a:gd name="T8" fmla="*/ 0 w 140"/>
                <a:gd name="T9" fmla="*/ 0 h 15"/>
                <a:gd name="T10" fmla="*/ 0 w 140"/>
                <a:gd name="T11" fmla="*/ 0 h 15"/>
                <a:gd name="T12" fmla="*/ 0 w 140"/>
                <a:gd name="T13" fmla="*/ 0 h 15"/>
                <a:gd name="T14" fmla="*/ 0 w 140"/>
                <a:gd name="T15" fmla="*/ 0 h 15"/>
                <a:gd name="T16" fmla="*/ 0 w 140"/>
                <a:gd name="T17" fmla="*/ 0 h 15"/>
                <a:gd name="T18" fmla="*/ 0 w 140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5"/>
                <a:gd name="T32" fmla="*/ 140 w 140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5">
                  <a:moveTo>
                    <a:pt x="14" y="0"/>
                  </a:moveTo>
                  <a:lnTo>
                    <a:pt x="14" y="0"/>
                  </a:lnTo>
                  <a:lnTo>
                    <a:pt x="0" y="15"/>
                  </a:lnTo>
                  <a:lnTo>
                    <a:pt x="14" y="15"/>
                  </a:lnTo>
                  <a:lnTo>
                    <a:pt x="112" y="15"/>
                  </a:lnTo>
                  <a:lnTo>
                    <a:pt x="140" y="15"/>
                  </a:lnTo>
                  <a:lnTo>
                    <a:pt x="140" y="0"/>
                  </a:lnTo>
                  <a:lnTo>
                    <a:pt x="112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33" name="Line 386"/>
            <p:cNvSpPr>
              <a:spLocks noChangeShapeType="1"/>
            </p:cNvSpPr>
            <p:nvPr/>
          </p:nvSpPr>
          <p:spPr bwMode="auto">
            <a:xfrm>
              <a:off x="2513" y="285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34" name="Freeform 387"/>
            <p:cNvSpPr>
              <a:spLocks/>
            </p:cNvSpPr>
            <p:nvPr/>
          </p:nvSpPr>
          <p:spPr bwMode="auto">
            <a:xfrm>
              <a:off x="2509" y="2855"/>
              <a:ext cx="4" cy="59"/>
            </a:xfrm>
            <a:custGeom>
              <a:avLst/>
              <a:gdLst>
                <a:gd name="T0" fmla="*/ 0 w 28"/>
                <a:gd name="T1" fmla="*/ 0 h 235"/>
                <a:gd name="T2" fmla="*/ 0 w 28"/>
                <a:gd name="T3" fmla="*/ 0 h 235"/>
                <a:gd name="T4" fmla="*/ 0 w 28"/>
                <a:gd name="T5" fmla="*/ 0 h 235"/>
                <a:gd name="T6" fmla="*/ 0 w 28"/>
                <a:gd name="T7" fmla="*/ 0 h 235"/>
                <a:gd name="T8" fmla="*/ 0 w 28"/>
                <a:gd name="T9" fmla="*/ 0 h 235"/>
                <a:gd name="T10" fmla="*/ 0 w 28"/>
                <a:gd name="T11" fmla="*/ 0 h 235"/>
                <a:gd name="T12" fmla="*/ 0 w 28"/>
                <a:gd name="T13" fmla="*/ 0 h 235"/>
                <a:gd name="T14" fmla="*/ 0 w 28"/>
                <a:gd name="T15" fmla="*/ 0 h 235"/>
                <a:gd name="T16" fmla="*/ 0 w 28"/>
                <a:gd name="T17" fmla="*/ 0 h 235"/>
                <a:gd name="T18" fmla="*/ 0 w 28"/>
                <a:gd name="T19" fmla="*/ 0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35"/>
                <a:gd name="T32" fmla="*/ 28 w 28"/>
                <a:gd name="T33" fmla="*/ 235 h 2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35">
                  <a:moveTo>
                    <a:pt x="28" y="15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222"/>
                  </a:lnTo>
                  <a:lnTo>
                    <a:pt x="0" y="235"/>
                  </a:lnTo>
                  <a:lnTo>
                    <a:pt x="14" y="235"/>
                  </a:lnTo>
                  <a:lnTo>
                    <a:pt x="28" y="235"/>
                  </a:lnTo>
                  <a:lnTo>
                    <a:pt x="28" y="15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35" name="Line 388"/>
            <p:cNvSpPr>
              <a:spLocks noChangeShapeType="1"/>
            </p:cNvSpPr>
            <p:nvPr/>
          </p:nvSpPr>
          <p:spPr bwMode="auto">
            <a:xfrm>
              <a:off x="2511" y="2907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36" name="Freeform 389"/>
            <p:cNvSpPr>
              <a:spLocks/>
            </p:cNvSpPr>
            <p:nvPr/>
          </p:nvSpPr>
          <p:spPr bwMode="auto">
            <a:xfrm>
              <a:off x="2509" y="2907"/>
              <a:ext cx="12" cy="7"/>
            </a:xfrm>
            <a:custGeom>
              <a:avLst/>
              <a:gdLst>
                <a:gd name="T0" fmla="*/ 0 w 83"/>
                <a:gd name="T1" fmla="*/ 0 h 27"/>
                <a:gd name="T2" fmla="*/ 0 w 83"/>
                <a:gd name="T3" fmla="*/ 0 h 27"/>
                <a:gd name="T4" fmla="*/ 0 w 83"/>
                <a:gd name="T5" fmla="*/ 0 h 27"/>
                <a:gd name="T6" fmla="*/ 0 w 83"/>
                <a:gd name="T7" fmla="*/ 0 h 27"/>
                <a:gd name="T8" fmla="*/ 0 w 83"/>
                <a:gd name="T9" fmla="*/ 0 h 27"/>
                <a:gd name="T10" fmla="*/ 0 w 83"/>
                <a:gd name="T11" fmla="*/ 0 h 27"/>
                <a:gd name="T12" fmla="*/ 0 w 83"/>
                <a:gd name="T13" fmla="*/ 0 h 27"/>
                <a:gd name="T14" fmla="*/ 0 w 83"/>
                <a:gd name="T15" fmla="*/ 0 h 27"/>
                <a:gd name="T16" fmla="*/ 0 w 83"/>
                <a:gd name="T17" fmla="*/ 0 h 27"/>
                <a:gd name="T18" fmla="*/ 0 w 83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27"/>
                <a:gd name="T32" fmla="*/ 83 w 8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27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42" y="27"/>
                  </a:lnTo>
                  <a:lnTo>
                    <a:pt x="70" y="27"/>
                  </a:lnTo>
                  <a:lnTo>
                    <a:pt x="83" y="14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37" name="Line 390"/>
            <p:cNvSpPr>
              <a:spLocks noChangeShapeType="1"/>
            </p:cNvSpPr>
            <p:nvPr/>
          </p:nvSpPr>
          <p:spPr bwMode="auto">
            <a:xfrm>
              <a:off x="2521" y="291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38" name="Freeform 391"/>
            <p:cNvSpPr>
              <a:spLocks/>
            </p:cNvSpPr>
            <p:nvPr/>
          </p:nvSpPr>
          <p:spPr bwMode="auto">
            <a:xfrm>
              <a:off x="2517" y="2907"/>
              <a:ext cx="4" cy="117"/>
            </a:xfrm>
            <a:custGeom>
              <a:avLst/>
              <a:gdLst>
                <a:gd name="T0" fmla="*/ 0 w 27"/>
                <a:gd name="T1" fmla="*/ 0 h 470"/>
                <a:gd name="T2" fmla="*/ 0 w 27"/>
                <a:gd name="T3" fmla="*/ 0 h 470"/>
                <a:gd name="T4" fmla="*/ 0 w 27"/>
                <a:gd name="T5" fmla="*/ 0 h 470"/>
                <a:gd name="T6" fmla="*/ 0 w 27"/>
                <a:gd name="T7" fmla="*/ 0 h 470"/>
                <a:gd name="T8" fmla="*/ 0 w 27"/>
                <a:gd name="T9" fmla="*/ 0 h 470"/>
                <a:gd name="T10" fmla="*/ 0 w 27"/>
                <a:gd name="T11" fmla="*/ 0 h 470"/>
                <a:gd name="T12" fmla="*/ 0 w 27"/>
                <a:gd name="T13" fmla="*/ 0 h 470"/>
                <a:gd name="T14" fmla="*/ 0 w 27"/>
                <a:gd name="T15" fmla="*/ 0 h 470"/>
                <a:gd name="T16" fmla="*/ 0 w 27"/>
                <a:gd name="T17" fmla="*/ 0 h 470"/>
                <a:gd name="T18" fmla="*/ 0 w 27"/>
                <a:gd name="T19" fmla="*/ 0 h 4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70"/>
                <a:gd name="T32" fmla="*/ 27 w 27"/>
                <a:gd name="T33" fmla="*/ 470 h 4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70">
                  <a:moveTo>
                    <a:pt x="27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456"/>
                  </a:lnTo>
                  <a:lnTo>
                    <a:pt x="0" y="470"/>
                  </a:lnTo>
                  <a:lnTo>
                    <a:pt x="14" y="470"/>
                  </a:lnTo>
                  <a:lnTo>
                    <a:pt x="27" y="470"/>
                  </a:lnTo>
                  <a:lnTo>
                    <a:pt x="27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39" name="Line 392"/>
            <p:cNvSpPr>
              <a:spLocks noChangeShapeType="1"/>
            </p:cNvSpPr>
            <p:nvPr/>
          </p:nvSpPr>
          <p:spPr bwMode="auto">
            <a:xfrm>
              <a:off x="2519" y="3018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40" name="Freeform 393"/>
            <p:cNvSpPr>
              <a:spLocks/>
            </p:cNvSpPr>
            <p:nvPr/>
          </p:nvSpPr>
          <p:spPr bwMode="auto">
            <a:xfrm>
              <a:off x="2517" y="3018"/>
              <a:ext cx="8" cy="6"/>
            </a:xfrm>
            <a:custGeom>
              <a:avLst/>
              <a:gdLst>
                <a:gd name="T0" fmla="*/ 0 w 55"/>
                <a:gd name="T1" fmla="*/ 0 h 28"/>
                <a:gd name="T2" fmla="*/ 0 w 55"/>
                <a:gd name="T3" fmla="*/ 0 h 28"/>
                <a:gd name="T4" fmla="*/ 0 w 55"/>
                <a:gd name="T5" fmla="*/ 0 h 28"/>
                <a:gd name="T6" fmla="*/ 0 w 55"/>
                <a:gd name="T7" fmla="*/ 0 h 28"/>
                <a:gd name="T8" fmla="*/ 0 w 55"/>
                <a:gd name="T9" fmla="*/ 0 h 28"/>
                <a:gd name="T10" fmla="*/ 0 w 55"/>
                <a:gd name="T11" fmla="*/ 0 h 28"/>
                <a:gd name="T12" fmla="*/ 0 w 55"/>
                <a:gd name="T13" fmla="*/ 0 h 28"/>
                <a:gd name="T14" fmla="*/ 0 w 55"/>
                <a:gd name="T15" fmla="*/ 0 h 28"/>
                <a:gd name="T16" fmla="*/ 0 w 55"/>
                <a:gd name="T17" fmla="*/ 0 h 28"/>
                <a:gd name="T18" fmla="*/ 0 w 55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28"/>
                <a:gd name="T32" fmla="*/ 55 w 5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28">
                  <a:moveTo>
                    <a:pt x="14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42" y="28"/>
                  </a:lnTo>
                  <a:lnTo>
                    <a:pt x="55" y="14"/>
                  </a:lnTo>
                  <a:lnTo>
                    <a:pt x="42" y="14"/>
                  </a:lnTo>
                  <a:lnTo>
                    <a:pt x="27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41" name="Line 394"/>
            <p:cNvSpPr>
              <a:spLocks noChangeShapeType="1"/>
            </p:cNvSpPr>
            <p:nvPr/>
          </p:nvSpPr>
          <p:spPr bwMode="auto">
            <a:xfrm>
              <a:off x="2525" y="302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42" name="Freeform 395"/>
            <p:cNvSpPr>
              <a:spLocks/>
            </p:cNvSpPr>
            <p:nvPr/>
          </p:nvSpPr>
          <p:spPr bwMode="auto">
            <a:xfrm>
              <a:off x="2521" y="3018"/>
              <a:ext cx="4" cy="65"/>
            </a:xfrm>
            <a:custGeom>
              <a:avLst/>
              <a:gdLst>
                <a:gd name="T0" fmla="*/ 0 w 28"/>
                <a:gd name="T1" fmla="*/ 0 h 262"/>
                <a:gd name="T2" fmla="*/ 0 w 28"/>
                <a:gd name="T3" fmla="*/ 0 h 262"/>
                <a:gd name="T4" fmla="*/ 0 w 28"/>
                <a:gd name="T5" fmla="*/ 0 h 262"/>
                <a:gd name="T6" fmla="*/ 0 w 28"/>
                <a:gd name="T7" fmla="*/ 0 h 262"/>
                <a:gd name="T8" fmla="*/ 0 w 28"/>
                <a:gd name="T9" fmla="*/ 0 h 262"/>
                <a:gd name="T10" fmla="*/ 0 w 28"/>
                <a:gd name="T11" fmla="*/ 0 h 262"/>
                <a:gd name="T12" fmla="*/ 0 w 28"/>
                <a:gd name="T13" fmla="*/ 0 h 262"/>
                <a:gd name="T14" fmla="*/ 0 w 28"/>
                <a:gd name="T15" fmla="*/ 0 h 262"/>
                <a:gd name="T16" fmla="*/ 0 w 28"/>
                <a:gd name="T17" fmla="*/ 0 h 262"/>
                <a:gd name="T18" fmla="*/ 0 w 28"/>
                <a:gd name="T19" fmla="*/ 0 h 2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62"/>
                <a:gd name="T32" fmla="*/ 28 w 28"/>
                <a:gd name="T33" fmla="*/ 262 h 2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62">
                  <a:moveTo>
                    <a:pt x="28" y="14"/>
                  </a:moveTo>
                  <a:lnTo>
                    <a:pt x="15" y="14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0" y="249"/>
                  </a:lnTo>
                  <a:lnTo>
                    <a:pt x="15" y="262"/>
                  </a:lnTo>
                  <a:lnTo>
                    <a:pt x="15" y="249"/>
                  </a:lnTo>
                  <a:lnTo>
                    <a:pt x="28" y="249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43" name="Line 396"/>
            <p:cNvSpPr>
              <a:spLocks noChangeShapeType="1"/>
            </p:cNvSpPr>
            <p:nvPr/>
          </p:nvSpPr>
          <p:spPr bwMode="auto">
            <a:xfrm>
              <a:off x="2523" y="307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44" name="Freeform 397"/>
            <p:cNvSpPr>
              <a:spLocks/>
            </p:cNvSpPr>
            <p:nvPr/>
          </p:nvSpPr>
          <p:spPr bwMode="auto">
            <a:xfrm>
              <a:off x="2521" y="3076"/>
              <a:ext cx="6" cy="4"/>
            </a:xfrm>
            <a:custGeom>
              <a:avLst/>
              <a:gdLst>
                <a:gd name="T0" fmla="*/ 0 w 42"/>
                <a:gd name="T1" fmla="*/ 0 h 14"/>
                <a:gd name="T2" fmla="*/ 0 w 42"/>
                <a:gd name="T3" fmla="*/ 0 h 14"/>
                <a:gd name="T4" fmla="*/ 0 w 42"/>
                <a:gd name="T5" fmla="*/ 0 h 14"/>
                <a:gd name="T6" fmla="*/ 0 w 42"/>
                <a:gd name="T7" fmla="*/ 0 h 14"/>
                <a:gd name="T8" fmla="*/ 0 w 42"/>
                <a:gd name="T9" fmla="*/ 0 h 14"/>
                <a:gd name="T10" fmla="*/ 0 w 42"/>
                <a:gd name="T11" fmla="*/ 0 h 14"/>
                <a:gd name="T12" fmla="*/ 0 w 42"/>
                <a:gd name="T13" fmla="*/ 0 h 14"/>
                <a:gd name="T14" fmla="*/ 0 w 42"/>
                <a:gd name="T15" fmla="*/ 0 h 14"/>
                <a:gd name="T16" fmla="*/ 0 w 42"/>
                <a:gd name="T17" fmla="*/ 0 h 14"/>
                <a:gd name="T18" fmla="*/ 0 w 42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14"/>
                <a:gd name="T32" fmla="*/ 42 w 42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14">
                  <a:moveTo>
                    <a:pt x="15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5" y="14"/>
                  </a:lnTo>
                  <a:lnTo>
                    <a:pt x="42" y="14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45" name="Line 398"/>
            <p:cNvSpPr>
              <a:spLocks noChangeShapeType="1"/>
            </p:cNvSpPr>
            <p:nvPr/>
          </p:nvSpPr>
          <p:spPr bwMode="auto">
            <a:xfrm>
              <a:off x="2527" y="3080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46" name="Freeform 399"/>
            <p:cNvSpPr>
              <a:spLocks/>
            </p:cNvSpPr>
            <p:nvPr/>
          </p:nvSpPr>
          <p:spPr bwMode="auto">
            <a:xfrm>
              <a:off x="2525" y="3076"/>
              <a:ext cx="2" cy="63"/>
            </a:xfrm>
            <a:custGeom>
              <a:avLst/>
              <a:gdLst>
                <a:gd name="T0" fmla="*/ 0 w 14"/>
                <a:gd name="T1" fmla="*/ 0 h 249"/>
                <a:gd name="T2" fmla="*/ 0 w 14"/>
                <a:gd name="T3" fmla="*/ 0 h 249"/>
                <a:gd name="T4" fmla="*/ 0 w 14"/>
                <a:gd name="T5" fmla="*/ 0 h 249"/>
                <a:gd name="T6" fmla="*/ 0 w 14"/>
                <a:gd name="T7" fmla="*/ 0 h 249"/>
                <a:gd name="T8" fmla="*/ 0 w 14"/>
                <a:gd name="T9" fmla="*/ 0 h 249"/>
                <a:gd name="T10" fmla="*/ 0 w 14"/>
                <a:gd name="T11" fmla="*/ 0 h 249"/>
                <a:gd name="T12" fmla="*/ 0 w 14"/>
                <a:gd name="T13" fmla="*/ 0 h 249"/>
                <a:gd name="T14" fmla="*/ 0 w 14"/>
                <a:gd name="T15" fmla="*/ 0 h 249"/>
                <a:gd name="T16" fmla="*/ 0 w 14"/>
                <a:gd name="T17" fmla="*/ 0 h 249"/>
                <a:gd name="T18" fmla="*/ 0 w 14"/>
                <a:gd name="T19" fmla="*/ 0 h 2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49"/>
                <a:gd name="T32" fmla="*/ 14 w 14"/>
                <a:gd name="T33" fmla="*/ 249 h 2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49">
                  <a:moveTo>
                    <a:pt x="14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235"/>
                  </a:lnTo>
                  <a:lnTo>
                    <a:pt x="0" y="249"/>
                  </a:lnTo>
                  <a:lnTo>
                    <a:pt x="14" y="249"/>
                  </a:lnTo>
                  <a:lnTo>
                    <a:pt x="14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47" name="Line 400"/>
            <p:cNvSpPr>
              <a:spLocks noChangeShapeType="1"/>
            </p:cNvSpPr>
            <p:nvPr/>
          </p:nvSpPr>
          <p:spPr bwMode="auto">
            <a:xfrm>
              <a:off x="2525" y="313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48" name="Freeform 401"/>
            <p:cNvSpPr>
              <a:spLocks/>
            </p:cNvSpPr>
            <p:nvPr/>
          </p:nvSpPr>
          <p:spPr bwMode="auto">
            <a:xfrm>
              <a:off x="2523" y="3132"/>
              <a:ext cx="8" cy="7"/>
            </a:xfrm>
            <a:custGeom>
              <a:avLst/>
              <a:gdLst>
                <a:gd name="T0" fmla="*/ 0 w 55"/>
                <a:gd name="T1" fmla="*/ 0 h 27"/>
                <a:gd name="T2" fmla="*/ 0 w 55"/>
                <a:gd name="T3" fmla="*/ 0 h 27"/>
                <a:gd name="T4" fmla="*/ 0 w 55"/>
                <a:gd name="T5" fmla="*/ 0 h 27"/>
                <a:gd name="T6" fmla="*/ 0 w 55"/>
                <a:gd name="T7" fmla="*/ 0 h 27"/>
                <a:gd name="T8" fmla="*/ 0 w 55"/>
                <a:gd name="T9" fmla="*/ 0 h 27"/>
                <a:gd name="T10" fmla="*/ 0 w 55"/>
                <a:gd name="T11" fmla="*/ 0 h 27"/>
                <a:gd name="T12" fmla="*/ 0 w 55"/>
                <a:gd name="T13" fmla="*/ 0 h 27"/>
                <a:gd name="T14" fmla="*/ 0 w 55"/>
                <a:gd name="T15" fmla="*/ 0 h 27"/>
                <a:gd name="T16" fmla="*/ 0 w 55"/>
                <a:gd name="T17" fmla="*/ 0 h 27"/>
                <a:gd name="T18" fmla="*/ 0 w 55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27"/>
                <a:gd name="T32" fmla="*/ 55 w 55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27">
                  <a:moveTo>
                    <a:pt x="13" y="0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13" y="27"/>
                  </a:lnTo>
                  <a:lnTo>
                    <a:pt x="27" y="27"/>
                  </a:lnTo>
                  <a:lnTo>
                    <a:pt x="55" y="27"/>
                  </a:lnTo>
                  <a:lnTo>
                    <a:pt x="55" y="13"/>
                  </a:lnTo>
                  <a:lnTo>
                    <a:pt x="55" y="0"/>
                  </a:lnTo>
                  <a:lnTo>
                    <a:pt x="27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49" name="Line 402"/>
            <p:cNvSpPr>
              <a:spLocks noChangeShapeType="1"/>
            </p:cNvSpPr>
            <p:nvPr/>
          </p:nvSpPr>
          <p:spPr bwMode="auto">
            <a:xfrm>
              <a:off x="2531" y="3135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50" name="Freeform 403"/>
            <p:cNvSpPr>
              <a:spLocks/>
            </p:cNvSpPr>
            <p:nvPr/>
          </p:nvSpPr>
          <p:spPr bwMode="auto">
            <a:xfrm>
              <a:off x="2529" y="3132"/>
              <a:ext cx="2" cy="131"/>
            </a:xfrm>
            <a:custGeom>
              <a:avLst/>
              <a:gdLst>
                <a:gd name="T0" fmla="*/ 0 w 13"/>
                <a:gd name="T1" fmla="*/ 0 h 524"/>
                <a:gd name="T2" fmla="*/ 0 w 13"/>
                <a:gd name="T3" fmla="*/ 0 h 524"/>
                <a:gd name="T4" fmla="*/ 0 w 13"/>
                <a:gd name="T5" fmla="*/ 0 h 524"/>
                <a:gd name="T6" fmla="*/ 0 w 13"/>
                <a:gd name="T7" fmla="*/ 0 h 524"/>
                <a:gd name="T8" fmla="*/ 0 w 13"/>
                <a:gd name="T9" fmla="*/ 0 h 524"/>
                <a:gd name="T10" fmla="*/ 0 w 13"/>
                <a:gd name="T11" fmla="*/ 0 h 524"/>
                <a:gd name="T12" fmla="*/ 0 w 13"/>
                <a:gd name="T13" fmla="*/ 0 h 524"/>
                <a:gd name="T14" fmla="*/ 0 w 13"/>
                <a:gd name="T15" fmla="*/ 0 h 524"/>
                <a:gd name="T16" fmla="*/ 0 w 13"/>
                <a:gd name="T17" fmla="*/ 0 h 524"/>
                <a:gd name="T18" fmla="*/ 0 w 13"/>
                <a:gd name="T19" fmla="*/ 0 h 5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24"/>
                <a:gd name="T32" fmla="*/ 13 w 13"/>
                <a:gd name="T33" fmla="*/ 524 h 5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24">
                  <a:moveTo>
                    <a:pt x="13" y="13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511"/>
                  </a:lnTo>
                  <a:lnTo>
                    <a:pt x="0" y="524"/>
                  </a:lnTo>
                  <a:lnTo>
                    <a:pt x="13" y="524"/>
                  </a:lnTo>
                  <a:lnTo>
                    <a:pt x="13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51" name="Line 404"/>
            <p:cNvSpPr>
              <a:spLocks noChangeShapeType="1"/>
            </p:cNvSpPr>
            <p:nvPr/>
          </p:nvSpPr>
          <p:spPr bwMode="auto">
            <a:xfrm>
              <a:off x="2529" y="3256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52" name="Freeform 405"/>
            <p:cNvSpPr>
              <a:spLocks/>
            </p:cNvSpPr>
            <p:nvPr/>
          </p:nvSpPr>
          <p:spPr bwMode="auto">
            <a:xfrm>
              <a:off x="2527" y="3256"/>
              <a:ext cx="12" cy="7"/>
            </a:xfrm>
            <a:custGeom>
              <a:avLst/>
              <a:gdLst>
                <a:gd name="T0" fmla="*/ 0 w 84"/>
                <a:gd name="T1" fmla="*/ 0 h 27"/>
                <a:gd name="T2" fmla="*/ 0 w 84"/>
                <a:gd name="T3" fmla="*/ 0 h 27"/>
                <a:gd name="T4" fmla="*/ 0 w 84"/>
                <a:gd name="T5" fmla="*/ 0 h 27"/>
                <a:gd name="T6" fmla="*/ 0 w 84"/>
                <a:gd name="T7" fmla="*/ 0 h 27"/>
                <a:gd name="T8" fmla="*/ 0 w 84"/>
                <a:gd name="T9" fmla="*/ 0 h 27"/>
                <a:gd name="T10" fmla="*/ 0 w 84"/>
                <a:gd name="T11" fmla="*/ 0 h 27"/>
                <a:gd name="T12" fmla="*/ 0 w 84"/>
                <a:gd name="T13" fmla="*/ 0 h 27"/>
                <a:gd name="T14" fmla="*/ 0 w 84"/>
                <a:gd name="T15" fmla="*/ 0 h 27"/>
                <a:gd name="T16" fmla="*/ 0 w 84"/>
                <a:gd name="T17" fmla="*/ 0 h 27"/>
                <a:gd name="T18" fmla="*/ 0 w 84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27"/>
                <a:gd name="T32" fmla="*/ 84 w 84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27">
                  <a:moveTo>
                    <a:pt x="15" y="0"/>
                  </a:moveTo>
                  <a:lnTo>
                    <a:pt x="15" y="0"/>
                  </a:lnTo>
                  <a:lnTo>
                    <a:pt x="0" y="14"/>
                  </a:lnTo>
                  <a:lnTo>
                    <a:pt x="15" y="27"/>
                  </a:lnTo>
                  <a:lnTo>
                    <a:pt x="57" y="27"/>
                  </a:lnTo>
                  <a:lnTo>
                    <a:pt x="84" y="27"/>
                  </a:lnTo>
                  <a:lnTo>
                    <a:pt x="84" y="14"/>
                  </a:lnTo>
                  <a:lnTo>
                    <a:pt x="84" y="0"/>
                  </a:lnTo>
                  <a:lnTo>
                    <a:pt x="57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53" name="Line 406"/>
            <p:cNvSpPr>
              <a:spLocks noChangeShapeType="1"/>
            </p:cNvSpPr>
            <p:nvPr/>
          </p:nvSpPr>
          <p:spPr bwMode="auto">
            <a:xfrm>
              <a:off x="2539" y="325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54" name="Freeform 407"/>
            <p:cNvSpPr>
              <a:spLocks/>
            </p:cNvSpPr>
            <p:nvPr/>
          </p:nvSpPr>
          <p:spPr bwMode="auto">
            <a:xfrm>
              <a:off x="2535" y="3256"/>
              <a:ext cx="4" cy="79"/>
            </a:xfrm>
            <a:custGeom>
              <a:avLst/>
              <a:gdLst>
                <a:gd name="T0" fmla="*/ 0 w 27"/>
                <a:gd name="T1" fmla="*/ 0 h 318"/>
                <a:gd name="T2" fmla="*/ 0 w 27"/>
                <a:gd name="T3" fmla="*/ 0 h 318"/>
                <a:gd name="T4" fmla="*/ 0 w 27"/>
                <a:gd name="T5" fmla="*/ 0 h 318"/>
                <a:gd name="T6" fmla="*/ 0 w 27"/>
                <a:gd name="T7" fmla="*/ 0 h 318"/>
                <a:gd name="T8" fmla="*/ 0 w 27"/>
                <a:gd name="T9" fmla="*/ 0 h 318"/>
                <a:gd name="T10" fmla="*/ 0 w 27"/>
                <a:gd name="T11" fmla="*/ 0 h 318"/>
                <a:gd name="T12" fmla="*/ 0 w 27"/>
                <a:gd name="T13" fmla="*/ 0 h 318"/>
                <a:gd name="T14" fmla="*/ 0 w 27"/>
                <a:gd name="T15" fmla="*/ 0 h 318"/>
                <a:gd name="T16" fmla="*/ 0 w 27"/>
                <a:gd name="T17" fmla="*/ 0 h 318"/>
                <a:gd name="T18" fmla="*/ 0 w 27"/>
                <a:gd name="T19" fmla="*/ 0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18"/>
                <a:gd name="T32" fmla="*/ 27 w 27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18">
                  <a:moveTo>
                    <a:pt x="27" y="14"/>
                  </a:moveTo>
                  <a:lnTo>
                    <a:pt x="27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03"/>
                  </a:lnTo>
                  <a:lnTo>
                    <a:pt x="0" y="318"/>
                  </a:lnTo>
                  <a:lnTo>
                    <a:pt x="13" y="318"/>
                  </a:lnTo>
                  <a:lnTo>
                    <a:pt x="27" y="318"/>
                  </a:lnTo>
                  <a:lnTo>
                    <a:pt x="27" y="14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55" name="Line 408"/>
            <p:cNvSpPr>
              <a:spLocks noChangeShapeType="1"/>
            </p:cNvSpPr>
            <p:nvPr/>
          </p:nvSpPr>
          <p:spPr bwMode="auto">
            <a:xfrm>
              <a:off x="2537" y="3329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56" name="Freeform 409"/>
            <p:cNvSpPr>
              <a:spLocks/>
            </p:cNvSpPr>
            <p:nvPr/>
          </p:nvSpPr>
          <p:spPr bwMode="auto">
            <a:xfrm>
              <a:off x="2535" y="3329"/>
              <a:ext cx="88" cy="6"/>
            </a:xfrm>
            <a:custGeom>
              <a:avLst/>
              <a:gdLst>
                <a:gd name="T0" fmla="*/ 0 w 614"/>
                <a:gd name="T1" fmla="*/ 0 h 28"/>
                <a:gd name="T2" fmla="*/ 0 w 614"/>
                <a:gd name="T3" fmla="*/ 0 h 28"/>
                <a:gd name="T4" fmla="*/ 0 w 614"/>
                <a:gd name="T5" fmla="*/ 0 h 28"/>
                <a:gd name="T6" fmla="*/ 0 w 614"/>
                <a:gd name="T7" fmla="*/ 0 h 28"/>
                <a:gd name="T8" fmla="*/ 0 w 614"/>
                <a:gd name="T9" fmla="*/ 0 h 28"/>
                <a:gd name="T10" fmla="*/ 0 w 614"/>
                <a:gd name="T11" fmla="*/ 0 h 28"/>
                <a:gd name="T12" fmla="*/ 0 w 614"/>
                <a:gd name="T13" fmla="*/ 0 h 28"/>
                <a:gd name="T14" fmla="*/ 0 w 614"/>
                <a:gd name="T15" fmla="*/ 0 h 28"/>
                <a:gd name="T16" fmla="*/ 0 w 614"/>
                <a:gd name="T17" fmla="*/ 0 h 28"/>
                <a:gd name="T18" fmla="*/ 0 w 614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4"/>
                <a:gd name="T31" fmla="*/ 0 h 28"/>
                <a:gd name="T32" fmla="*/ 614 w 614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4" h="28">
                  <a:moveTo>
                    <a:pt x="13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8"/>
                  </a:lnTo>
                  <a:lnTo>
                    <a:pt x="573" y="28"/>
                  </a:lnTo>
                  <a:lnTo>
                    <a:pt x="614" y="28"/>
                  </a:lnTo>
                  <a:lnTo>
                    <a:pt x="614" y="13"/>
                  </a:lnTo>
                  <a:lnTo>
                    <a:pt x="614" y="0"/>
                  </a:lnTo>
                  <a:lnTo>
                    <a:pt x="586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57" name="Line 410"/>
            <p:cNvSpPr>
              <a:spLocks noChangeShapeType="1"/>
            </p:cNvSpPr>
            <p:nvPr/>
          </p:nvSpPr>
          <p:spPr bwMode="auto">
            <a:xfrm>
              <a:off x="2623" y="3332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58" name="Freeform 411"/>
            <p:cNvSpPr>
              <a:spLocks/>
            </p:cNvSpPr>
            <p:nvPr/>
          </p:nvSpPr>
          <p:spPr bwMode="auto">
            <a:xfrm>
              <a:off x="2619" y="3329"/>
              <a:ext cx="4" cy="79"/>
            </a:xfrm>
            <a:custGeom>
              <a:avLst/>
              <a:gdLst>
                <a:gd name="T0" fmla="*/ 0 w 28"/>
                <a:gd name="T1" fmla="*/ 0 h 318"/>
                <a:gd name="T2" fmla="*/ 0 w 28"/>
                <a:gd name="T3" fmla="*/ 0 h 318"/>
                <a:gd name="T4" fmla="*/ 0 w 28"/>
                <a:gd name="T5" fmla="*/ 0 h 318"/>
                <a:gd name="T6" fmla="*/ 0 w 28"/>
                <a:gd name="T7" fmla="*/ 0 h 318"/>
                <a:gd name="T8" fmla="*/ 0 w 28"/>
                <a:gd name="T9" fmla="*/ 0 h 318"/>
                <a:gd name="T10" fmla="*/ 0 w 28"/>
                <a:gd name="T11" fmla="*/ 0 h 318"/>
                <a:gd name="T12" fmla="*/ 0 w 28"/>
                <a:gd name="T13" fmla="*/ 0 h 318"/>
                <a:gd name="T14" fmla="*/ 0 w 28"/>
                <a:gd name="T15" fmla="*/ 0 h 318"/>
                <a:gd name="T16" fmla="*/ 0 w 28"/>
                <a:gd name="T17" fmla="*/ 0 h 318"/>
                <a:gd name="T18" fmla="*/ 0 w 28"/>
                <a:gd name="T19" fmla="*/ 0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318"/>
                <a:gd name="T32" fmla="*/ 28 w 28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318">
                  <a:moveTo>
                    <a:pt x="28" y="13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0" y="318"/>
                  </a:lnTo>
                  <a:lnTo>
                    <a:pt x="14" y="318"/>
                  </a:lnTo>
                  <a:lnTo>
                    <a:pt x="28" y="318"/>
                  </a:lnTo>
                  <a:lnTo>
                    <a:pt x="28" y="13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59" name="Line 412"/>
            <p:cNvSpPr>
              <a:spLocks noChangeShapeType="1"/>
            </p:cNvSpPr>
            <p:nvPr/>
          </p:nvSpPr>
          <p:spPr bwMode="auto">
            <a:xfrm>
              <a:off x="2621" y="3401"/>
              <a:ext cx="0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960" name="Freeform 413"/>
            <p:cNvSpPr>
              <a:spLocks/>
            </p:cNvSpPr>
            <p:nvPr/>
          </p:nvSpPr>
          <p:spPr bwMode="auto">
            <a:xfrm>
              <a:off x="2619" y="3401"/>
              <a:ext cx="379" cy="7"/>
            </a:xfrm>
            <a:custGeom>
              <a:avLst/>
              <a:gdLst>
                <a:gd name="T0" fmla="*/ 0 w 2655"/>
                <a:gd name="T1" fmla="*/ 0 h 28"/>
                <a:gd name="T2" fmla="*/ 0 w 2655"/>
                <a:gd name="T3" fmla="*/ 0 h 28"/>
                <a:gd name="T4" fmla="*/ 0 w 2655"/>
                <a:gd name="T5" fmla="*/ 0 h 28"/>
                <a:gd name="T6" fmla="*/ 0 w 2655"/>
                <a:gd name="T7" fmla="*/ 0 h 28"/>
                <a:gd name="T8" fmla="*/ 0 w 2655"/>
                <a:gd name="T9" fmla="*/ 0 h 28"/>
                <a:gd name="T10" fmla="*/ 0 w 2655"/>
                <a:gd name="T11" fmla="*/ 0 h 28"/>
                <a:gd name="T12" fmla="*/ 0 w 2655"/>
                <a:gd name="T13" fmla="*/ 0 h 28"/>
                <a:gd name="T14" fmla="*/ 0 w 2655"/>
                <a:gd name="T15" fmla="*/ 0 h 28"/>
                <a:gd name="T16" fmla="*/ 0 w 2655"/>
                <a:gd name="T17" fmla="*/ 0 h 28"/>
                <a:gd name="T18" fmla="*/ 0 w 2655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55"/>
                <a:gd name="T31" fmla="*/ 0 h 28"/>
                <a:gd name="T32" fmla="*/ 2655 w 265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55" h="28">
                  <a:moveTo>
                    <a:pt x="14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2613" y="28"/>
                  </a:lnTo>
                  <a:lnTo>
                    <a:pt x="2640" y="28"/>
                  </a:lnTo>
                  <a:lnTo>
                    <a:pt x="2655" y="14"/>
                  </a:lnTo>
                  <a:lnTo>
                    <a:pt x="2640" y="14"/>
                  </a:lnTo>
                  <a:lnTo>
                    <a:pt x="2627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CC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</p:grpSp>
      <p:grpSp>
        <p:nvGrpSpPr>
          <p:cNvPr id="28708" name="Group 414"/>
          <p:cNvGrpSpPr>
            <a:grpSpLocks/>
          </p:cNvGrpSpPr>
          <p:nvPr/>
        </p:nvGrpSpPr>
        <p:grpSpPr bwMode="auto">
          <a:xfrm>
            <a:off x="5405438" y="2073275"/>
            <a:ext cx="1858962" cy="2187575"/>
            <a:chOff x="1880" y="1553"/>
            <a:chExt cx="1292" cy="1478"/>
          </a:xfrm>
        </p:grpSpPr>
        <p:sp>
          <p:nvSpPr>
            <p:cNvPr id="28745" name="Line 415"/>
            <p:cNvSpPr>
              <a:spLocks noChangeShapeType="1"/>
            </p:cNvSpPr>
            <p:nvPr/>
          </p:nvSpPr>
          <p:spPr bwMode="auto">
            <a:xfrm>
              <a:off x="1882" y="1553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46" name="Freeform 416"/>
            <p:cNvSpPr>
              <a:spLocks/>
            </p:cNvSpPr>
            <p:nvPr/>
          </p:nvSpPr>
          <p:spPr bwMode="auto">
            <a:xfrm>
              <a:off x="1880" y="1553"/>
              <a:ext cx="80" cy="7"/>
            </a:xfrm>
            <a:custGeom>
              <a:avLst/>
              <a:gdLst>
                <a:gd name="T0" fmla="*/ 0 w 559"/>
                <a:gd name="T1" fmla="*/ 0 h 28"/>
                <a:gd name="T2" fmla="*/ 0 w 559"/>
                <a:gd name="T3" fmla="*/ 0 h 28"/>
                <a:gd name="T4" fmla="*/ 0 w 559"/>
                <a:gd name="T5" fmla="*/ 0 h 28"/>
                <a:gd name="T6" fmla="*/ 0 w 559"/>
                <a:gd name="T7" fmla="*/ 0 h 28"/>
                <a:gd name="T8" fmla="*/ 0 w 559"/>
                <a:gd name="T9" fmla="*/ 0 h 28"/>
                <a:gd name="T10" fmla="*/ 0 w 559"/>
                <a:gd name="T11" fmla="*/ 0 h 28"/>
                <a:gd name="T12" fmla="*/ 0 w 559"/>
                <a:gd name="T13" fmla="*/ 0 h 28"/>
                <a:gd name="T14" fmla="*/ 0 w 559"/>
                <a:gd name="T15" fmla="*/ 0 h 28"/>
                <a:gd name="T16" fmla="*/ 0 w 559"/>
                <a:gd name="T17" fmla="*/ 0 h 28"/>
                <a:gd name="T18" fmla="*/ 0 w 559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9"/>
                <a:gd name="T31" fmla="*/ 0 h 28"/>
                <a:gd name="T32" fmla="*/ 559 w 559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9" h="28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517" y="28"/>
                  </a:lnTo>
                  <a:lnTo>
                    <a:pt x="559" y="28"/>
                  </a:lnTo>
                  <a:lnTo>
                    <a:pt x="559" y="14"/>
                  </a:lnTo>
                  <a:lnTo>
                    <a:pt x="559" y="0"/>
                  </a:lnTo>
                  <a:lnTo>
                    <a:pt x="531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47" name="Line 417"/>
            <p:cNvSpPr>
              <a:spLocks noChangeShapeType="1"/>
            </p:cNvSpPr>
            <p:nvPr/>
          </p:nvSpPr>
          <p:spPr bwMode="auto">
            <a:xfrm>
              <a:off x="1960" y="1556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48" name="Freeform 418"/>
            <p:cNvSpPr>
              <a:spLocks/>
            </p:cNvSpPr>
            <p:nvPr/>
          </p:nvSpPr>
          <p:spPr bwMode="auto">
            <a:xfrm>
              <a:off x="1956" y="1553"/>
              <a:ext cx="4" cy="34"/>
            </a:xfrm>
            <a:custGeom>
              <a:avLst/>
              <a:gdLst>
                <a:gd name="T0" fmla="*/ 0 w 28"/>
                <a:gd name="T1" fmla="*/ 0 h 138"/>
                <a:gd name="T2" fmla="*/ 0 w 28"/>
                <a:gd name="T3" fmla="*/ 0 h 138"/>
                <a:gd name="T4" fmla="*/ 0 w 28"/>
                <a:gd name="T5" fmla="*/ 0 h 138"/>
                <a:gd name="T6" fmla="*/ 0 w 28"/>
                <a:gd name="T7" fmla="*/ 0 h 138"/>
                <a:gd name="T8" fmla="*/ 0 w 28"/>
                <a:gd name="T9" fmla="*/ 0 h 138"/>
                <a:gd name="T10" fmla="*/ 0 w 28"/>
                <a:gd name="T11" fmla="*/ 0 h 138"/>
                <a:gd name="T12" fmla="*/ 0 w 28"/>
                <a:gd name="T13" fmla="*/ 0 h 138"/>
                <a:gd name="T14" fmla="*/ 0 w 28"/>
                <a:gd name="T15" fmla="*/ 0 h 138"/>
                <a:gd name="T16" fmla="*/ 0 w 28"/>
                <a:gd name="T17" fmla="*/ 0 h 138"/>
                <a:gd name="T18" fmla="*/ 0 w 28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38"/>
                <a:gd name="T32" fmla="*/ 28 w 28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38">
                  <a:moveTo>
                    <a:pt x="28" y="14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38"/>
                  </a:lnTo>
                  <a:lnTo>
                    <a:pt x="14" y="138"/>
                  </a:lnTo>
                  <a:lnTo>
                    <a:pt x="28" y="138"/>
                  </a:lnTo>
                  <a:lnTo>
                    <a:pt x="28" y="124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49" name="Line 419"/>
            <p:cNvSpPr>
              <a:spLocks noChangeShapeType="1"/>
            </p:cNvSpPr>
            <p:nvPr/>
          </p:nvSpPr>
          <p:spPr bwMode="auto">
            <a:xfrm>
              <a:off x="1958" y="1581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50" name="Freeform 420"/>
            <p:cNvSpPr>
              <a:spLocks/>
            </p:cNvSpPr>
            <p:nvPr/>
          </p:nvSpPr>
          <p:spPr bwMode="auto">
            <a:xfrm>
              <a:off x="1956" y="1581"/>
              <a:ext cx="34" cy="6"/>
            </a:xfrm>
            <a:custGeom>
              <a:avLst/>
              <a:gdLst>
                <a:gd name="T0" fmla="*/ 0 w 238"/>
                <a:gd name="T1" fmla="*/ 0 h 27"/>
                <a:gd name="T2" fmla="*/ 0 w 238"/>
                <a:gd name="T3" fmla="*/ 0 h 27"/>
                <a:gd name="T4" fmla="*/ 0 w 238"/>
                <a:gd name="T5" fmla="*/ 0 h 27"/>
                <a:gd name="T6" fmla="*/ 0 w 238"/>
                <a:gd name="T7" fmla="*/ 0 h 27"/>
                <a:gd name="T8" fmla="*/ 0 w 238"/>
                <a:gd name="T9" fmla="*/ 0 h 27"/>
                <a:gd name="T10" fmla="*/ 0 w 238"/>
                <a:gd name="T11" fmla="*/ 0 h 27"/>
                <a:gd name="T12" fmla="*/ 0 w 238"/>
                <a:gd name="T13" fmla="*/ 0 h 27"/>
                <a:gd name="T14" fmla="*/ 0 w 238"/>
                <a:gd name="T15" fmla="*/ 0 h 27"/>
                <a:gd name="T16" fmla="*/ 0 w 238"/>
                <a:gd name="T17" fmla="*/ 0 h 27"/>
                <a:gd name="T18" fmla="*/ 0 w 238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8"/>
                <a:gd name="T31" fmla="*/ 0 h 27"/>
                <a:gd name="T32" fmla="*/ 238 w 238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8" h="27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209" y="27"/>
                  </a:lnTo>
                  <a:lnTo>
                    <a:pt x="238" y="27"/>
                  </a:lnTo>
                  <a:lnTo>
                    <a:pt x="238" y="13"/>
                  </a:lnTo>
                  <a:lnTo>
                    <a:pt x="238" y="0"/>
                  </a:lnTo>
                  <a:lnTo>
                    <a:pt x="223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51" name="Line 421"/>
            <p:cNvSpPr>
              <a:spLocks noChangeShapeType="1"/>
            </p:cNvSpPr>
            <p:nvPr/>
          </p:nvSpPr>
          <p:spPr bwMode="auto">
            <a:xfrm>
              <a:off x="1990" y="1584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52" name="Freeform 422"/>
            <p:cNvSpPr>
              <a:spLocks/>
            </p:cNvSpPr>
            <p:nvPr/>
          </p:nvSpPr>
          <p:spPr bwMode="auto">
            <a:xfrm>
              <a:off x="1986" y="1581"/>
              <a:ext cx="4" cy="30"/>
            </a:xfrm>
            <a:custGeom>
              <a:avLst/>
              <a:gdLst>
                <a:gd name="T0" fmla="*/ 0 w 29"/>
                <a:gd name="T1" fmla="*/ 0 h 124"/>
                <a:gd name="T2" fmla="*/ 0 w 29"/>
                <a:gd name="T3" fmla="*/ 0 h 124"/>
                <a:gd name="T4" fmla="*/ 0 w 29"/>
                <a:gd name="T5" fmla="*/ 0 h 124"/>
                <a:gd name="T6" fmla="*/ 0 w 29"/>
                <a:gd name="T7" fmla="*/ 0 h 124"/>
                <a:gd name="T8" fmla="*/ 0 w 29"/>
                <a:gd name="T9" fmla="*/ 0 h 124"/>
                <a:gd name="T10" fmla="*/ 0 w 29"/>
                <a:gd name="T11" fmla="*/ 0 h 124"/>
                <a:gd name="T12" fmla="*/ 0 w 29"/>
                <a:gd name="T13" fmla="*/ 0 h 124"/>
                <a:gd name="T14" fmla="*/ 0 w 29"/>
                <a:gd name="T15" fmla="*/ 0 h 124"/>
                <a:gd name="T16" fmla="*/ 0 w 29"/>
                <a:gd name="T17" fmla="*/ 0 h 124"/>
                <a:gd name="T18" fmla="*/ 0 w 29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24"/>
                <a:gd name="T32" fmla="*/ 29 w 29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24">
                  <a:moveTo>
                    <a:pt x="29" y="13"/>
                  </a:moveTo>
                  <a:lnTo>
                    <a:pt x="29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14" y="124"/>
                  </a:lnTo>
                  <a:lnTo>
                    <a:pt x="29" y="124"/>
                  </a:lnTo>
                  <a:lnTo>
                    <a:pt x="29" y="13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53" name="Line 423"/>
            <p:cNvSpPr>
              <a:spLocks noChangeShapeType="1"/>
            </p:cNvSpPr>
            <p:nvPr/>
          </p:nvSpPr>
          <p:spPr bwMode="auto">
            <a:xfrm>
              <a:off x="1988" y="1605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54" name="Freeform 424"/>
            <p:cNvSpPr>
              <a:spLocks/>
            </p:cNvSpPr>
            <p:nvPr/>
          </p:nvSpPr>
          <p:spPr bwMode="auto">
            <a:xfrm>
              <a:off x="1986" y="1605"/>
              <a:ext cx="22" cy="6"/>
            </a:xfrm>
            <a:custGeom>
              <a:avLst/>
              <a:gdLst>
                <a:gd name="T0" fmla="*/ 0 w 155"/>
                <a:gd name="T1" fmla="*/ 0 h 28"/>
                <a:gd name="T2" fmla="*/ 0 w 155"/>
                <a:gd name="T3" fmla="*/ 0 h 28"/>
                <a:gd name="T4" fmla="*/ 0 w 155"/>
                <a:gd name="T5" fmla="*/ 0 h 28"/>
                <a:gd name="T6" fmla="*/ 0 w 155"/>
                <a:gd name="T7" fmla="*/ 0 h 28"/>
                <a:gd name="T8" fmla="*/ 0 w 155"/>
                <a:gd name="T9" fmla="*/ 0 h 28"/>
                <a:gd name="T10" fmla="*/ 0 w 155"/>
                <a:gd name="T11" fmla="*/ 0 h 28"/>
                <a:gd name="T12" fmla="*/ 0 w 155"/>
                <a:gd name="T13" fmla="*/ 0 h 28"/>
                <a:gd name="T14" fmla="*/ 0 w 155"/>
                <a:gd name="T15" fmla="*/ 0 h 28"/>
                <a:gd name="T16" fmla="*/ 0 w 155"/>
                <a:gd name="T17" fmla="*/ 0 h 28"/>
                <a:gd name="T18" fmla="*/ 0 w 155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28"/>
                <a:gd name="T32" fmla="*/ 155 w 15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28">
                  <a:moveTo>
                    <a:pt x="14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26" y="28"/>
                  </a:lnTo>
                  <a:lnTo>
                    <a:pt x="155" y="28"/>
                  </a:lnTo>
                  <a:lnTo>
                    <a:pt x="155" y="14"/>
                  </a:lnTo>
                  <a:lnTo>
                    <a:pt x="140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55" name="Line 425"/>
            <p:cNvSpPr>
              <a:spLocks noChangeShapeType="1"/>
            </p:cNvSpPr>
            <p:nvPr/>
          </p:nvSpPr>
          <p:spPr bwMode="auto">
            <a:xfrm>
              <a:off x="2008" y="1608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56" name="Freeform 426"/>
            <p:cNvSpPr>
              <a:spLocks/>
            </p:cNvSpPr>
            <p:nvPr/>
          </p:nvSpPr>
          <p:spPr bwMode="auto">
            <a:xfrm>
              <a:off x="2006" y="1605"/>
              <a:ext cx="2" cy="34"/>
            </a:xfrm>
            <a:custGeom>
              <a:avLst/>
              <a:gdLst>
                <a:gd name="T0" fmla="*/ 0 w 15"/>
                <a:gd name="T1" fmla="*/ 0 h 139"/>
                <a:gd name="T2" fmla="*/ 0 w 15"/>
                <a:gd name="T3" fmla="*/ 0 h 139"/>
                <a:gd name="T4" fmla="*/ 0 w 15"/>
                <a:gd name="T5" fmla="*/ 0 h 139"/>
                <a:gd name="T6" fmla="*/ 0 w 15"/>
                <a:gd name="T7" fmla="*/ 0 h 139"/>
                <a:gd name="T8" fmla="*/ 0 w 15"/>
                <a:gd name="T9" fmla="*/ 0 h 139"/>
                <a:gd name="T10" fmla="*/ 0 w 15"/>
                <a:gd name="T11" fmla="*/ 0 h 139"/>
                <a:gd name="T12" fmla="*/ 0 w 15"/>
                <a:gd name="T13" fmla="*/ 0 h 139"/>
                <a:gd name="T14" fmla="*/ 0 w 15"/>
                <a:gd name="T15" fmla="*/ 0 h 139"/>
                <a:gd name="T16" fmla="*/ 0 w 15"/>
                <a:gd name="T17" fmla="*/ 0 h 139"/>
                <a:gd name="T18" fmla="*/ 0 w 15"/>
                <a:gd name="T19" fmla="*/ 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39"/>
                <a:gd name="T32" fmla="*/ 15 w 15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39">
                  <a:moveTo>
                    <a:pt x="15" y="14"/>
                  </a:moveTo>
                  <a:lnTo>
                    <a:pt x="15" y="1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25"/>
                  </a:lnTo>
                  <a:lnTo>
                    <a:pt x="0" y="139"/>
                  </a:lnTo>
                  <a:lnTo>
                    <a:pt x="15" y="139"/>
                  </a:lnTo>
                  <a:lnTo>
                    <a:pt x="15" y="125"/>
                  </a:lnTo>
                  <a:lnTo>
                    <a:pt x="15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57" name="Line 427"/>
            <p:cNvSpPr>
              <a:spLocks noChangeShapeType="1"/>
            </p:cNvSpPr>
            <p:nvPr/>
          </p:nvSpPr>
          <p:spPr bwMode="auto">
            <a:xfrm>
              <a:off x="2006" y="1632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58" name="Freeform 428"/>
            <p:cNvSpPr>
              <a:spLocks/>
            </p:cNvSpPr>
            <p:nvPr/>
          </p:nvSpPr>
          <p:spPr bwMode="auto">
            <a:xfrm>
              <a:off x="2004" y="1632"/>
              <a:ext cx="8" cy="7"/>
            </a:xfrm>
            <a:custGeom>
              <a:avLst/>
              <a:gdLst>
                <a:gd name="T0" fmla="*/ 0 w 56"/>
                <a:gd name="T1" fmla="*/ 0 h 28"/>
                <a:gd name="T2" fmla="*/ 0 w 56"/>
                <a:gd name="T3" fmla="*/ 0 h 28"/>
                <a:gd name="T4" fmla="*/ 0 w 56"/>
                <a:gd name="T5" fmla="*/ 0 h 28"/>
                <a:gd name="T6" fmla="*/ 0 w 56"/>
                <a:gd name="T7" fmla="*/ 0 h 28"/>
                <a:gd name="T8" fmla="*/ 0 w 56"/>
                <a:gd name="T9" fmla="*/ 0 h 28"/>
                <a:gd name="T10" fmla="*/ 0 w 56"/>
                <a:gd name="T11" fmla="*/ 0 h 28"/>
                <a:gd name="T12" fmla="*/ 0 w 56"/>
                <a:gd name="T13" fmla="*/ 0 h 28"/>
                <a:gd name="T14" fmla="*/ 0 w 56"/>
                <a:gd name="T15" fmla="*/ 0 h 28"/>
                <a:gd name="T16" fmla="*/ 0 w 56"/>
                <a:gd name="T17" fmla="*/ 0 h 28"/>
                <a:gd name="T18" fmla="*/ 0 w 56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8"/>
                <a:gd name="T32" fmla="*/ 56 w 5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8">
                  <a:moveTo>
                    <a:pt x="14" y="0"/>
                  </a:moveTo>
                  <a:lnTo>
                    <a:pt x="14" y="14"/>
                  </a:lnTo>
                  <a:lnTo>
                    <a:pt x="0" y="14"/>
                  </a:lnTo>
                  <a:lnTo>
                    <a:pt x="14" y="28"/>
                  </a:lnTo>
                  <a:lnTo>
                    <a:pt x="29" y="28"/>
                  </a:lnTo>
                  <a:lnTo>
                    <a:pt x="56" y="28"/>
                  </a:lnTo>
                  <a:lnTo>
                    <a:pt x="56" y="14"/>
                  </a:lnTo>
                  <a:lnTo>
                    <a:pt x="29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59" name="Line 429"/>
            <p:cNvSpPr>
              <a:spLocks noChangeShapeType="1"/>
            </p:cNvSpPr>
            <p:nvPr/>
          </p:nvSpPr>
          <p:spPr bwMode="auto">
            <a:xfrm>
              <a:off x="2012" y="1636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60" name="Freeform 430"/>
            <p:cNvSpPr>
              <a:spLocks/>
            </p:cNvSpPr>
            <p:nvPr/>
          </p:nvSpPr>
          <p:spPr bwMode="auto">
            <a:xfrm>
              <a:off x="2010" y="1632"/>
              <a:ext cx="2" cy="62"/>
            </a:xfrm>
            <a:custGeom>
              <a:avLst/>
              <a:gdLst>
                <a:gd name="T0" fmla="*/ 0 w 14"/>
                <a:gd name="T1" fmla="*/ 0 h 249"/>
                <a:gd name="T2" fmla="*/ 0 w 14"/>
                <a:gd name="T3" fmla="*/ 0 h 249"/>
                <a:gd name="T4" fmla="*/ 0 w 14"/>
                <a:gd name="T5" fmla="*/ 0 h 249"/>
                <a:gd name="T6" fmla="*/ 0 w 14"/>
                <a:gd name="T7" fmla="*/ 0 h 249"/>
                <a:gd name="T8" fmla="*/ 0 w 14"/>
                <a:gd name="T9" fmla="*/ 0 h 249"/>
                <a:gd name="T10" fmla="*/ 0 w 14"/>
                <a:gd name="T11" fmla="*/ 0 h 249"/>
                <a:gd name="T12" fmla="*/ 0 w 14"/>
                <a:gd name="T13" fmla="*/ 0 h 249"/>
                <a:gd name="T14" fmla="*/ 0 w 14"/>
                <a:gd name="T15" fmla="*/ 0 h 249"/>
                <a:gd name="T16" fmla="*/ 0 w 14"/>
                <a:gd name="T17" fmla="*/ 0 h 249"/>
                <a:gd name="T18" fmla="*/ 0 w 14"/>
                <a:gd name="T19" fmla="*/ 0 h 2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49"/>
                <a:gd name="T32" fmla="*/ 14 w 14"/>
                <a:gd name="T33" fmla="*/ 249 h 2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49">
                  <a:moveTo>
                    <a:pt x="14" y="14"/>
                  </a:moveTo>
                  <a:lnTo>
                    <a:pt x="14" y="1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34"/>
                  </a:lnTo>
                  <a:lnTo>
                    <a:pt x="0" y="249"/>
                  </a:lnTo>
                  <a:lnTo>
                    <a:pt x="14" y="249"/>
                  </a:lnTo>
                  <a:lnTo>
                    <a:pt x="14" y="234"/>
                  </a:lnTo>
                  <a:lnTo>
                    <a:pt x="14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61" name="Line 431"/>
            <p:cNvSpPr>
              <a:spLocks noChangeShapeType="1"/>
            </p:cNvSpPr>
            <p:nvPr/>
          </p:nvSpPr>
          <p:spPr bwMode="auto">
            <a:xfrm>
              <a:off x="2010" y="1688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62" name="Freeform 432"/>
            <p:cNvSpPr>
              <a:spLocks/>
            </p:cNvSpPr>
            <p:nvPr/>
          </p:nvSpPr>
          <p:spPr bwMode="auto">
            <a:xfrm>
              <a:off x="2008" y="1688"/>
              <a:ext cx="8" cy="6"/>
            </a:xfrm>
            <a:custGeom>
              <a:avLst/>
              <a:gdLst>
                <a:gd name="T0" fmla="*/ 0 w 55"/>
                <a:gd name="T1" fmla="*/ 0 h 28"/>
                <a:gd name="T2" fmla="*/ 0 w 55"/>
                <a:gd name="T3" fmla="*/ 0 h 28"/>
                <a:gd name="T4" fmla="*/ 0 w 55"/>
                <a:gd name="T5" fmla="*/ 0 h 28"/>
                <a:gd name="T6" fmla="*/ 0 w 55"/>
                <a:gd name="T7" fmla="*/ 0 h 28"/>
                <a:gd name="T8" fmla="*/ 0 w 55"/>
                <a:gd name="T9" fmla="*/ 0 h 28"/>
                <a:gd name="T10" fmla="*/ 0 w 55"/>
                <a:gd name="T11" fmla="*/ 0 h 28"/>
                <a:gd name="T12" fmla="*/ 0 w 55"/>
                <a:gd name="T13" fmla="*/ 0 h 28"/>
                <a:gd name="T14" fmla="*/ 0 w 55"/>
                <a:gd name="T15" fmla="*/ 0 h 28"/>
                <a:gd name="T16" fmla="*/ 0 w 55"/>
                <a:gd name="T17" fmla="*/ 0 h 28"/>
                <a:gd name="T18" fmla="*/ 0 w 55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28"/>
                <a:gd name="T32" fmla="*/ 55 w 5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28">
                  <a:moveTo>
                    <a:pt x="13" y="0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13" y="28"/>
                  </a:lnTo>
                  <a:lnTo>
                    <a:pt x="27" y="28"/>
                  </a:lnTo>
                  <a:lnTo>
                    <a:pt x="55" y="28"/>
                  </a:lnTo>
                  <a:lnTo>
                    <a:pt x="55" y="13"/>
                  </a:lnTo>
                  <a:lnTo>
                    <a:pt x="55" y="0"/>
                  </a:lnTo>
                  <a:lnTo>
                    <a:pt x="27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63" name="Line 433"/>
            <p:cNvSpPr>
              <a:spLocks noChangeShapeType="1"/>
            </p:cNvSpPr>
            <p:nvPr/>
          </p:nvSpPr>
          <p:spPr bwMode="auto">
            <a:xfrm>
              <a:off x="2016" y="1691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64" name="Freeform 434"/>
            <p:cNvSpPr>
              <a:spLocks/>
            </p:cNvSpPr>
            <p:nvPr/>
          </p:nvSpPr>
          <p:spPr bwMode="auto">
            <a:xfrm>
              <a:off x="2014" y="1688"/>
              <a:ext cx="2" cy="34"/>
            </a:xfrm>
            <a:custGeom>
              <a:avLst/>
              <a:gdLst>
                <a:gd name="T0" fmla="*/ 0 w 14"/>
                <a:gd name="T1" fmla="*/ 0 h 138"/>
                <a:gd name="T2" fmla="*/ 0 w 14"/>
                <a:gd name="T3" fmla="*/ 0 h 138"/>
                <a:gd name="T4" fmla="*/ 0 w 14"/>
                <a:gd name="T5" fmla="*/ 0 h 138"/>
                <a:gd name="T6" fmla="*/ 0 w 14"/>
                <a:gd name="T7" fmla="*/ 0 h 138"/>
                <a:gd name="T8" fmla="*/ 0 w 14"/>
                <a:gd name="T9" fmla="*/ 0 h 138"/>
                <a:gd name="T10" fmla="*/ 0 w 14"/>
                <a:gd name="T11" fmla="*/ 0 h 138"/>
                <a:gd name="T12" fmla="*/ 0 w 14"/>
                <a:gd name="T13" fmla="*/ 0 h 138"/>
                <a:gd name="T14" fmla="*/ 0 w 14"/>
                <a:gd name="T15" fmla="*/ 0 h 138"/>
                <a:gd name="T16" fmla="*/ 0 w 14"/>
                <a:gd name="T17" fmla="*/ 0 h 138"/>
                <a:gd name="T18" fmla="*/ 0 w 14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38"/>
                <a:gd name="T32" fmla="*/ 14 w 14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38">
                  <a:moveTo>
                    <a:pt x="14" y="13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138"/>
                  </a:lnTo>
                  <a:lnTo>
                    <a:pt x="14" y="138"/>
                  </a:lnTo>
                  <a:lnTo>
                    <a:pt x="14" y="125"/>
                  </a:lnTo>
                  <a:lnTo>
                    <a:pt x="14" y="13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65" name="Line 435"/>
            <p:cNvSpPr>
              <a:spLocks noChangeShapeType="1"/>
            </p:cNvSpPr>
            <p:nvPr/>
          </p:nvSpPr>
          <p:spPr bwMode="auto">
            <a:xfrm>
              <a:off x="2014" y="1715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66" name="Freeform 436"/>
            <p:cNvSpPr>
              <a:spLocks/>
            </p:cNvSpPr>
            <p:nvPr/>
          </p:nvSpPr>
          <p:spPr bwMode="auto">
            <a:xfrm>
              <a:off x="2012" y="1715"/>
              <a:ext cx="8" cy="7"/>
            </a:xfrm>
            <a:custGeom>
              <a:avLst/>
              <a:gdLst>
                <a:gd name="T0" fmla="*/ 0 w 56"/>
                <a:gd name="T1" fmla="*/ 0 h 27"/>
                <a:gd name="T2" fmla="*/ 0 w 56"/>
                <a:gd name="T3" fmla="*/ 0 h 27"/>
                <a:gd name="T4" fmla="*/ 0 w 56"/>
                <a:gd name="T5" fmla="*/ 0 h 27"/>
                <a:gd name="T6" fmla="*/ 0 w 56"/>
                <a:gd name="T7" fmla="*/ 0 h 27"/>
                <a:gd name="T8" fmla="*/ 0 w 56"/>
                <a:gd name="T9" fmla="*/ 0 h 27"/>
                <a:gd name="T10" fmla="*/ 0 w 56"/>
                <a:gd name="T11" fmla="*/ 0 h 27"/>
                <a:gd name="T12" fmla="*/ 0 w 56"/>
                <a:gd name="T13" fmla="*/ 0 h 27"/>
                <a:gd name="T14" fmla="*/ 0 w 56"/>
                <a:gd name="T15" fmla="*/ 0 h 27"/>
                <a:gd name="T16" fmla="*/ 0 w 56"/>
                <a:gd name="T17" fmla="*/ 0 h 27"/>
                <a:gd name="T18" fmla="*/ 0 w 5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7"/>
                <a:gd name="T32" fmla="*/ 56 w 5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7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4" y="27"/>
                  </a:lnTo>
                  <a:lnTo>
                    <a:pt x="28" y="27"/>
                  </a:lnTo>
                  <a:lnTo>
                    <a:pt x="56" y="27"/>
                  </a:lnTo>
                  <a:lnTo>
                    <a:pt x="56" y="14"/>
                  </a:lnTo>
                  <a:lnTo>
                    <a:pt x="56" y="0"/>
                  </a:lnTo>
                  <a:lnTo>
                    <a:pt x="28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67" name="Line 437"/>
            <p:cNvSpPr>
              <a:spLocks noChangeShapeType="1"/>
            </p:cNvSpPr>
            <p:nvPr/>
          </p:nvSpPr>
          <p:spPr bwMode="auto">
            <a:xfrm>
              <a:off x="2020" y="1719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68" name="Freeform 438"/>
            <p:cNvSpPr>
              <a:spLocks/>
            </p:cNvSpPr>
            <p:nvPr/>
          </p:nvSpPr>
          <p:spPr bwMode="auto">
            <a:xfrm>
              <a:off x="2016" y="1715"/>
              <a:ext cx="4" cy="35"/>
            </a:xfrm>
            <a:custGeom>
              <a:avLst/>
              <a:gdLst>
                <a:gd name="T0" fmla="*/ 0 w 28"/>
                <a:gd name="T1" fmla="*/ 0 h 138"/>
                <a:gd name="T2" fmla="*/ 0 w 28"/>
                <a:gd name="T3" fmla="*/ 0 h 138"/>
                <a:gd name="T4" fmla="*/ 0 w 28"/>
                <a:gd name="T5" fmla="*/ 0 h 138"/>
                <a:gd name="T6" fmla="*/ 0 w 28"/>
                <a:gd name="T7" fmla="*/ 0 h 138"/>
                <a:gd name="T8" fmla="*/ 0 w 28"/>
                <a:gd name="T9" fmla="*/ 0 h 138"/>
                <a:gd name="T10" fmla="*/ 0 w 28"/>
                <a:gd name="T11" fmla="*/ 0 h 138"/>
                <a:gd name="T12" fmla="*/ 0 w 28"/>
                <a:gd name="T13" fmla="*/ 0 h 138"/>
                <a:gd name="T14" fmla="*/ 0 w 28"/>
                <a:gd name="T15" fmla="*/ 0 h 138"/>
                <a:gd name="T16" fmla="*/ 0 w 28"/>
                <a:gd name="T17" fmla="*/ 0 h 138"/>
                <a:gd name="T18" fmla="*/ 0 w 28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38"/>
                <a:gd name="T32" fmla="*/ 28 w 28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38">
                  <a:moveTo>
                    <a:pt x="28" y="14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14" y="138"/>
                  </a:lnTo>
                  <a:lnTo>
                    <a:pt x="28" y="138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69" name="Line 439"/>
            <p:cNvSpPr>
              <a:spLocks noChangeShapeType="1"/>
            </p:cNvSpPr>
            <p:nvPr/>
          </p:nvSpPr>
          <p:spPr bwMode="auto">
            <a:xfrm>
              <a:off x="2018" y="1743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70" name="Freeform 440"/>
            <p:cNvSpPr>
              <a:spLocks/>
            </p:cNvSpPr>
            <p:nvPr/>
          </p:nvSpPr>
          <p:spPr bwMode="auto">
            <a:xfrm>
              <a:off x="2016" y="1743"/>
              <a:ext cx="20" cy="7"/>
            </a:xfrm>
            <a:custGeom>
              <a:avLst/>
              <a:gdLst>
                <a:gd name="T0" fmla="*/ 0 w 140"/>
                <a:gd name="T1" fmla="*/ 0 h 28"/>
                <a:gd name="T2" fmla="*/ 0 w 140"/>
                <a:gd name="T3" fmla="*/ 0 h 28"/>
                <a:gd name="T4" fmla="*/ 0 w 140"/>
                <a:gd name="T5" fmla="*/ 0 h 28"/>
                <a:gd name="T6" fmla="*/ 0 w 140"/>
                <a:gd name="T7" fmla="*/ 0 h 28"/>
                <a:gd name="T8" fmla="*/ 0 w 140"/>
                <a:gd name="T9" fmla="*/ 0 h 28"/>
                <a:gd name="T10" fmla="*/ 0 w 140"/>
                <a:gd name="T11" fmla="*/ 0 h 28"/>
                <a:gd name="T12" fmla="*/ 0 w 140"/>
                <a:gd name="T13" fmla="*/ 0 h 28"/>
                <a:gd name="T14" fmla="*/ 0 w 140"/>
                <a:gd name="T15" fmla="*/ 0 h 28"/>
                <a:gd name="T16" fmla="*/ 0 w 140"/>
                <a:gd name="T17" fmla="*/ 0 h 28"/>
                <a:gd name="T18" fmla="*/ 0 w 14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28"/>
                <a:gd name="T32" fmla="*/ 140 w 14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28">
                  <a:moveTo>
                    <a:pt x="14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98" y="28"/>
                  </a:lnTo>
                  <a:lnTo>
                    <a:pt x="126" y="28"/>
                  </a:lnTo>
                  <a:lnTo>
                    <a:pt x="140" y="14"/>
                  </a:lnTo>
                  <a:lnTo>
                    <a:pt x="126" y="14"/>
                  </a:lnTo>
                  <a:lnTo>
                    <a:pt x="111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71" name="Line 441"/>
            <p:cNvSpPr>
              <a:spLocks noChangeShapeType="1"/>
            </p:cNvSpPr>
            <p:nvPr/>
          </p:nvSpPr>
          <p:spPr bwMode="auto">
            <a:xfrm>
              <a:off x="2036" y="1746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72" name="Freeform 442"/>
            <p:cNvSpPr>
              <a:spLocks/>
            </p:cNvSpPr>
            <p:nvPr/>
          </p:nvSpPr>
          <p:spPr bwMode="auto">
            <a:xfrm>
              <a:off x="2032" y="1743"/>
              <a:ext cx="4" cy="38"/>
            </a:xfrm>
            <a:custGeom>
              <a:avLst/>
              <a:gdLst>
                <a:gd name="T0" fmla="*/ 0 w 29"/>
                <a:gd name="T1" fmla="*/ 0 h 152"/>
                <a:gd name="T2" fmla="*/ 0 w 29"/>
                <a:gd name="T3" fmla="*/ 0 h 152"/>
                <a:gd name="T4" fmla="*/ 0 w 29"/>
                <a:gd name="T5" fmla="*/ 0 h 152"/>
                <a:gd name="T6" fmla="*/ 0 w 29"/>
                <a:gd name="T7" fmla="*/ 0 h 152"/>
                <a:gd name="T8" fmla="*/ 0 w 29"/>
                <a:gd name="T9" fmla="*/ 0 h 152"/>
                <a:gd name="T10" fmla="*/ 0 w 29"/>
                <a:gd name="T11" fmla="*/ 0 h 152"/>
                <a:gd name="T12" fmla="*/ 0 w 29"/>
                <a:gd name="T13" fmla="*/ 0 h 152"/>
                <a:gd name="T14" fmla="*/ 0 w 29"/>
                <a:gd name="T15" fmla="*/ 0 h 152"/>
                <a:gd name="T16" fmla="*/ 0 w 29"/>
                <a:gd name="T17" fmla="*/ 0 h 152"/>
                <a:gd name="T18" fmla="*/ 0 w 29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52"/>
                <a:gd name="T32" fmla="*/ 29 w 29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52">
                  <a:moveTo>
                    <a:pt x="29" y="14"/>
                  </a:moveTo>
                  <a:lnTo>
                    <a:pt x="15" y="14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15" y="152"/>
                  </a:lnTo>
                  <a:lnTo>
                    <a:pt x="29" y="139"/>
                  </a:lnTo>
                  <a:lnTo>
                    <a:pt x="29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73" name="Line 443"/>
            <p:cNvSpPr>
              <a:spLocks noChangeShapeType="1"/>
            </p:cNvSpPr>
            <p:nvPr/>
          </p:nvSpPr>
          <p:spPr bwMode="auto">
            <a:xfrm>
              <a:off x="2034" y="1774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74" name="Freeform 444"/>
            <p:cNvSpPr>
              <a:spLocks/>
            </p:cNvSpPr>
            <p:nvPr/>
          </p:nvSpPr>
          <p:spPr bwMode="auto">
            <a:xfrm>
              <a:off x="2032" y="1774"/>
              <a:ext cx="8" cy="7"/>
            </a:xfrm>
            <a:custGeom>
              <a:avLst/>
              <a:gdLst>
                <a:gd name="T0" fmla="*/ 0 w 57"/>
                <a:gd name="T1" fmla="*/ 0 h 28"/>
                <a:gd name="T2" fmla="*/ 0 w 57"/>
                <a:gd name="T3" fmla="*/ 0 h 28"/>
                <a:gd name="T4" fmla="*/ 0 w 57"/>
                <a:gd name="T5" fmla="*/ 0 h 28"/>
                <a:gd name="T6" fmla="*/ 0 w 57"/>
                <a:gd name="T7" fmla="*/ 0 h 28"/>
                <a:gd name="T8" fmla="*/ 0 w 57"/>
                <a:gd name="T9" fmla="*/ 0 h 28"/>
                <a:gd name="T10" fmla="*/ 0 w 57"/>
                <a:gd name="T11" fmla="*/ 0 h 28"/>
                <a:gd name="T12" fmla="*/ 0 w 57"/>
                <a:gd name="T13" fmla="*/ 0 h 28"/>
                <a:gd name="T14" fmla="*/ 0 w 57"/>
                <a:gd name="T15" fmla="*/ 0 h 28"/>
                <a:gd name="T16" fmla="*/ 0 w 57"/>
                <a:gd name="T17" fmla="*/ 0 h 28"/>
                <a:gd name="T18" fmla="*/ 0 w 57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28"/>
                <a:gd name="T32" fmla="*/ 57 w 5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28">
                  <a:moveTo>
                    <a:pt x="1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28"/>
                  </a:lnTo>
                  <a:lnTo>
                    <a:pt x="15" y="28"/>
                  </a:lnTo>
                  <a:lnTo>
                    <a:pt x="42" y="28"/>
                  </a:lnTo>
                  <a:lnTo>
                    <a:pt x="57" y="15"/>
                  </a:lnTo>
                  <a:lnTo>
                    <a:pt x="42" y="0"/>
                  </a:lnTo>
                  <a:lnTo>
                    <a:pt x="29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75" name="Line 445"/>
            <p:cNvSpPr>
              <a:spLocks noChangeShapeType="1"/>
            </p:cNvSpPr>
            <p:nvPr/>
          </p:nvSpPr>
          <p:spPr bwMode="auto">
            <a:xfrm>
              <a:off x="2040" y="1777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76" name="Freeform 446"/>
            <p:cNvSpPr>
              <a:spLocks/>
            </p:cNvSpPr>
            <p:nvPr/>
          </p:nvSpPr>
          <p:spPr bwMode="auto">
            <a:xfrm>
              <a:off x="2036" y="1774"/>
              <a:ext cx="4" cy="38"/>
            </a:xfrm>
            <a:custGeom>
              <a:avLst/>
              <a:gdLst>
                <a:gd name="T0" fmla="*/ 0 w 28"/>
                <a:gd name="T1" fmla="*/ 0 h 152"/>
                <a:gd name="T2" fmla="*/ 0 w 28"/>
                <a:gd name="T3" fmla="*/ 0 h 152"/>
                <a:gd name="T4" fmla="*/ 0 w 28"/>
                <a:gd name="T5" fmla="*/ 0 h 152"/>
                <a:gd name="T6" fmla="*/ 0 w 28"/>
                <a:gd name="T7" fmla="*/ 0 h 152"/>
                <a:gd name="T8" fmla="*/ 0 w 28"/>
                <a:gd name="T9" fmla="*/ 0 h 152"/>
                <a:gd name="T10" fmla="*/ 0 w 28"/>
                <a:gd name="T11" fmla="*/ 0 h 152"/>
                <a:gd name="T12" fmla="*/ 0 w 28"/>
                <a:gd name="T13" fmla="*/ 0 h 152"/>
                <a:gd name="T14" fmla="*/ 0 w 28"/>
                <a:gd name="T15" fmla="*/ 0 h 152"/>
                <a:gd name="T16" fmla="*/ 0 w 28"/>
                <a:gd name="T17" fmla="*/ 0 h 152"/>
                <a:gd name="T18" fmla="*/ 0 w 28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52"/>
                <a:gd name="T32" fmla="*/ 28 w 28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52">
                  <a:moveTo>
                    <a:pt x="28" y="15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0" y="139"/>
                  </a:lnTo>
                  <a:lnTo>
                    <a:pt x="13" y="152"/>
                  </a:lnTo>
                  <a:lnTo>
                    <a:pt x="13" y="139"/>
                  </a:lnTo>
                  <a:lnTo>
                    <a:pt x="28" y="139"/>
                  </a:lnTo>
                  <a:lnTo>
                    <a:pt x="28" y="15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77" name="Line 447"/>
            <p:cNvSpPr>
              <a:spLocks noChangeShapeType="1"/>
            </p:cNvSpPr>
            <p:nvPr/>
          </p:nvSpPr>
          <p:spPr bwMode="auto">
            <a:xfrm>
              <a:off x="2038" y="1805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78" name="Freeform 448"/>
            <p:cNvSpPr>
              <a:spLocks/>
            </p:cNvSpPr>
            <p:nvPr/>
          </p:nvSpPr>
          <p:spPr bwMode="auto">
            <a:xfrm>
              <a:off x="2036" y="1805"/>
              <a:ext cx="8" cy="4"/>
            </a:xfrm>
            <a:custGeom>
              <a:avLst/>
              <a:gdLst>
                <a:gd name="T0" fmla="*/ 0 w 55"/>
                <a:gd name="T1" fmla="*/ 0 h 14"/>
                <a:gd name="T2" fmla="*/ 0 w 55"/>
                <a:gd name="T3" fmla="*/ 0 h 14"/>
                <a:gd name="T4" fmla="*/ 0 w 55"/>
                <a:gd name="T5" fmla="*/ 0 h 14"/>
                <a:gd name="T6" fmla="*/ 0 w 55"/>
                <a:gd name="T7" fmla="*/ 0 h 14"/>
                <a:gd name="T8" fmla="*/ 0 w 55"/>
                <a:gd name="T9" fmla="*/ 0 h 14"/>
                <a:gd name="T10" fmla="*/ 0 w 55"/>
                <a:gd name="T11" fmla="*/ 0 h 14"/>
                <a:gd name="T12" fmla="*/ 0 w 55"/>
                <a:gd name="T13" fmla="*/ 0 h 14"/>
                <a:gd name="T14" fmla="*/ 0 w 55"/>
                <a:gd name="T15" fmla="*/ 0 h 14"/>
                <a:gd name="T16" fmla="*/ 0 w 55"/>
                <a:gd name="T17" fmla="*/ 0 h 14"/>
                <a:gd name="T18" fmla="*/ 0 w 55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14"/>
                <a:gd name="T32" fmla="*/ 55 w 55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14">
                  <a:moveTo>
                    <a:pt x="1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3" y="14"/>
                  </a:lnTo>
                  <a:lnTo>
                    <a:pt x="42" y="14"/>
                  </a:lnTo>
                  <a:lnTo>
                    <a:pt x="55" y="14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79" name="Line 449"/>
            <p:cNvSpPr>
              <a:spLocks noChangeShapeType="1"/>
            </p:cNvSpPr>
            <p:nvPr/>
          </p:nvSpPr>
          <p:spPr bwMode="auto">
            <a:xfrm>
              <a:off x="2044" y="1809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80" name="Freeform 450"/>
            <p:cNvSpPr>
              <a:spLocks/>
            </p:cNvSpPr>
            <p:nvPr/>
          </p:nvSpPr>
          <p:spPr bwMode="auto">
            <a:xfrm>
              <a:off x="2040" y="1805"/>
              <a:ext cx="4" cy="97"/>
            </a:xfrm>
            <a:custGeom>
              <a:avLst/>
              <a:gdLst>
                <a:gd name="T0" fmla="*/ 0 w 27"/>
                <a:gd name="T1" fmla="*/ 0 h 387"/>
                <a:gd name="T2" fmla="*/ 0 w 27"/>
                <a:gd name="T3" fmla="*/ 0 h 387"/>
                <a:gd name="T4" fmla="*/ 0 w 27"/>
                <a:gd name="T5" fmla="*/ 0 h 387"/>
                <a:gd name="T6" fmla="*/ 0 w 27"/>
                <a:gd name="T7" fmla="*/ 0 h 387"/>
                <a:gd name="T8" fmla="*/ 0 w 27"/>
                <a:gd name="T9" fmla="*/ 0 h 387"/>
                <a:gd name="T10" fmla="*/ 0 w 27"/>
                <a:gd name="T11" fmla="*/ 0 h 387"/>
                <a:gd name="T12" fmla="*/ 0 w 27"/>
                <a:gd name="T13" fmla="*/ 0 h 387"/>
                <a:gd name="T14" fmla="*/ 0 w 27"/>
                <a:gd name="T15" fmla="*/ 0 h 387"/>
                <a:gd name="T16" fmla="*/ 0 w 27"/>
                <a:gd name="T17" fmla="*/ 0 h 387"/>
                <a:gd name="T18" fmla="*/ 0 w 27"/>
                <a:gd name="T19" fmla="*/ 0 h 3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87"/>
                <a:gd name="T32" fmla="*/ 27 w 27"/>
                <a:gd name="T33" fmla="*/ 387 h 3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87">
                  <a:moveTo>
                    <a:pt x="27" y="1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373"/>
                  </a:lnTo>
                  <a:lnTo>
                    <a:pt x="14" y="387"/>
                  </a:lnTo>
                  <a:lnTo>
                    <a:pt x="14" y="373"/>
                  </a:lnTo>
                  <a:lnTo>
                    <a:pt x="27" y="387"/>
                  </a:lnTo>
                  <a:lnTo>
                    <a:pt x="27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81" name="Line 451"/>
            <p:cNvSpPr>
              <a:spLocks noChangeShapeType="1"/>
            </p:cNvSpPr>
            <p:nvPr/>
          </p:nvSpPr>
          <p:spPr bwMode="auto">
            <a:xfrm>
              <a:off x="2042" y="1895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82" name="Freeform 452"/>
            <p:cNvSpPr>
              <a:spLocks/>
            </p:cNvSpPr>
            <p:nvPr/>
          </p:nvSpPr>
          <p:spPr bwMode="auto">
            <a:xfrm>
              <a:off x="2040" y="1895"/>
              <a:ext cx="6" cy="3"/>
            </a:xfrm>
            <a:custGeom>
              <a:avLst/>
              <a:gdLst>
                <a:gd name="T0" fmla="*/ 0 w 42"/>
                <a:gd name="T1" fmla="*/ 0 h 14"/>
                <a:gd name="T2" fmla="*/ 0 w 42"/>
                <a:gd name="T3" fmla="*/ 0 h 14"/>
                <a:gd name="T4" fmla="*/ 0 w 42"/>
                <a:gd name="T5" fmla="*/ 0 h 14"/>
                <a:gd name="T6" fmla="*/ 0 w 42"/>
                <a:gd name="T7" fmla="*/ 0 h 14"/>
                <a:gd name="T8" fmla="*/ 0 w 42"/>
                <a:gd name="T9" fmla="*/ 0 h 14"/>
                <a:gd name="T10" fmla="*/ 0 w 42"/>
                <a:gd name="T11" fmla="*/ 0 h 14"/>
                <a:gd name="T12" fmla="*/ 0 w 42"/>
                <a:gd name="T13" fmla="*/ 0 h 14"/>
                <a:gd name="T14" fmla="*/ 0 w 42"/>
                <a:gd name="T15" fmla="*/ 0 h 14"/>
                <a:gd name="T16" fmla="*/ 0 w 42"/>
                <a:gd name="T17" fmla="*/ 0 h 14"/>
                <a:gd name="T18" fmla="*/ 0 w 42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14"/>
                <a:gd name="T32" fmla="*/ 42 w 42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14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42" y="14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83" name="Line 453"/>
            <p:cNvSpPr>
              <a:spLocks noChangeShapeType="1"/>
            </p:cNvSpPr>
            <p:nvPr/>
          </p:nvSpPr>
          <p:spPr bwMode="auto">
            <a:xfrm>
              <a:off x="2046" y="1898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84" name="Freeform 454"/>
            <p:cNvSpPr>
              <a:spLocks/>
            </p:cNvSpPr>
            <p:nvPr/>
          </p:nvSpPr>
          <p:spPr bwMode="auto">
            <a:xfrm>
              <a:off x="2044" y="1895"/>
              <a:ext cx="2" cy="38"/>
            </a:xfrm>
            <a:custGeom>
              <a:avLst/>
              <a:gdLst>
                <a:gd name="T0" fmla="*/ 0 w 15"/>
                <a:gd name="T1" fmla="*/ 0 h 152"/>
                <a:gd name="T2" fmla="*/ 0 w 15"/>
                <a:gd name="T3" fmla="*/ 0 h 152"/>
                <a:gd name="T4" fmla="*/ 0 w 15"/>
                <a:gd name="T5" fmla="*/ 0 h 152"/>
                <a:gd name="T6" fmla="*/ 0 w 15"/>
                <a:gd name="T7" fmla="*/ 0 h 152"/>
                <a:gd name="T8" fmla="*/ 0 w 15"/>
                <a:gd name="T9" fmla="*/ 0 h 152"/>
                <a:gd name="T10" fmla="*/ 0 w 15"/>
                <a:gd name="T11" fmla="*/ 0 h 152"/>
                <a:gd name="T12" fmla="*/ 0 w 15"/>
                <a:gd name="T13" fmla="*/ 0 h 152"/>
                <a:gd name="T14" fmla="*/ 0 w 15"/>
                <a:gd name="T15" fmla="*/ 0 h 152"/>
                <a:gd name="T16" fmla="*/ 0 w 15"/>
                <a:gd name="T17" fmla="*/ 0 h 152"/>
                <a:gd name="T18" fmla="*/ 0 w 15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52"/>
                <a:gd name="T32" fmla="*/ 15 w 15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52">
                  <a:moveTo>
                    <a:pt x="15" y="14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0" y="152"/>
                  </a:lnTo>
                  <a:lnTo>
                    <a:pt x="15" y="152"/>
                  </a:lnTo>
                  <a:lnTo>
                    <a:pt x="15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85" name="Line 455"/>
            <p:cNvSpPr>
              <a:spLocks noChangeShapeType="1"/>
            </p:cNvSpPr>
            <p:nvPr/>
          </p:nvSpPr>
          <p:spPr bwMode="auto">
            <a:xfrm>
              <a:off x="2044" y="1926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86" name="Freeform 456"/>
            <p:cNvSpPr>
              <a:spLocks/>
            </p:cNvSpPr>
            <p:nvPr/>
          </p:nvSpPr>
          <p:spPr bwMode="auto">
            <a:xfrm>
              <a:off x="2042" y="1926"/>
              <a:ext cx="12" cy="7"/>
            </a:xfrm>
            <a:custGeom>
              <a:avLst/>
              <a:gdLst>
                <a:gd name="T0" fmla="*/ 0 w 84"/>
                <a:gd name="T1" fmla="*/ 0 h 27"/>
                <a:gd name="T2" fmla="*/ 0 w 84"/>
                <a:gd name="T3" fmla="*/ 0 h 27"/>
                <a:gd name="T4" fmla="*/ 0 w 84"/>
                <a:gd name="T5" fmla="*/ 0 h 27"/>
                <a:gd name="T6" fmla="*/ 0 w 84"/>
                <a:gd name="T7" fmla="*/ 0 h 27"/>
                <a:gd name="T8" fmla="*/ 0 w 84"/>
                <a:gd name="T9" fmla="*/ 0 h 27"/>
                <a:gd name="T10" fmla="*/ 0 w 84"/>
                <a:gd name="T11" fmla="*/ 0 h 27"/>
                <a:gd name="T12" fmla="*/ 0 w 84"/>
                <a:gd name="T13" fmla="*/ 0 h 27"/>
                <a:gd name="T14" fmla="*/ 0 w 84"/>
                <a:gd name="T15" fmla="*/ 0 h 27"/>
                <a:gd name="T16" fmla="*/ 0 w 84"/>
                <a:gd name="T17" fmla="*/ 0 h 27"/>
                <a:gd name="T18" fmla="*/ 0 w 84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27"/>
                <a:gd name="T32" fmla="*/ 84 w 84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27">
                  <a:moveTo>
                    <a:pt x="13" y="0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13" y="27"/>
                  </a:lnTo>
                  <a:lnTo>
                    <a:pt x="55" y="27"/>
                  </a:lnTo>
                  <a:lnTo>
                    <a:pt x="84" y="27"/>
                  </a:lnTo>
                  <a:lnTo>
                    <a:pt x="84" y="13"/>
                  </a:lnTo>
                  <a:lnTo>
                    <a:pt x="84" y="0"/>
                  </a:lnTo>
                  <a:lnTo>
                    <a:pt x="55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87" name="Line 457"/>
            <p:cNvSpPr>
              <a:spLocks noChangeShapeType="1"/>
            </p:cNvSpPr>
            <p:nvPr/>
          </p:nvSpPr>
          <p:spPr bwMode="auto">
            <a:xfrm>
              <a:off x="2054" y="1929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88" name="Freeform 458"/>
            <p:cNvSpPr>
              <a:spLocks/>
            </p:cNvSpPr>
            <p:nvPr/>
          </p:nvSpPr>
          <p:spPr bwMode="auto">
            <a:xfrm>
              <a:off x="2052" y="1926"/>
              <a:ext cx="2" cy="38"/>
            </a:xfrm>
            <a:custGeom>
              <a:avLst/>
              <a:gdLst>
                <a:gd name="T0" fmla="*/ 0 w 14"/>
                <a:gd name="T1" fmla="*/ 0 h 152"/>
                <a:gd name="T2" fmla="*/ 0 w 14"/>
                <a:gd name="T3" fmla="*/ 0 h 152"/>
                <a:gd name="T4" fmla="*/ 0 w 14"/>
                <a:gd name="T5" fmla="*/ 0 h 152"/>
                <a:gd name="T6" fmla="*/ 0 w 14"/>
                <a:gd name="T7" fmla="*/ 0 h 152"/>
                <a:gd name="T8" fmla="*/ 0 w 14"/>
                <a:gd name="T9" fmla="*/ 0 h 152"/>
                <a:gd name="T10" fmla="*/ 0 w 14"/>
                <a:gd name="T11" fmla="*/ 0 h 152"/>
                <a:gd name="T12" fmla="*/ 0 w 14"/>
                <a:gd name="T13" fmla="*/ 0 h 152"/>
                <a:gd name="T14" fmla="*/ 0 w 14"/>
                <a:gd name="T15" fmla="*/ 0 h 152"/>
                <a:gd name="T16" fmla="*/ 0 w 14"/>
                <a:gd name="T17" fmla="*/ 0 h 152"/>
                <a:gd name="T18" fmla="*/ 0 w 14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52"/>
                <a:gd name="T32" fmla="*/ 14 w 14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52">
                  <a:moveTo>
                    <a:pt x="14" y="13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14" y="152"/>
                  </a:lnTo>
                  <a:lnTo>
                    <a:pt x="14" y="13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89" name="Line 459"/>
            <p:cNvSpPr>
              <a:spLocks noChangeShapeType="1"/>
            </p:cNvSpPr>
            <p:nvPr/>
          </p:nvSpPr>
          <p:spPr bwMode="auto">
            <a:xfrm>
              <a:off x="2052" y="1957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90" name="Freeform 460"/>
            <p:cNvSpPr>
              <a:spLocks/>
            </p:cNvSpPr>
            <p:nvPr/>
          </p:nvSpPr>
          <p:spPr bwMode="auto">
            <a:xfrm>
              <a:off x="2050" y="1957"/>
              <a:ext cx="126" cy="7"/>
            </a:xfrm>
            <a:custGeom>
              <a:avLst/>
              <a:gdLst>
                <a:gd name="T0" fmla="*/ 0 w 880"/>
                <a:gd name="T1" fmla="*/ 0 h 28"/>
                <a:gd name="T2" fmla="*/ 0 w 880"/>
                <a:gd name="T3" fmla="*/ 0 h 28"/>
                <a:gd name="T4" fmla="*/ 0 w 880"/>
                <a:gd name="T5" fmla="*/ 0 h 28"/>
                <a:gd name="T6" fmla="*/ 0 w 880"/>
                <a:gd name="T7" fmla="*/ 0 h 28"/>
                <a:gd name="T8" fmla="*/ 0 w 880"/>
                <a:gd name="T9" fmla="*/ 0 h 28"/>
                <a:gd name="T10" fmla="*/ 0 w 880"/>
                <a:gd name="T11" fmla="*/ 0 h 28"/>
                <a:gd name="T12" fmla="*/ 0 w 880"/>
                <a:gd name="T13" fmla="*/ 0 h 28"/>
                <a:gd name="T14" fmla="*/ 0 w 880"/>
                <a:gd name="T15" fmla="*/ 0 h 28"/>
                <a:gd name="T16" fmla="*/ 0 w 880"/>
                <a:gd name="T17" fmla="*/ 0 h 28"/>
                <a:gd name="T18" fmla="*/ 0 w 88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0"/>
                <a:gd name="T31" fmla="*/ 0 h 28"/>
                <a:gd name="T32" fmla="*/ 880 w 88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0" h="28">
                  <a:moveTo>
                    <a:pt x="15" y="0"/>
                  </a:moveTo>
                  <a:lnTo>
                    <a:pt x="15" y="13"/>
                  </a:lnTo>
                  <a:lnTo>
                    <a:pt x="0" y="13"/>
                  </a:lnTo>
                  <a:lnTo>
                    <a:pt x="15" y="28"/>
                  </a:lnTo>
                  <a:lnTo>
                    <a:pt x="853" y="28"/>
                  </a:lnTo>
                  <a:lnTo>
                    <a:pt x="880" y="28"/>
                  </a:lnTo>
                  <a:lnTo>
                    <a:pt x="880" y="13"/>
                  </a:lnTo>
                  <a:lnTo>
                    <a:pt x="853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91" name="Line 461"/>
            <p:cNvSpPr>
              <a:spLocks noChangeShapeType="1"/>
            </p:cNvSpPr>
            <p:nvPr/>
          </p:nvSpPr>
          <p:spPr bwMode="auto">
            <a:xfrm>
              <a:off x="2176" y="1960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92" name="Freeform 462"/>
            <p:cNvSpPr>
              <a:spLocks/>
            </p:cNvSpPr>
            <p:nvPr/>
          </p:nvSpPr>
          <p:spPr bwMode="auto">
            <a:xfrm>
              <a:off x="2172" y="1957"/>
              <a:ext cx="4" cy="80"/>
            </a:xfrm>
            <a:custGeom>
              <a:avLst/>
              <a:gdLst>
                <a:gd name="T0" fmla="*/ 0 w 27"/>
                <a:gd name="T1" fmla="*/ 0 h 318"/>
                <a:gd name="T2" fmla="*/ 0 w 27"/>
                <a:gd name="T3" fmla="*/ 0 h 318"/>
                <a:gd name="T4" fmla="*/ 0 w 27"/>
                <a:gd name="T5" fmla="*/ 0 h 318"/>
                <a:gd name="T6" fmla="*/ 0 w 27"/>
                <a:gd name="T7" fmla="*/ 0 h 318"/>
                <a:gd name="T8" fmla="*/ 0 w 27"/>
                <a:gd name="T9" fmla="*/ 0 h 318"/>
                <a:gd name="T10" fmla="*/ 0 w 27"/>
                <a:gd name="T11" fmla="*/ 0 h 318"/>
                <a:gd name="T12" fmla="*/ 0 w 27"/>
                <a:gd name="T13" fmla="*/ 0 h 318"/>
                <a:gd name="T14" fmla="*/ 0 w 27"/>
                <a:gd name="T15" fmla="*/ 0 h 318"/>
                <a:gd name="T16" fmla="*/ 0 w 27"/>
                <a:gd name="T17" fmla="*/ 0 h 318"/>
                <a:gd name="T18" fmla="*/ 0 w 27"/>
                <a:gd name="T19" fmla="*/ 0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18"/>
                <a:gd name="T32" fmla="*/ 27 w 27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18">
                  <a:moveTo>
                    <a:pt x="27" y="13"/>
                  </a:moveTo>
                  <a:lnTo>
                    <a:pt x="27" y="13"/>
                  </a:lnTo>
                  <a:lnTo>
                    <a:pt x="14" y="0"/>
                  </a:lnTo>
                  <a:lnTo>
                    <a:pt x="0" y="13"/>
                  </a:lnTo>
                  <a:lnTo>
                    <a:pt x="0" y="304"/>
                  </a:lnTo>
                  <a:lnTo>
                    <a:pt x="0" y="318"/>
                  </a:lnTo>
                  <a:lnTo>
                    <a:pt x="14" y="318"/>
                  </a:lnTo>
                  <a:lnTo>
                    <a:pt x="27" y="318"/>
                  </a:lnTo>
                  <a:lnTo>
                    <a:pt x="27" y="304"/>
                  </a:lnTo>
                  <a:lnTo>
                    <a:pt x="27" y="13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93" name="Line 463"/>
            <p:cNvSpPr>
              <a:spLocks noChangeShapeType="1"/>
            </p:cNvSpPr>
            <p:nvPr/>
          </p:nvSpPr>
          <p:spPr bwMode="auto">
            <a:xfrm>
              <a:off x="2174" y="2029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94" name="Freeform 464"/>
            <p:cNvSpPr>
              <a:spLocks/>
            </p:cNvSpPr>
            <p:nvPr/>
          </p:nvSpPr>
          <p:spPr bwMode="auto">
            <a:xfrm>
              <a:off x="2172" y="2029"/>
              <a:ext cx="26" cy="8"/>
            </a:xfrm>
            <a:custGeom>
              <a:avLst/>
              <a:gdLst>
                <a:gd name="T0" fmla="*/ 0 w 181"/>
                <a:gd name="T1" fmla="*/ 0 h 28"/>
                <a:gd name="T2" fmla="*/ 0 w 181"/>
                <a:gd name="T3" fmla="*/ 0 h 28"/>
                <a:gd name="T4" fmla="*/ 0 w 181"/>
                <a:gd name="T5" fmla="*/ 0 h 28"/>
                <a:gd name="T6" fmla="*/ 0 w 181"/>
                <a:gd name="T7" fmla="*/ 0 h 28"/>
                <a:gd name="T8" fmla="*/ 0 w 181"/>
                <a:gd name="T9" fmla="*/ 0 h 28"/>
                <a:gd name="T10" fmla="*/ 0 w 181"/>
                <a:gd name="T11" fmla="*/ 0 h 28"/>
                <a:gd name="T12" fmla="*/ 0 w 181"/>
                <a:gd name="T13" fmla="*/ 0 h 28"/>
                <a:gd name="T14" fmla="*/ 0 w 181"/>
                <a:gd name="T15" fmla="*/ 0 h 28"/>
                <a:gd name="T16" fmla="*/ 0 w 181"/>
                <a:gd name="T17" fmla="*/ 0 h 28"/>
                <a:gd name="T18" fmla="*/ 0 w 181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"/>
                <a:gd name="T31" fmla="*/ 0 h 28"/>
                <a:gd name="T32" fmla="*/ 181 w 181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" h="28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153" y="28"/>
                  </a:lnTo>
                  <a:lnTo>
                    <a:pt x="181" y="28"/>
                  </a:lnTo>
                  <a:lnTo>
                    <a:pt x="181" y="14"/>
                  </a:lnTo>
                  <a:lnTo>
                    <a:pt x="181" y="0"/>
                  </a:lnTo>
                  <a:lnTo>
                    <a:pt x="168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95" name="Line 465"/>
            <p:cNvSpPr>
              <a:spLocks noChangeShapeType="1"/>
            </p:cNvSpPr>
            <p:nvPr/>
          </p:nvSpPr>
          <p:spPr bwMode="auto">
            <a:xfrm>
              <a:off x="2198" y="2033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96" name="Freeform 466"/>
            <p:cNvSpPr>
              <a:spLocks/>
            </p:cNvSpPr>
            <p:nvPr/>
          </p:nvSpPr>
          <p:spPr bwMode="auto">
            <a:xfrm>
              <a:off x="2196" y="2029"/>
              <a:ext cx="2" cy="83"/>
            </a:xfrm>
            <a:custGeom>
              <a:avLst/>
              <a:gdLst>
                <a:gd name="T0" fmla="*/ 0 w 13"/>
                <a:gd name="T1" fmla="*/ 0 h 332"/>
                <a:gd name="T2" fmla="*/ 0 w 13"/>
                <a:gd name="T3" fmla="*/ 0 h 332"/>
                <a:gd name="T4" fmla="*/ 0 w 13"/>
                <a:gd name="T5" fmla="*/ 0 h 332"/>
                <a:gd name="T6" fmla="*/ 0 w 13"/>
                <a:gd name="T7" fmla="*/ 0 h 332"/>
                <a:gd name="T8" fmla="*/ 0 w 13"/>
                <a:gd name="T9" fmla="*/ 0 h 332"/>
                <a:gd name="T10" fmla="*/ 0 w 13"/>
                <a:gd name="T11" fmla="*/ 0 h 332"/>
                <a:gd name="T12" fmla="*/ 0 w 13"/>
                <a:gd name="T13" fmla="*/ 0 h 332"/>
                <a:gd name="T14" fmla="*/ 0 w 13"/>
                <a:gd name="T15" fmla="*/ 0 h 332"/>
                <a:gd name="T16" fmla="*/ 0 w 13"/>
                <a:gd name="T17" fmla="*/ 0 h 332"/>
                <a:gd name="T18" fmla="*/ 0 w 13"/>
                <a:gd name="T19" fmla="*/ 0 h 3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32"/>
                <a:gd name="T32" fmla="*/ 13 w 13"/>
                <a:gd name="T33" fmla="*/ 332 h 3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32">
                  <a:moveTo>
                    <a:pt x="13" y="1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0" y="318"/>
                  </a:lnTo>
                  <a:lnTo>
                    <a:pt x="0" y="332"/>
                  </a:lnTo>
                  <a:lnTo>
                    <a:pt x="13" y="318"/>
                  </a:lnTo>
                  <a:lnTo>
                    <a:pt x="13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97" name="Line 467"/>
            <p:cNvSpPr>
              <a:spLocks noChangeShapeType="1"/>
            </p:cNvSpPr>
            <p:nvPr/>
          </p:nvSpPr>
          <p:spPr bwMode="auto">
            <a:xfrm>
              <a:off x="2196" y="2106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98" name="Freeform 468"/>
            <p:cNvSpPr>
              <a:spLocks/>
            </p:cNvSpPr>
            <p:nvPr/>
          </p:nvSpPr>
          <p:spPr bwMode="auto">
            <a:xfrm>
              <a:off x="2194" y="2106"/>
              <a:ext cx="8" cy="3"/>
            </a:xfrm>
            <a:custGeom>
              <a:avLst/>
              <a:gdLst>
                <a:gd name="T0" fmla="*/ 0 w 57"/>
                <a:gd name="T1" fmla="*/ 0 h 14"/>
                <a:gd name="T2" fmla="*/ 0 w 57"/>
                <a:gd name="T3" fmla="*/ 0 h 14"/>
                <a:gd name="T4" fmla="*/ 0 w 57"/>
                <a:gd name="T5" fmla="*/ 0 h 14"/>
                <a:gd name="T6" fmla="*/ 0 w 57"/>
                <a:gd name="T7" fmla="*/ 0 h 14"/>
                <a:gd name="T8" fmla="*/ 0 w 57"/>
                <a:gd name="T9" fmla="*/ 0 h 14"/>
                <a:gd name="T10" fmla="*/ 0 w 57"/>
                <a:gd name="T11" fmla="*/ 0 h 14"/>
                <a:gd name="T12" fmla="*/ 0 w 57"/>
                <a:gd name="T13" fmla="*/ 0 h 14"/>
                <a:gd name="T14" fmla="*/ 0 w 57"/>
                <a:gd name="T15" fmla="*/ 0 h 14"/>
                <a:gd name="T16" fmla="*/ 0 w 57"/>
                <a:gd name="T17" fmla="*/ 0 h 14"/>
                <a:gd name="T18" fmla="*/ 0 w 57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14"/>
                <a:gd name="T32" fmla="*/ 57 w 57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14">
                  <a:moveTo>
                    <a:pt x="15" y="0"/>
                  </a:moveTo>
                  <a:lnTo>
                    <a:pt x="15" y="0"/>
                  </a:lnTo>
                  <a:lnTo>
                    <a:pt x="0" y="14"/>
                  </a:lnTo>
                  <a:lnTo>
                    <a:pt x="15" y="14"/>
                  </a:lnTo>
                  <a:lnTo>
                    <a:pt x="28" y="14"/>
                  </a:lnTo>
                  <a:lnTo>
                    <a:pt x="57" y="14"/>
                  </a:lnTo>
                  <a:lnTo>
                    <a:pt x="57" y="0"/>
                  </a:lnTo>
                  <a:lnTo>
                    <a:pt x="28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799" name="Line 469"/>
            <p:cNvSpPr>
              <a:spLocks noChangeShapeType="1"/>
            </p:cNvSpPr>
            <p:nvPr/>
          </p:nvSpPr>
          <p:spPr bwMode="auto">
            <a:xfrm>
              <a:off x="2202" y="2109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00" name="Freeform 470"/>
            <p:cNvSpPr>
              <a:spLocks/>
            </p:cNvSpPr>
            <p:nvPr/>
          </p:nvSpPr>
          <p:spPr bwMode="auto">
            <a:xfrm>
              <a:off x="2200" y="2106"/>
              <a:ext cx="2" cy="124"/>
            </a:xfrm>
            <a:custGeom>
              <a:avLst/>
              <a:gdLst>
                <a:gd name="T0" fmla="*/ 0 w 15"/>
                <a:gd name="T1" fmla="*/ 0 h 497"/>
                <a:gd name="T2" fmla="*/ 0 w 15"/>
                <a:gd name="T3" fmla="*/ 0 h 497"/>
                <a:gd name="T4" fmla="*/ 0 w 15"/>
                <a:gd name="T5" fmla="*/ 0 h 497"/>
                <a:gd name="T6" fmla="*/ 0 w 15"/>
                <a:gd name="T7" fmla="*/ 0 h 497"/>
                <a:gd name="T8" fmla="*/ 0 w 15"/>
                <a:gd name="T9" fmla="*/ 0 h 497"/>
                <a:gd name="T10" fmla="*/ 0 w 15"/>
                <a:gd name="T11" fmla="*/ 0 h 497"/>
                <a:gd name="T12" fmla="*/ 0 w 15"/>
                <a:gd name="T13" fmla="*/ 0 h 497"/>
                <a:gd name="T14" fmla="*/ 0 w 15"/>
                <a:gd name="T15" fmla="*/ 0 h 497"/>
                <a:gd name="T16" fmla="*/ 0 w 15"/>
                <a:gd name="T17" fmla="*/ 0 h 497"/>
                <a:gd name="T18" fmla="*/ 0 w 15"/>
                <a:gd name="T19" fmla="*/ 0 h 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97"/>
                <a:gd name="T32" fmla="*/ 15 w 15"/>
                <a:gd name="T33" fmla="*/ 497 h 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97">
                  <a:moveTo>
                    <a:pt x="15" y="14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0" y="497"/>
                  </a:lnTo>
                  <a:lnTo>
                    <a:pt x="15" y="497"/>
                  </a:lnTo>
                  <a:lnTo>
                    <a:pt x="15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01" name="Freeform 471"/>
            <p:cNvSpPr>
              <a:spLocks/>
            </p:cNvSpPr>
            <p:nvPr/>
          </p:nvSpPr>
          <p:spPr bwMode="auto">
            <a:xfrm>
              <a:off x="2202" y="2223"/>
              <a:ext cx="4" cy="52"/>
            </a:xfrm>
            <a:custGeom>
              <a:avLst/>
              <a:gdLst>
                <a:gd name="T0" fmla="*/ 0 w 27"/>
                <a:gd name="T1" fmla="*/ 0 h 208"/>
                <a:gd name="T2" fmla="*/ 0 w 27"/>
                <a:gd name="T3" fmla="*/ 0 h 208"/>
                <a:gd name="T4" fmla="*/ 0 w 27"/>
                <a:gd name="T5" fmla="*/ 0 h 208"/>
                <a:gd name="T6" fmla="*/ 0 w 27"/>
                <a:gd name="T7" fmla="*/ 0 h 208"/>
                <a:gd name="T8" fmla="*/ 0 w 27"/>
                <a:gd name="T9" fmla="*/ 0 h 208"/>
                <a:gd name="T10" fmla="*/ 0 w 27"/>
                <a:gd name="T11" fmla="*/ 0 h 208"/>
                <a:gd name="T12" fmla="*/ 0 w 27"/>
                <a:gd name="T13" fmla="*/ 0 h 208"/>
                <a:gd name="T14" fmla="*/ 0 w 27"/>
                <a:gd name="T15" fmla="*/ 0 h 208"/>
                <a:gd name="T16" fmla="*/ 0 w 27"/>
                <a:gd name="T17" fmla="*/ 0 h 208"/>
                <a:gd name="T18" fmla="*/ 0 w 27"/>
                <a:gd name="T19" fmla="*/ 0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08"/>
                <a:gd name="T32" fmla="*/ 27 w 27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08">
                  <a:moveTo>
                    <a:pt x="27" y="14"/>
                  </a:moveTo>
                  <a:lnTo>
                    <a:pt x="27" y="14"/>
                  </a:lnTo>
                  <a:lnTo>
                    <a:pt x="13" y="0"/>
                  </a:lnTo>
                  <a:lnTo>
                    <a:pt x="0" y="14"/>
                  </a:lnTo>
                  <a:lnTo>
                    <a:pt x="0" y="193"/>
                  </a:lnTo>
                  <a:lnTo>
                    <a:pt x="13" y="208"/>
                  </a:lnTo>
                  <a:lnTo>
                    <a:pt x="27" y="193"/>
                  </a:lnTo>
                  <a:lnTo>
                    <a:pt x="27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02" name="Line 472"/>
            <p:cNvSpPr>
              <a:spLocks noChangeShapeType="1"/>
            </p:cNvSpPr>
            <p:nvPr/>
          </p:nvSpPr>
          <p:spPr bwMode="auto">
            <a:xfrm>
              <a:off x="2204" y="2268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03" name="Freeform 473"/>
            <p:cNvSpPr>
              <a:spLocks/>
            </p:cNvSpPr>
            <p:nvPr/>
          </p:nvSpPr>
          <p:spPr bwMode="auto">
            <a:xfrm>
              <a:off x="2202" y="2268"/>
              <a:ext cx="12" cy="3"/>
            </a:xfrm>
            <a:custGeom>
              <a:avLst/>
              <a:gdLst>
                <a:gd name="T0" fmla="*/ 0 w 83"/>
                <a:gd name="T1" fmla="*/ 0 h 14"/>
                <a:gd name="T2" fmla="*/ 0 w 83"/>
                <a:gd name="T3" fmla="*/ 0 h 14"/>
                <a:gd name="T4" fmla="*/ 0 w 83"/>
                <a:gd name="T5" fmla="*/ 0 h 14"/>
                <a:gd name="T6" fmla="*/ 0 w 83"/>
                <a:gd name="T7" fmla="*/ 0 h 14"/>
                <a:gd name="T8" fmla="*/ 0 w 83"/>
                <a:gd name="T9" fmla="*/ 0 h 14"/>
                <a:gd name="T10" fmla="*/ 0 w 83"/>
                <a:gd name="T11" fmla="*/ 0 h 14"/>
                <a:gd name="T12" fmla="*/ 0 w 83"/>
                <a:gd name="T13" fmla="*/ 0 h 14"/>
                <a:gd name="T14" fmla="*/ 0 w 83"/>
                <a:gd name="T15" fmla="*/ 0 h 14"/>
                <a:gd name="T16" fmla="*/ 0 w 83"/>
                <a:gd name="T17" fmla="*/ 0 h 14"/>
                <a:gd name="T18" fmla="*/ 0 w 83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14"/>
                <a:gd name="T32" fmla="*/ 83 w 83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14">
                  <a:moveTo>
                    <a:pt x="1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42" y="14"/>
                  </a:lnTo>
                  <a:lnTo>
                    <a:pt x="83" y="14"/>
                  </a:lnTo>
                  <a:lnTo>
                    <a:pt x="83" y="0"/>
                  </a:lnTo>
                  <a:lnTo>
                    <a:pt x="55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04" name="Line 474"/>
            <p:cNvSpPr>
              <a:spLocks noChangeShapeType="1"/>
            </p:cNvSpPr>
            <p:nvPr/>
          </p:nvSpPr>
          <p:spPr bwMode="auto">
            <a:xfrm>
              <a:off x="2214" y="2271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05" name="Freeform 475"/>
            <p:cNvSpPr>
              <a:spLocks/>
            </p:cNvSpPr>
            <p:nvPr/>
          </p:nvSpPr>
          <p:spPr bwMode="auto">
            <a:xfrm>
              <a:off x="2210" y="2268"/>
              <a:ext cx="4" cy="52"/>
            </a:xfrm>
            <a:custGeom>
              <a:avLst/>
              <a:gdLst>
                <a:gd name="T0" fmla="*/ 0 w 28"/>
                <a:gd name="T1" fmla="*/ 0 h 208"/>
                <a:gd name="T2" fmla="*/ 0 w 28"/>
                <a:gd name="T3" fmla="*/ 0 h 208"/>
                <a:gd name="T4" fmla="*/ 0 w 28"/>
                <a:gd name="T5" fmla="*/ 0 h 208"/>
                <a:gd name="T6" fmla="*/ 0 w 28"/>
                <a:gd name="T7" fmla="*/ 0 h 208"/>
                <a:gd name="T8" fmla="*/ 0 w 28"/>
                <a:gd name="T9" fmla="*/ 0 h 208"/>
                <a:gd name="T10" fmla="*/ 0 w 28"/>
                <a:gd name="T11" fmla="*/ 0 h 208"/>
                <a:gd name="T12" fmla="*/ 0 w 28"/>
                <a:gd name="T13" fmla="*/ 0 h 208"/>
                <a:gd name="T14" fmla="*/ 0 w 28"/>
                <a:gd name="T15" fmla="*/ 0 h 208"/>
                <a:gd name="T16" fmla="*/ 0 w 28"/>
                <a:gd name="T17" fmla="*/ 0 h 208"/>
                <a:gd name="T18" fmla="*/ 0 w 28"/>
                <a:gd name="T19" fmla="*/ 0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08"/>
                <a:gd name="T32" fmla="*/ 28 w 28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08">
                  <a:moveTo>
                    <a:pt x="28" y="14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14" y="208"/>
                  </a:lnTo>
                  <a:lnTo>
                    <a:pt x="28" y="208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06" name="Line 476"/>
            <p:cNvSpPr>
              <a:spLocks noChangeShapeType="1"/>
            </p:cNvSpPr>
            <p:nvPr/>
          </p:nvSpPr>
          <p:spPr bwMode="auto">
            <a:xfrm>
              <a:off x="2212" y="2313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07" name="Freeform 477"/>
            <p:cNvSpPr>
              <a:spLocks/>
            </p:cNvSpPr>
            <p:nvPr/>
          </p:nvSpPr>
          <p:spPr bwMode="auto">
            <a:xfrm>
              <a:off x="2210" y="2313"/>
              <a:ext cx="22" cy="7"/>
            </a:xfrm>
            <a:custGeom>
              <a:avLst/>
              <a:gdLst>
                <a:gd name="T0" fmla="*/ 0 w 154"/>
                <a:gd name="T1" fmla="*/ 0 h 28"/>
                <a:gd name="T2" fmla="*/ 0 w 154"/>
                <a:gd name="T3" fmla="*/ 0 h 28"/>
                <a:gd name="T4" fmla="*/ 0 w 154"/>
                <a:gd name="T5" fmla="*/ 0 h 28"/>
                <a:gd name="T6" fmla="*/ 0 w 154"/>
                <a:gd name="T7" fmla="*/ 0 h 28"/>
                <a:gd name="T8" fmla="*/ 0 w 154"/>
                <a:gd name="T9" fmla="*/ 0 h 28"/>
                <a:gd name="T10" fmla="*/ 0 w 154"/>
                <a:gd name="T11" fmla="*/ 0 h 28"/>
                <a:gd name="T12" fmla="*/ 0 w 154"/>
                <a:gd name="T13" fmla="*/ 0 h 28"/>
                <a:gd name="T14" fmla="*/ 0 w 154"/>
                <a:gd name="T15" fmla="*/ 0 h 28"/>
                <a:gd name="T16" fmla="*/ 0 w 154"/>
                <a:gd name="T17" fmla="*/ 0 h 28"/>
                <a:gd name="T18" fmla="*/ 0 w 154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28"/>
                <a:gd name="T32" fmla="*/ 154 w 154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28">
                  <a:moveTo>
                    <a:pt x="14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28"/>
                  </a:lnTo>
                  <a:lnTo>
                    <a:pt x="126" y="28"/>
                  </a:lnTo>
                  <a:lnTo>
                    <a:pt x="154" y="28"/>
                  </a:lnTo>
                  <a:lnTo>
                    <a:pt x="154" y="15"/>
                  </a:lnTo>
                  <a:lnTo>
                    <a:pt x="154" y="0"/>
                  </a:lnTo>
                  <a:lnTo>
                    <a:pt x="140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08" name="Line 478"/>
            <p:cNvSpPr>
              <a:spLocks noChangeShapeType="1"/>
            </p:cNvSpPr>
            <p:nvPr/>
          </p:nvSpPr>
          <p:spPr bwMode="auto">
            <a:xfrm>
              <a:off x="2232" y="2316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09" name="Freeform 479"/>
            <p:cNvSpPr>
              <a:spLocks/>
            </p:cNvSpPr>
            <p:nvPr/>
          </p:nvSpPr>
          <p:spPr bwMode="auto">
            <a:xfrm>
              <a:off x="2230" y="2313"/>
              <a:ext cx="2" cy="52"/>
            </a:xfrm>
            <a:custGeom>
              <a:avLst/>
              <a:gdLst>
                <a:gd name="T0" fmla="*/ 0 w 14"/>
                <a:gd name="T1" fmla="*/ 0 h 208"/>
                <a:gd name="T2" fmla="*/ 0 w 14"/>
                <a:gd name="T3" fmla="*/ 0 h 208"/>
                <a:gd name="T4" fmla="*/ 0 w 14"/>
                <a:gd name="T5" fmla="*/ 0 h 208"/>
                <a:gd name="T6" fmla="*/ 0 w 14"/>
                <a:gd name="T7" fmla="*/ 0 h 208"/>
                <a:gd name="T8" fmla="*/ 0 w 14"/>
                <a:gd name="T9" fmla="*/ 0 h 208"/>
                <a:gd name="T10" fmla="*/ 0 w 14"/>
                <a:gd name="T11" fmla="*/ 0 h 208"/>
                <a:gd name="T12" fmla="*/ 0 w 14"/>
                <a:gd name="T13" fmla="*/ 0 h 208"/>
                <a:gd name="T14" fmla="*/ 0 w 14"/>
                <a:gd name="T15" fmla="*/ 0 h 208"/>
                <a:gd name="T16" fmla="*/ 0 w 14"/>
                <a:gd name="T17" fmla="*/ 0 h 208"/>
                <a:gd name="T18" fmla="*/ 0 w 14"/>
                <a:gd name="T19" fmla="*/ 0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08"/>
                <a:gd name="T32" fmla="*/ 14 w 14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08">
                  <a:moveTo>
                    <a:pt x="14" y="15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0" y="208"/>
                  </a:lnTo>
                  <a:lnTo>
                    <a:pt x="14" y="208"/>
                  </a:lnTo>
                  <a:lnTo>
                    <a:pt x="14" y="15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10" name="Line 480"/>
            <p:cNvSpPr>
              <a:spLocks noChangeShapeType="1"/>
            </p:cNvSpPr>
            <p:nvPr/>
          </p:nvSpPr>
          <p:spPr bwMode="auto">
            <a:xfrm>
              <a:off x="2230" y="2358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11" name="Freeform 481"/>
            <p:cNvSpPr>
              <a:spLocks/>
            </p:cNvSpPr>
            <p:nvPr/>
          </p:nvSpPr>
          <p:spPr bwMode="auto">
            <a:xfrm>
              <a:off x="2228" y="2358"/>
              <a:ext cx="46" cy="7"/>
            </a:xfrm>
            <a:custGeom>
              <a:avLst/>
              <a:gdLst>
                <a:gd name="T0" fmla="*/ 0 w 321"/>
                <a:gd name="T1" fmla="*/ 0 h 28"/>
                <a:gd name="T2" fmla="*/ 0 w 321"/>
                <a:gd name="T3" fmla="*/ 0 h 28"/>
                <a:gd name="T4" fmla="*/ 0 w 321"/>
                <a:gd name="T5" fmla="*/ 0 h 28"/>
                <a:gd name="T6" fmla="*/ 0 w 321"/>
                <a:gd name="T7" fmla="*/ 0 h 28"/>
                <a:gd name="T8" fmla="*/ 0 w 321"/>
                <a:gd name="T9" fmla="*/ 0 h 28"/>
                <a:gd name="T10" fmla="*/ 0 w 321"/>
                <a:gd name="T11" fmla="*/ 0 h 28"/>
                <a:gd name="T12" fmla="*/ 0 w 321"/>
                <a:gd name="T13" fmla="*/ 0 h 28"/>
                <a:gd name="T14" fmla="*/ 0 w 321"/>
                <a:gd name="T15" fmla="*/ 0 h 28"/>
                <a:gd name="T16" fmla="*/ 0 w 321"/>
                <a:gd name="T17" fmla="*/ 0 h 28"/>
                <a:gd name="T18" fmla="*/ 0 w 321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1"/>
                <a:gd name="T31" fmla="*/ 0 h 28"/>
                <a:gd name="T32" fmla="*/ 321 w 321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1" h="28">
                  <a:moveTo>
                    <a:pt x="14" y="0"/>
                  </a:moveTo>
                  <a:lnTo>
                    <a:pt x="14" y="14"/>
                  </a:lnTo>
                  <a:lnTo>
                    <a:pt x="0" y="14"/>
                  </a:lnTo>
                  <a:lnTo>
                    <a:pt x="14" y="28"/>
                  </a:lnTo>
                  <a:lnTo>
                    <a:pt x="293" y="28"/>
                  </a:lnTo>
                  <a:lnTo>
                    <a:pt x="321" y="28"/>
                  </a:lnTo>
                  <a:lnTo>
                    <a:pt x="321" y="14"/>
                  </a:lnTo>
                  <a:lnTo>
                    <a:pt x="293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12" name="Line 482"/>
            <p:cNvSpPr>
              <a:spLocks noChangeShapeType="1"/>
            </p:cNvSpPr>
            <p:nvPr/>
          </p:nvSpPr>
          <p:spPr bwMode="auto">
            <a:xfrm>
              <a:off x="2274" y="2361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13" name="Freeform 483"/>
            <p:cNvSpPr>
              <a:spLocks/>
            </p:cNvSpPr>
            <p:nvPr/>
          </p:nvSpPr>
          <p:spPr bwMode="auto">
            <a:xfrm>
              <a:off x="2272" y="2358"/>
              <a:ext cx="2" cy="55"/>
            </a:xfrm>
            <a:custGeom>
              <a:avLst/>
              <a:gdLst>
                <a:gd name="T0" fmla="*/ 0 w 13"/>
                <a:gd name="T1" fmla="*/ 0 h 221"/>
                <a:gd name="T2" fmla="*/ 0 w 13"/>
                <a:gd name="T3" fmla="*/ 0 h 221"/>
                <a:gd name="T4" fmla="*/ 0 w 13"/>
                <a:gd name="T5" fmla="*/ 0 h 221"/>
                <a:gd name="T6" fmla="*/ 0 w 13"/>
                <a:gd name="T7" fmla="*/ 0 h 221"/>
                <a:gd name="T8" fmla="*/ 0 w 13"/>
                <a:gd name="T9" fmla="*/ 0 h 221"/>
                <a:gd name="T10" fmla="*/ 0 w 13"/>
                <a:gd name="T11" fmla="*/ 0 h 221"/>
                <a:gd name="T12" fmla="*/ 0 w 13"/>
                <a:gd name="T13" fmla="*/ 0 h 221"/>
                <a:gd name="T14" fmla="*/ 0 w 13"/>
                <a:gd name="T15" fmla="*/ 0 h 221"/>
                <a:gd name="T16" fmla="*/ 0 w 13"/>
                <a:gd name="T17" fmla="*/ 0 h 221"/>
                <a:gd name="T18" fmla="*/ 0 w 13"/>
                <a:gd name="T19" fmla="*/ 0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21"/>
                <a:gd name="T32" fmla="*/ 13 w 13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21">
                  <a:moveTo>
                    <a:pt x="13" y="14"/>
                  </a:moveTo>
                  <a:lnTo>
                    <a:pt x="13" y="1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07"/>
                  </a:lnTo>
                  <a:lnTo>
                    <a:pt x="0" y="221"/>
                  </a:lnTo>
                  <a:lnTo>
                    <a:pt x="13" y="207"/>
                  </a:lnTo>
                  <a:lnTo>
                    <a:pt x="13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14" name="Line 484"/>
            <p:cNvSpPr>
              <a:spLocks noChangeShapeType="1"/>
            </p:cNvSpPr>
            <p:nvPr/>
          </p:nvSpPr>
          <p:spPr bwMode="auto">
            <a:xfrm>
              <a:off x="2272" y="2406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15" name="Freeform 485"/>
            <p:cNvSpPr>
              <a:spLocks/>
            </p:cNvSpPr>
            <p:nvPr/>
          </p:nvSpPr>
          <p:spPr bwMode="auto">
            <a:xfrm>
              <a:off x="2270" y="2406"/>
              <a:ext cx="87" cy="4"/>
            </a:xfrm>
            <a:custGeom>
              <a:avLst/>
              <a:gdLst>
                <a:gd name="T0" fmla="*/ 0 w 615"/>
                <a:gd name="T1" fmla="*/ 0 h 13"/>
                <a:gd name="T2" fmla="*/ 0 w 615"/>
                <a:gd name="T3" fmla="*/ 0 h 13"/>
                <a:gd name="T4" fmla="*/ 0 w 615"/>
                <a:gd name="T5" fmla="*/ 0 h 13"/>
                <a:gd name="T6" fmla="*/ 0 w 615"/>
                <a:gd name="T7" fmla="*/ 0 h 13"/>
                <a:gd name="T8" fmla="*/ 0 w 615"/>
                <a:gd name="T9" fmla="*/ 0 h 13"/>
                <a:gd name="T10" fmla="*/ 0 w 615"/>
                <a:gd name="T11" fmla="*/ 0 h 13"/>
                <a:gd name="T12" fmla="*/ 0 w 615"/>
                <a:gd name="T13" fmla="*/ 0 h 13"/>
                <a:gd name="T14" fmla="*/ 0 w 615"/>
                <a:gd name="T15" fmla="*/ 0 h 13"/>
                <a:gd name="T16" fmla="*/ 0 w 615"/>
                <a:gd name="T17" fmla="*/ 0 h 13"/>
                <a:gd name="T18" fmla="*/ 0 w 615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5"/>
                <a:gd name="T31" fmla="*/ 0 h 13"/>
                <a:gd name="T32" fmla="*/ 615 w 615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5" h="13">
                  <a:moveTo>
                    <a:pt x="15" y="0"/>
                  </a:moveTo>
                  <a:lnTo>
                    <a:pt x="15" y="0"/>
                  </a:lnTo>
                  <a:lnTo>
                    <a:pt x="0" y="13"/>
                  </a:lnTo>
                  <a:lnTo>
                    <a:pt x="15" y="13"/>
                  </a:lnTo>
                  <a:lnTo>
                    <a:pt x="587" y="13"/>
                  </a:lnTo>
                  <a:lnTo>
                    <a:pt x="615" y="13"/>
                  </a:lnTo>
                  <a:lnTo>
                    <a:pt x="615" y="0"/>
                  </a:lnTo>
                  <a:lnTo>
                    <a:pt x="587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16" name="Line 486"/>
            <p:cNvSpPr>
              <a:spLocks noChangeShapeType="1"/>
            </p:cNvSpPr>
            <p:nvPr/>
          </p:nvSpPr>
          <p:spPr bwMode="auto">
            <a:xfrm>
              <a:off x="2357" y="2410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17" name="Freeform 487"/>
            <p:cNvSpPr>
              <a:spLocks/>
            </p:cNvSpPr>
            <p:nvPr/>
          </p:nvSpPr>
          <p:spPr bwMode="auto">
            <a:xfrm>
              <a:off x="2353" y="2406"/>
              <a:ext cx="4" cy="52"/>
            </a:xfrm>
            <a:custGeom>
              <a:avLst/>
              <a:gdLst>
                <a:gd name="T0" fmla="*/ 0 w 28"/>
                <a:gd name="T1" fmla="*/ 0 h 206"/>
                <a:gd name="T2" fmla="*/ 0 w 28"/>
                <a:gd name="T3" fmla="*/ 0 h 206"/>
                <a:gd name="T4" fmla="*/ 0 w 28"/>
                <a:gd name="T5" fmla="*/ 0 h 206"/>
                <a:gd name="T6" fmla="*/ 0 w 28"/>
                <a:gd name="T7" fmla="*/ 0 h 206"/>
                <a:gd name="T8" fmla="*/ 0 w 28"/>
                <a:gd name="T9" fmla="*/ 0 h 206"/>
                <a:gd name="T10" fmla="*/ 0 w 28"/>
                <a:gd name="T11" fmla="*/ 0 h 206"/>
                <a:gd name="T12" fmla="*/ 0 w 28"/>
                <a:gd name="T13" fmla="*/ 0 h 206"/>
                <a:gd name="T14" fmla="*/ 0 w 28"/>
                <a:gd name="T15" fmla="*/ 0 h 206"/>
                <a:gd name="T16" fmla="*/ 0 w 28"/>
                <a:gd name="T17" fmla="*/ 0 h 206"/>
                <a:gd name="T18" fmla="*/ 0 w 28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06"/>
                <a:gd name="T32" fmla="*/ 28 w 28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06">
                  <a:moveTo>
                    <a:pt x="28" y="13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0" y="206"/>
                  </a:lnTo>
                  <a:lnTo>
                    <a:pt x="14" y="206"/>
                  </a:lnTo>
                  <a:lnTo>
                    <a:pt x="28" y="206"/>
                  </a:lnTo>
                  <a:lnTo>
                    <a:pt x="28" y="13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18" name="Freeform 488"/>
            <p:cNvSpPr>
              <a:spLocks/>
            </p:cNvSpPr>
            <p:nvPr/>
          </p:nvSpPr>
          <p:spPr bwMode="auto">
            <a:xfrm>
              <a:off x="2353" y="2451"/>
              <a:ext cx="194" cy="7"/>
            </a:xfrm>
            <a:custGeom>
              <a:avLst/>
              <a:gdLst>
                <a:gd name="T0" fmla="*/ 0 w 1356"/>
                <a:gd name="T1" fmla="*/ 0 h 27"/>
                <a:gd name="T2" fmla="*/ 0 w 1356"/>
                <a:gd name="T3" fmla="*/ 0 h 27"/>
                <a:gd name="T4" fmla="*/ 0 w 1356"/>
                <a:gd name="T5" fmla="*/ 0 h 27"/>
                <a:gd name="T6" fmla="*/ 0 w 1356"/>
                <a:gd name="T7" fmla="*/ 0 h 27"/>
                <a:gd name="T8" fmla="*/ 0 w 1356"/>
                <a:gd name="T9" fmla="*/ 0 h 27"/>
                <a:gd name="T10" fmla="*/ 0 w 1356"/>
                <a:gd name="T11" fmla="*/ 0 h 27"/>
                <a:gd name="T12" fmla="*/ 0 w 1356"/>
                <a:gd name="T13" fmla="*/ 0 h 27"/>
                <a:gd name="T14" fmla="*/ 0 w 1356"/>
                <a:gd name="T15" fmla="*/ 0 h 27"/>
                <a:gd name="T16" fmla="*/ 0 w 1356"/>
                <a:gd name="T17" fmla="*/ 0 h 27"/>
                <a:gd name="T18" fmla="*/ 0 w 135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6"/>
                <a:gd name="T31" fmla="*/ 0 h 27"/>
                <a:gd name="T32" fmla="*/ 1356 w 135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6" h="27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1314" y="27"/>
                  </a:lnTo>
                  <a:lnTo>
                    <a:pt x="1356" y="27"/>
                  </a:lnTo>
                  <a:lnTo>
                    <a:pt x="1356" y="14"/>
                  </a:lnTo>
                  <a:lnTo>
                    <a:pt x="1356" y="0"/>
                  </a:lnTo>
                  <a:lnTo>
                    <a:pt x="1327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19" name="Freeform 489"/>
            <p:cNvSpPr>
              <a:spLocks/>
            </p:cNvSpPr>
            <p:nvPr/>
          </p:nvSpPr>
          <p:spPr bwMode="auto">
            <a:xfrm>
              <a:off x="2543" y="2451"/>
              <a:ext cx="4" cy="97"/>
            </a:xfrm>
            <a:custGeom>
              <a:avLst/>
              <a:gdLst>
                <a:gd name="T0" fmla="*/ 0 w 29"/>
                <a:gd name="T1" fmla="*/ 0 h 387"/>
                <a:gd name="T2" fmla="*/ 0 w 29"/>
                <a:gd name="T3" fmla="*/ 0 h 387"/>
                <a:gd name="T4" fmla="*/ 0 w 29"/>
                <a:gd name="T5" fmla="*/ 0 h 387"/>
                <a:gd name="T6" fmla="*/ 0 w 29"/>
                <a:gd name="T7" fmla="*/ 0 h 387"/>
                <a:gd name="T8" fmla="*/ 0 w 29"/>
                <a:gd name="T9" fmla="*/ 0 h 387"/>
                <a:gd name="T10" fmla="*/ 0 w 29"/>
                <a:gd name="T11" fmla="*/ 0 h 387"/>
                <a:gd name="T12" fmla="*/ 0 w 29"/>
                <a:gd name="T13" fmla="*/ 0 h 387"/>
                <a:gd name="T14" fmla="*/ 0 w 29"/>
                <a:gd name="T15" fmla="*/ 0 h 387"/>
                <a:gd name="T16" fmla="*/ 0 w 29"/>
                <a:gd name="T17" fmla="*/ 0 h 387"/>
                <a:gd name="T18" fmla="*/ 0 w 29"/>
                <a:gd name="T19" fmla="*/ 0 h 3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387"/>
                <a:gd name="T32" fmla="*/ 29 w 29"/>
                <a:gd name="T33" fmla="*/ 387 h 3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387">
                  <a:moveTo>
                    <a:pt x="29" y="14"/>
                  </a:moveTo>
                  <a:lnTo>
                    <a:pt x="29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59"/>
                  </a:lnTo>
                  <a:lnTo>
                    <a:pt x="0" y="374"/>
                  </a:lnTo>
                  <a:lnTo>
                    <a:pt x="14" y="387"/>
                  </a:lnTo>
                  <a:lnTo>
                    <a:pt x="29" y="374"/>
                  </a:lnTo>
                  <a:lnTo>
                    <a:pt x="29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20" name="Line 490"/>
            <p:cNvSpPr>
              <a:spLocks noChangeShapeType="1"/>
            </p:cNvSpPr>
            <p:nvPr/>
          </p:nvSpPr>
          <p:spPr bwMode="auto">
            <a:xfrm>
              <a:off x="2545" y="2541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21" name="Freeform 491"/>
            <p:cNvSpPr>
              <a:spLocks/>
            </p:cNvSpPr>
            <p:nvPr/>
          </p:nvSpPr>
          <p:spPr bwMode="auto">
            <a:xfrm>
              <a:off x="2543" y="2541"/>
              <a:ext cx="12" cy="3"/>
            </a:xfrm>
            <a:custGeom>
              <a:avLst/>
              <a:gdLst>
                <a:gd name="T0" fmla="*/ 0 w 84"/>
                <a:gd name="T1" fmla="*/ 0 h 15"/>
                <a:gd name="T2" fmla="*/ 0 w 84"/>
                <a:gd name="T3" fmla="*/ 0 h 15"/>
                <a:gd name="T4" fmla="*/ 0 w 84"/>
                <a:gd name="T5" fmla="*/ 0 h 15"/>
                <a:gd name="T6" fmla="*/ 0 w 84"/>
                <a:gd name="T7" fmla="*/ 0 h 15"/>
                <a:gd name="T8" fmla="*/ 0 w 84"/>
                <a:gd name="T9" fmla="*/ 0 h 15"/>
                <a:gd name="T10" fmla="*/ 0 w 84"/>
                <a:gd name="T11" fmla="*/ 0 h 15"/>
                <a:gd name="T12" fmla="*/ 0 w 84"/>
                <a:gd name="T13" fmla="*/ 0 h 15"/>
                <a:gd name="T14" fmla="*/ 0 w 84"/>
                <a:gd name="T15" fmla="*/ 0 h 15"/>
                <a:gd name="T16" fmla="*/ 0 w 84"/>
                <a:gd name="T17" fmla="*/ 0 h 15"/>
                <a:gd name="T18" fmla="*/ 0 w 84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15"/>
                <a:gd name="T32" fmla="*/ 84 w 8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15">
                  <a:moveTo>
                    <a:pt x="14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42" y="15"/>
                  </a:lnTo>
                  <a:lnTo>
                    <a:pt x="71" y="15"/>
                  </a:lnTo>
                  <a:lnTo>
                    <a:pt x="84" y="15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22" name="Line 492"/>
            <p:cNvSpPr>
              <a:spLocks noChangeShapeType="1"/>
            </p:cNvSpPr>
            <p:nvPr/>
          </p:nvSpPr>
          <p:spPr bwMode="auto">
            <a:xfrm>
              <a:off x="2555" y="2544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23" name="Freeform 493"/>
            <p:cNvSpPr>
              <a:spLocks/>
            </p:cNvSpPr>
            <p:nvPr/>
          </p:nvSpPr>
          <p:spPr bwMode="auto">
            <a:xfrm>
              <a:off x="2551" y="2541"/>
              <a:ext cx="4" cy="93"/>
            </a:xfrm>
            <a:custGeom>
              <a:avLst/>
              <a:gdLst>
                <a:gd name="T0" fmla="*/ 0 w 28"/>
                <a:gd name="T1" fmla="*/ 0 h 374"/>
                <a:gd name="T2" fmla="*/ 0 w 28"/>
                <a:gd name="T3" fmla="*/ 0 h 374"/>
                <a:gd name="T4" fmla="*/ 0 w 28"/>
                <a:gd name="T5" fmla="*/ 0 h 374"/>
                <a:gd name="T6" fmla="*/ 0 w 28"/>
                <a:gd name="T7" fmla="*/ 0 h 374"/>
                <a:gd name="T8" fmla="*/ 0 w 28"/>
                <a:gd name="T9" fmla="*/ 0 h 374"/>
                <a:gd name="T10" fmla="*/ 0 w 28"/>
                <a:gd name="T11" fmla="*/ 0 h 374"/>
                <a:gd name="T12" fmla="*/ 0 w 28"/>
                <a:gd name="T13" fmla="*/ 0 h 374"/>
                <a:gd name="T14" fmla="*/ 0 w 28"/>
                <a:gd name="T15" fmla="*/ 0 h 374"/>
                <a:gd name="T16" fmla="*/ 0 w 28"/>
                <a:gd name="T17" fmla="*/ 0 h 374"/>
                <a:gd name="T18" fmla="*/ 0 w 28"/>
                <a:gd name="T19" fmla="*/ 0 h 3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374"/>
                <a:gd name="T32" fmla="*/ 28 w 28"/>
                <a:gd name="T33" fmla="*/ 374 h 3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374">
                  <a:moveTo>
                    <a:pt x="28" y="15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0" y="374"/>
                  </a:lnTo>
                  <a:lnTo>
                    <a:pt x="15" y="374"/>
                  </a:lnTo>
                  <a:lnTo>
                    <a:pt x="28" y="374"/>
                  </a:lnTo>
                  <a:lnTo>
                    <a:pt x="28" y="15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24" name="Line 494"/>
            <p:cNvSpPr>
              <a:spLocks noChangeShapeType="1"/>
            </p:cNvSpPr>
            <p:nvPr/>
          </p:nvSpPr>
          <p:spPr bwMode="auto">
            <a:xfrm>
              <a:off x="2553" y="2627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25" name="Freeform 495"/>
            <p:cNvSpPr>
              <a:spLocks/>
            </p:cNvSpPr>
            <p:nvPr/>
          </p:nvSpPr>
          <p:spPr bwMode="auto">
            <a:xfrm>
              <a:off x="2551" y="2627"/>
              <a:ext cx="102" cy="7"/>
            </a:xfrm>
            <a:custGeom>
              <a:avLst/>
              <a:gdLst>
                <a:gd name="T0" fmla="*/ 0 w 712"/>
                <a:gd name="T1" fmla="*/ 0 h 28"/>
                <a:gd name="T2" fmla="*/ 0 w 712"/>
                <a:gd name="T3" fmla="*/ 0 h 28"/>
                <a:gd name="T4" fmla="*/ 0 w 712"/>
                <a:gd name="T5" fmla="*/ 0 h 28"/>
                <a:gd name="T6" fmla="*/ 0 w 712"/>
                <a:gd name="T7" fmla="*/ 0 h 28"/>
                <a:gd name="T8" fmla="*/ 0 w 712"/>
                <a:gd name="T9" fmla="*/ 0 h 28"/>
                <a:gd name="T10" fmla="*/ 0 w 712"/>
                <a:gd name="T11" fmla="*/ 0 h 28"/>
                <a:gd name="T12" fmla="*/ 0 w 712"/>
                <a:gd name="T13" fmla="*/ 0 h 28"/>
                <a:gd name="T14" fmla="*/ 0 w 712"/>
                <a:gd name="T15" fmla="*/ 0 h 28"/>
                <a:gd name="T16" fmla="*/ 0 w 712"/>
                <a:gd name="T17" fmla="*/ 0 h 28"/>
                <a:gd name="T18" fmla="*/ 0 w 712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2"/>
                <a:gd name="T31" fmla="*/ 0 h 28"/>
                <a:gd name="T32" fmla="*/ 712 w 712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2" h="28">
                  <a:moveTo>
                    <a:pt x="15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685" y="28"/>
                  </a:lnTo>
                  <a:lnTo>
                    <a:pt x="712" y="28"/>
                  </a:lnTo>
                  <a:lnTo>
                    <a:pt x="712" y="14"/>
                  </a:lnTo>
                  <a:lnTo>
                    <a:pt x="699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26" name="Line 496"/>
            <p:cNvSpPr>
              <a:spLocks noChangeShapeType="1"/>
            </p:cNvSpPr>
            <p:nvPr/>
          </p:nvSpPr>
          <p:spPr bwMode="auto">
            <a:xfrm>
              <a:off x="2653" y="2631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27" name="Freeform 497"/>
            <p:cNvSpPr>
              <a:spLocks/>
            </p:cNvSpPr>
            <p:nvPr/>
          </p:nvSpPr>
          <p:spPr bwMode="auto">
            <a:xfrm>
              <a:off x="2649" y="2627"/>
              <a:ext cx="4" cy="97"/>
            </a:xfrm>
            <a:custGeom>
              <a:avLst/>
              <a:gdLst>
                <a:gd name="T0" fmla="*/ 0 w 27"/>
                <a:gd name="T1" fmla="*/ 0 h 387"/>
                <a:gd name="T2" fmla="*/ 0 w 27"/>
                <a:gd name="T3" fmla="*/ 0 h 387"/>
                <a:gd name="T4" fmla="*/ 0 w 27"/>
                <a:gd name="T5" fmla="*/ 0 h 387"/>
                <a:gd name="T6" fmla="*/ 0 w 27"/>
                <a:gd name="T7" fmla="*/ 0 h 387"/>
                <a:gd name="T8" fmla="*/ 0 w 27"/>
                <a:gd name="T9" fmla="*/ 0 h 387"/>
                <a:gd name="T10" fmla="*/ 0 w 27"/>
                <a:gd name="T11" fmla="*/ 0 h 387"/>
                <a:gd name="T12" fmla="*/ 0 w 27"/>
                <a:gd name="T13" fmla="*/ 0 h 387"/>
                <a:gd name="T14" fmla="*/ 0 w 27"/>
                <a:gd name="T15" fmla="*/ 0 h 387"/>
                <a:gd name="T16" fmla="*/ 0 w 27"/>
                <a:gd name="T17" fmla="*/ 0 h 387"/>
                <a:gd name="T18" fmla="*/ 0 w 27"/>
                <a:gd name="T19" fmla="*/ 0 h 3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87"/>
                <a:gd name="T32" fmla="*/ 27 w 27"/>
                <a:gd name="T33" fmla="*/ 387 h 3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87">
                  <a:moveTo>
                    <a:pt x="27" y="14"/>
                  </a:moveTo>
                  <a:lnTo>
                    <a:pt x="27" y="14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0" y="373"/>
                  </a:lnTo>
                  <a:lnTo>
                    <a:pt x="0" y="387"/>
                  </a:lnTo>
                  <a:lnTo>
                    <a:pt x="14" y="387"/>
                  </a:lnTo>
                  <a:lnTo>
                    <a:pt x="27" y="387"/>
                  </a:lnTo>
                  <a:lnTo>
                    <a:pt x="27" y="373"/>
                  </a:lnTo>
                  <a:lnTo>
                    <a:pt x="27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28" name="Line 498"/>
            <p:cNvSpPr>
              <a:spLocks noChangeShapeType="1"/>
            </p:cNvSpPr>
            <p:nvPr/>
          </p:nvSpPr>
          <p:spPr bwMode="auto">
            <a:xfrm>
              <a:off x="2651" y="2717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29" name="Freeform 499"/>
            <p:cNvSpPr>
              <a:spLocks/>
            </p:cNvSpPr>
            <p:nvPr/>
          </p:nvSpPr>
          <p:spPr bwMode="auto">
            <a:xfrm>
              <a:off x="2649" y="2717"/>
              <a:ext cx="30" cy="7"/>
            </a:xfrm>
            <a:custGeom>
              <a:avLst/>
              <a:gdLst>
                <a:gd name="T0" fmla="*/ 0 w 210"/>
                <a:gd name="T1" fmla="*/ 0 h 28"/>
                <a:gd name="T2" fmla="*/ 0 w 210"/>
                <a:gd name="T3" fmla="*/ 0 h 28"/>
                <a:gd name="T4" fmla="*/ 0 w 210"/>
                <a:gd name="T5" fmla="*/ 0 h 28"/>
                <a:gd name="T6" fmla="*/ 0 w 210"/>
                <a:gd name="T7" fmla="*/ 0 h 28"/>
                <a:gd name="T8" fmla="*/ 0 w 210"/>
                <a:gd name="T9" fmla="*/ 0 h 28"/>
                <a:gd name="T10" fmla="*/ 0 w 210"/>
                <a:gd name="T11" fmla="*/ 0 h 28"/>
                <a:gd name="T12" fmla="*/ 0 w 210"/>
                <a:gd name="T13" fmla="*/ 0 h 28"/>
                <a:gd name="T14" fmla="*/ 0 w 210"/>
                <a:gd name="T15" fmla="*/ 0 h 28"/>
                <a:gd name="T16" fmla="*/ 0 w 210"/>
                <a:gd name="T17" fmla="*/ 0 h 28"/>
                <a:gd name="T18" fmla="*/ 0 w 21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0"/>
                <a:gd name="T31" fmla="*/ 0 h 28"/>
                <a:gd name="T32" fmla="*/ 210 w 21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0" h="28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181" y="28"/>
                  </a:lnTo>
                  <a:lnTo>
                    <a:pt x="210" y="28"/>
                  </a:lnTo>
                  <a:lnTo>
                    <a:pt x="210" y="14"/>
                  </a:lnTo>
                  <a:lnTo>
                    <a:pt x="210" y="0"/>
                  </a:lnTo>
                  <a:lnTo>
                    <a:pt x="195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30" name="Freeform 500"/>
            <p:cNvSpPr>
              <a:spLocks/>
            </p:cNvSpPr>
            <p:nvPr/>
          </p:nvSpPr>
          <p:spPr bwMode="auto">
            <a:xfrm>
              <a:off x="2677" y="2717"/>
              <a:ext cx="2" cy="104"/>
            </a:xfrm>
            <a:custGeom>
              <a:avLst/>
              <a:gdLst>
                <a:gd name="T0" fmla="*/ 0 w 15"/>
                <a:gd name="T1" fmla="*/ 0 h 415"/>
                <a:gd name="T2" fmla="*/ 0 w 15"/>
                <a:gd name="T3" fmla="*/ 0 h 415"/>
                <a:gd name="T4" fmla="*/ 0 w 15"/>
                <a:gd name="T5" fmla="*/ 0 h 415"/>
                <a:gd name="T6" fmla="*/ 0 w 15"/>
                <a:gd name="T7" fmla="*/ 0 h 415"/>
                <a:gd name="T8" fmla="*/ 0 w 15"/>
                <a:gd name="T9" fmla="*/ 0 h 415"/>
                <a:gd name="T10" fmla="*/ 0 w 15"/>
                <a:gd name="T11" fmla="*/ 0 h 415"/>
                <a:gd name="T12" fmla="*/ 0 w 15"/>
                <a:gd name="T13" fmla="*/ 0 h 415"/>
                <a:gd name="T14" fmla="*/ 0 w 15"/>
                <a:gd name="T15" fmla="*/ 0 h 415"/>
                <a:gd name="T16" fmla="*/ 0 w 15"/>
                <a:gd name="T17" fmla="*/ 0 h 415"/>
                <a:gd name="T18" fmla="*/ 0 w 15"/>
                <a:gd name="T19" fmla="*/ 0 h 4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15"/>
                <a:gd name="T32" fmla="*/ 15 w 15"/>
                <a:gd name="T33" fmla="*/ 415 h 4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15">
                  <a:moveTo>
                    <a:pt x="15" y="14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401"/>
                  </a:lnTo>
                  <a:lnTo>
                    <a:pt x="0" y="415"/>
                  </a:lnTo>
                  <a:lnTo>
                    <a:pt x="15" y="415"/>
                  </a:lnTo>
                  <a:lnTo>
                    <a:pt x="15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31" name="Line 501"/>
            <p:cNvSpPr>
              <a:spLocks noChangeShapeType="1"/>
            </p:cNvSpPr>
            <p:nvPr/>
          </p:nvSpPr>
          <p:spPr bwMode="auto">
            <a:xfrm>
              <a:off x="2677" y="2814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32" name="Freeform 502"/>
            <p:cNvSpPr>
              <a:spLocks/>
            </p:cNvSpPr>
            <p:nvPr/>
          </p:nvSpPr>
          <p:spPr bwMode="auto">
            <a:xfrm>
              <a:off x="2675" y="2814"/>
              <a:ext cx="84" cy="7"/>
            </a:xfrm>
            <a:custGeom>
              <a:avLst/>
              <a:gdLst>
                <a:gd name="T0" fmla="*/ 0 w 587"/>
                <a:gd name="T1" fmla="*/ 0 h 28"/>
                <a:gd name="T2" fmla="*/ 0 w 587"/>
                <a:gd name="T3" fmla="*/ 0 h 28"/>
                <a:gd name="T4" fmla="*/ 0 w 587"/>
                <a:gd name="T5" fmla="*/ 0 h 28"/>
                <a:gd name="T6" fmla="*/ 0 w 587"/>
                <a:gd name="T7" fmla="*/ 0 h 28"/>
                <a:gd name="T8" fmla="*/ 0 w 587"/>
                <a:gd name="T9" fmla="*/ 0 h 28"/>
                <a:gd name="T10" fmla="*/ 0 w 587"/>
                <a:gd name="T11" fmla="*/ 0 h 28"/>
                <a:gd name="T12" fmla="*/ 0 w 587"/>
                <a:gd name="T13" fmla="*/ 0 h 28"/>
                <a:gd name="T14" fmla="*/ 0 w 587"/>
                <a:gd name="T15" fmla="*/ 0 h 28"/>
                <a:gd name="T16" fmla="*/ 0 w 587"/>
                <a:gd name="T17" fmla="*/ 0 h 28"/>
                <a:gd name="T18" fmla="*/ 0 w 587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7"/>
                <a:gd name="T31" fmla="*/ 0 h 28"/>
                <a:gd name="T32" fmla="*/ 587 w 58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7" h="28">
                  <a:moveTo>
                    <a:pt x="14" y="0"/>
                  </a:moveTo>
                  <a:lnTo>
                    <a:pt x="14" y="14"/>
                  </a:lnTo>
                  <a:lnTo>
                    <a:pt x="0" y="14"/>
                  </a:lnTo>
                  <a:lnTo>
                    <a:pt x="14" y="28"/>
                  </a:lnTo>
                  <a:lnTo>
                    <a:pt x="560" y="28"/>
                  </a:lnTo>
                  <a:lnTo>
                    <a:pt x="587" y="28"/>
                  </a:lnTo>
                  <a:lnTo>
                    <a:pt x="587" y="14"/>
                  </a:lnTo>
                  <a:lnTo>
                    <a:pt x="560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33" name="Line 503"/>
            <p:cNvSpPr>
              <a:spLocks noChangeShapeType="1"/>
            </p:cNvSpPr>
            <p:nvPr/>
          </p:nvSpPr>
          <p:spPr bwMode="auto">
            <a:xfrm>
              <a:off x="2759" y="2817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34" name="Freeform 504"/>
            <p:cNvSpPr>
              <a:spLocks/>
            </p:cNvSpPr>
            <p:nvPr/>
          </p:nvSpPr>
          <p:spPr bwMode="auto">
            <a:xfrm>
              <a:off x="2755" y="2814"/>
              <a:ext cx="4" cy="107"/>
            </a:xfrm>
            <a:custGeom>
              <a:avLst/>
              <a:gdLst>
                <a:gd name="T0" fmla="*/ 0 w 27"/>
                <a:gd name="T1" fmla="*/ 0 h 429"/>
                <a:gd name="T2" fmla="*/ 0 w 27"/>
                <a:gd name="T3" fmla="*/ 0 h 429"/>
                <a:gd name="T4" fmla="*/ 0 w 27"/>
                <a:gd name="T5" fmla="*/ 0 h 429"/>
                <a:gd name="T6" fmla="*/ 0 w 27"/>
                <a:gd name="T7" fmla="*/ 0 h 429"/>
                <a:gd name="T8" fmla="*/ 0 w 27"/>
                <a:gd name="T9" fmla="*/ 0 h 429"/>
                <a:gd name="T10" fmla="*/ 0 w 27"/>
                <a:gd name="T11" fmla="*/ 0 h 429"/>
                <a:gd name="T12" fmla="*/ 0 w 27"/>
                <a:gd name="T13" fmla="*/ 0 h 429"/>
                <a:gd name="T14" fmla="*/ 0 w 27"/>
                <a:gd name="T15" fmla="*/ 0 h 429"/>
                <a:gd name="T16" fmla="*/ 0 w 27"/>
                <a:gd name="T17" fmla="*/ 0 h 429"/>
                <a:gd name="T18" fmla="*/ 0 w 27"/>
                <a:gd name="T19" fmla="*/ 0 h 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29"/>
                <a:gd name="T32" fmla="*/ 27 w 27"/>
                <a:gd name="T33" fmla="*/ 429 h 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29">
                  <a:moveTo>
                    <a:pt x="27" y="14"/>
                  </a:moveTo>
                  <a:lnTo>
                    <a:pt x="27" y="14"/>
                  </a:lnTo>
                  <a:lnTo>
                    <a:pt x="13" y="0"/>
                  </a:lnTo>
                  <a:lnTo>
                    <a:pt x="0" y="14"/>
                  </a:lnTo>
                  <a:lnTo>
                    <a:pt x="0" y="414"/>
                  </a:lnTo>
                  <a:lnTo>
                    <a:pt x="13" y="429"/>
                  </a:lnTo>
                  <a:lnTo>
                    <a:pt x="27" y="414"/>
                  </a:lnTo>
                  <a:lnTo>
                    <a:pt x="27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35" name="Line 505"/>
            <p:cNvSpPr>
              <a:spLocks noChangeShapeType="1"/>
            </p:cNvSpPr>
            <p:nvPr/>
          </p:nvSpPr>
          <p:spPr bwMode="auto">
            <a:xfrm>
              <a:off x="2757" y="2914"/>
              <a:ext cx="0" cy="0"/>
            </a:xfrm>
            <a:prstGeom prst="line">
              <a:avLst/>
            </a:pr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36" name="Freeform 506"/>
            <p:cNvSpPr>
              <a:spLocks/>
            </p:cNvSpPr>
            <p:nvPr/>
          </p:nvSpPr>
          <p:spPr bwMode="auto">
            <a:xfrm>
              <a:off x="2755" y="2914"/>
              <a:ext cx="87" cy="3"/>
            </a:xfrm>
            <a:custGeom>
              <a:avLst/>
              <a:gdLst>
                <a:gd name="T0" fmla="*/ 0 w 614"/>
                <a:gd name="T1" fmla="*/ 0 h 14"/>
                <a:gd name="T2" fmla="*/ 0 w 614"/>
                <a:gd name="T3" fmla="*/ 0 h 14"/>
                <a:gd name="T4" fmla="*/ 0 w 614"/>
                <a:gd name="T5" fmla="*/ 0 h 14"/>
                <a:gd name="T6" fmla="*/ 0 w 614"/>
                <a:gd name="T7" fmla="*/ 0 h 14"/>
                <a:gd name="T8" fmla="*/ 0 w 614"/>
                <a:gd name="T9" fmla="*/ 0 h 14"/>
                <a:gd name="T10" fmla="*/ 0 w 614"/>
                <a:gd name="T11" fmla="*/ 0 h 14"/>
                <a:gd name="T12" fmla="*/ 0 w 614"/>
                <a:gd name="T13" fmla="*/ 0 h 14"/>
                <a:gd name="T14" fmla="*/ 0 w 614"/>
                <a:gd name="T15" fmla="*/ 0 h 14"/>
                <a:gd name="T16" fmla="*/ 0 w 614"/>
                <a:gd name="T17" fmla="*/ 0 h 14"/>
                <a:gd name="T18" fmla="*/ 0 w 614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4"/>
                <a:gd name="T31" fmla="*/ 0 h 14"/>
                <a:gd name="T32" fmla="*/ 614 w 6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4" h="14">
                  <a:moveTo>
                    <a:pt x="1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572" y="14"/>
                  </a:lnTo>
                  <a:lnTo>
                    <a:pt x="614" y="14"/>
                  </a:lnTo>
                  <a:lnTo>
                    <a:pt x="614" y="0"/>
                  </a:lnTo>
                  <a:lnTo>
                    <a:pt x="586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37" name="Freeform 507"/>
            <p:cNvSpPr>
              <a:spLocks/>
            </p:cNvSpPr>
            <p:nvPr/>
          </p:nvSpPr>
          <p:spPr bwMode="auto">
            <a:xfrm>
              <a:off x="2838" y="2914"/>
              <a:ext cx="4" cy="117"/>
            </a:xfrm>
            <a:custGeom>
              <a:avLst/>
              <a:gdLst>
                <a:gd name="T0" fmla="*/ 0 w 28"/>
                <a:gd name="T1" fmla="*/ 0 h 471"/>
                <a:gd name="T2" fmla="*/ 0 w 28"/>
                <a:gd name="T3" fmla="*/ 0 h 471"/>
                <a:gd name="T4" fmla="*/ 0 w 28"/>
                <a:gd name="T5" fmla="*/ 0 h 471"/>
                <a:gd name="T6" fmla="*/ 0 w 28"/>
                <a:gd name="T7" fmla="*/ 0 h 471"/>
                <a:gd name="T8" fmla="*/ 0 w 28"/>
                <a:gd name="T9" fmla="*/ 0 h 471"/>
                <a:gd name="T10" fmla="*/ 0 w 28"/>
                <a:gd name="T11" fmla="*/ 0 h 471"/>
                <a:gd name="T12" fmla="*/ 0 w 28"/>
                <a:gd name="T13" fmla="*/ 0 h 471"/>
                <a:gd name="T14" fmla="*/ 0 w 28"/>
                <a:gd name="T15" fmla="*/ 0 h 471"/>
                <a:gd name="T16" fmla="*/ 0 w 28"/>
                <a:gd name="T17" fmla="*/ 0 h 471"/>
                <a:gd name="T18" fmla="*/ 0 w 28"/>
                <a:gd name="T19" fmla="*/ 0 h 4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71"/>
                <a:gd name="T32" fmla="*/ 28 w 28"/>
                <a:gd name="T33" fmla="*/ 471 h 4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71">
                  <a:moveTo>
                    <a:pt x="28" y="14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57"/>
                  </a:lnTo>
                  <a:lnTo>
                    <a:pt x="0" y="471"/>
                  </a:lnTo>
                  <a:lnTo>
                    <a:pt x="14" y="471"/>
                  </a:lnTo>
                  <a:lnTo>
                    <a:pt x="28" y="471"/>
                  </a:lnTo>
                  <a:lnTo>
                    <a:pt x="28" y="14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  <p:sp>
          <p:nvSpPr>
            <p:cNvPr id="28838" name="Freeform 508"/>
            <p:cNvSpPr>
              <a:spLocks/>
            </p:cNvSpPr>
            <p:nvPr/>
          </p:nvSpPr>
          <p:spPr bwMode="auto">
            <a:xfrm>
              <a:off x="2838" y="3024"/>
              <a:ext cx="334" cy="7"/>
            </a:xfrm>
            <a:custGeom>
              <a:avLst/>
              <a:gdLst>
                <a:gd name="T0" fmla="*/ 0 w 2333"/>
                <a:gd name="T1" fmla="*/ 0 h 28"/>
                <a:gd name="T2" fmla="*/ 0 w 2333"/>
                <a:gd name="T3" fmla="*/ 0 h 28"/>
                <a:gd name="T4" fmla="*/ 0 w 2333"/>
                <a:gd name="T5" fmla="*/ 0 h 28"/>
                <a:gd name="T6" fmla="*/ 0 w 2333"/>
                <a:gd name="T7" fmla="*/ 0 h 28"/>
                <a:gd name="T8" fmla="*/ 0 w 2333"/>
                <a:gd name="T9" fmla="*/ 0 h 28"/>
                <a:gd name="T10" fmla="*/ 0 w 2333"/>
                <a:gd name="T11" fmla="*/ 0 h 28"/>
                <a:gd name="T12" fmla="*/ 0 w 2333"/>
                <a:gd name="T13" fmla="*/ 0 h 28"/>
                <a:gd name="T14" fmla="*/ 0 w 2333"/>
                <a:gd name="T15" fmla="*/ 0 h 28"/>
                <a:gd name="T16" fmla="*/ 0 w 2333"/>
                <a:gd name="T17" fmla="*/ 0 h 28"/>
                <a:gd name="T18" fmla="*/ 0 w 2333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3"/>
                <a:gd name="T31" fmla="*/ 0 h 28"/>
                <a:gd name="T32" fmla="*/ 2333 w 233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3" h="28"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2306" y="28"/>
                  </a:lnTo>
                  <a:lnTo>
                    <a:pt x="2333" y="28"/>
                  </a:lnTo>
                  <a:lnTo>
                    <a:pt x="2333" y="14"/>
                  </a:lnTo>
                  <a:lnTo>
                    <a:pt x="2333" y="0"/>
                  </a:lnTo>
                  <a:lnTo>
                    <a:pt x="2319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28575">
              <a:solidFill>
                <a:srgbClr val="E9B11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tIns="46800" rIns="46800" bIns="46800"/>
            <a:lstStyle/>
            <a:p>
              <a:endParaRPr lang="es-ES"/>
            </a:p>
          </p:txBody>
        </p:sp>
      </p:grpSp>
      <p:sp>
        <p:nvSpPr>
          <p:cNvPr id="28709" name="Line 22"/>
          <p:cNvSpPr>
            <a:spLocks noChangeShapeType="1"/>
          </p:cNvSpPr>
          <p:nvPr/>
        </p:nvSpPr>
        <p:spPr bwMode="auto">
          <a:xfrm>
            <a:off x="6624638" y="2755900"/>
            <a:ext cx="336550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800" tIns="46800" rIns="46800" bIns="46800"/>
          <a:lstStyle/>
          <a:p>
            <a:endParaRPr lang="es-ES"/>
          </a:p>
        </p:txBody>
      </p:sp>
      <p:sp>
        <p:nvSpPr>
          <p:cNvPr id="28710" name="Line 25"/>
          <p:cNvSpPr>
            <a:spLocks noChangeShapeType="1"/>
          </p:cNvSpPr>
          <p:nvPr/>
        </p:nvSpPr>
        <p:spPr bwMode="auto">
          <a:xfrm flipH="1">
            <a:off x="5343525" y="5246688"/>
            <a:ext cx="492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11" name="Rectangle 55"/>
          <p:cNvSpPr>
            <a:spLocks noChangeArrowheads="1"/>
          </p:cNvSpPr>
          <p:nvPr/>
        </p:nvSpPr>
        <p:spPr bwMode="auto">
          <a:xfrm>
            <a:off x="6748463" y="5572125"/>
            <a:ext cx="6350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Verdana" pitchFamily="34" charset="0"/>
              <a:buNone/>
            </a:pPr>
            <a:r>
              <a:rPr lang="en-US" altLang="ja-JP" sz="1400" b="1">
                <a:ea typeface="ＭＳ Ｐゴシック" pitchFamily="34" charset="-128"/>
              </a:rPr>
              <a:t>Months</a:t>
            </a:r>
          </a:p>
        </p:txBody>
      </p:sp>
      <p:sp>
        <p:nvSpPr>
          <p:cNvPr id="28712" name="Rectangle 56"/>
          <p:cNvSpPr>
            <a:spLocks noChangeArrowheads="1"/>
          </p:cNvSpPr>
          <p:nvPr/>
        </p:nvSpPr>
        <p:spPr bwMode="auto">
          <a:xfrm>
            <a:off x="5210175" y="5157788"/>
            <a:ext cx="857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0</a:t>
            </a:r>
          </a:p>
        </p:txBody>
      </p:sp>
      <p:sp>
        <p:nvSpPr>
          <p:cNvPr id="28713" name="Rectangle 57"/>
          <p:cNvSpPr>
            <a:spLocks noChangeArrowheads="1"/>
          </p:cNvSpPr>
          <p:nvPr/>
        </p:nvSpPr>
        <p:spPr bwMode="auto">
          <a:xfrm>
            <a:off x="5300663" y="5302250"/>
            <a:ext cx="16986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0</a:t>
            </a:r>
          </a:p>
        </p:txBody>
      </p:sp>
      <p:sp>
        <p:nvSpPr>
          <p:cNvPr id="28714" name="Line 59"/>
          <p:cNvSpPr>
            <a:spLocks noChangeShapeType="1"/>
          </p:cNvSpPr>
          <p:nvPr/>
        </p:nvSpPr>
        <p:spPr bwMode="auto">
          <a:xfrm>
            <a:off x="5389563" y="5246688"/>
            <a:ext cx="3427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15" name="Line 60"/>
          <p:cNvSpPr>
            <a:spLocks noChangeShapeType="1"/>
          </p:cNvSpPr>
          <p:nvPr/>
        </p:nvSpPr>
        <p:spPr bwMode="auto">
          <a:xfrm>
            <a:off x="6057900" y="5246688"/>
            <a:ext cx="0" cy="46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16" name="Line 61"/>
          <p:cNvSpPr>
            <a:spLocks noChangeShapeType="1"/>
          </p:cNvSpPr>
          <p:nvPr/>
        </p:nvSpPr>
        <p:spPr bwMode="auto">
          <a:xfrm>
            <a:off x="6723063" y="5246688"/>
            <a:ext cx="0" cy="46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17" name="Line 62"/>
          <p:cNvSpPr>
            <a:spLocks noChangeShapeType="1"/>
          </p:cNvSpPr>
          <p:nvPr/>
        </p:nvSpPr>
        <p:spPr bwMode="auto">
          <a:xfrm>
            <a:off x="7386638" y="5246688"/>
            <a:ext cx="0" cy="46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18" name="Line 63"/>
          <p:cNvSpPr>
            <a:spLocks noChangeShapeType="1"/>
          </p:cNvSpPr>
          <p:nvPr/>
        </p:nvSpPr>
        <p:spPr bwMode="auto">
          <a:xfrm>
            <a:off x="8051800" y="5246688"/>
            <a:ext cx="0" cy="46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19" name="Line 65"/>
          <p:cNvSpPr>
            <a:spLocks noChangeShapeType="1"/>
          </p:cNvSpPr>
          <p:nvPr/>
        </p:nvSpPr>
        <p:spPr bwMode="auto">
          <a:xfrm>
            <a:off x="5392738" y="5246688"/>
            <a:ext cx="0" cy="46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20" name="Line 66"/>
          <p:cNvSpPr>
            <a:spLocks noChangeShapeType="1"/>
          </p:cNvSpPr>
          <p:nvPr/>
        </p:nvSpPr>
        <p:spPr bwMode="auto">
          <a:xfrm flipH="1">
            <a:off x="5343525" y="5246688"/>
            <a:ext cx="492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21" name="Rectangle 80"/>
          <p:cNvSpPr>
            <a:spLocks noChangeArrowheads="1"/>
          </p:cNvSpPr>
          <p:nvPr/>
        </p:nvSpPr>
        <p:spPr bwMode="auto">
          <a:xfrm>
            <a:off x="5970588" y="5302250"/>
            <a:ext cx="16986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4</a:t>
            </a:r>
          </a:p>
        </p:txBody>
      </p:sp>
      <p:sp>
        <p:nvSpPr>
          <p:cNvPr id="28722" name="Rectangle 81"/>
          <p:cNvSpPr>
            <a:spLocks noChangeArrowheads="1"/>
          </p:cNvSpPr>
          <p:nvPr/>
        </p:nvSpPr>
        <p:spPr bwMode="auto">
          <a:xfrm>
            <a:off x="6637338" y="5302250"/>
            <a:ext cx="16986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8</a:t>
            </a:r>
          </a:p>
        </p:txBody>
      </p:sp>
      <p:sp>
        <p:nvSpPr>
          <p:cNvPr id="28723" name="Rectangle 82"/>
          <p:cNvSpPr>
            <a:spLocks noChangeArrowheads="1"/>
          </p:cNvSpPr>
          <p:nvPr/>
        </p:nvSpPr>
        <p:spPr bwMode="auto">
          <a:xfrm>
            <a:off x="7129463" y="5302250"/>
            <a:ext cx="51593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12</a:t>
            </a:r>
          </a:p>
        </p:txBody>
      </p:sp>
      <p:sp>
        <p:nvSpPr>
          <p:cNvPr id="28724" name="Rectangle 83"/>
          <p:cNvSpPr>
            <a:spLocks noChangeArrowheads="1"/>
          </p:cNvSpPr>
          <p:nvPr/>
        </p:nvSpPr>
        <p:spPr bwMode="auto">
          <a:xfrm>
            <a:off x="7904163" y="5302250"/>
            <a:ext cx="29368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16</a:t>
            </a:r>
          </a:p>
        </p:txBody>
      </p:sp>
      <p:sp>
        <p:nvSpPr>
          <p:cNvPr id="28725" name="Rectangle 86"/>
          <p:cNvSpPr>
            <a:spLocks noChangeArrowheads="1"/>
          </p:cNvSpPr>
          <p:nvPr/>
        </p:nvSpPr>
        <p:spPr bwMode="auto">
          <a:xfrm rot="-5400000">
            <a:off x="3563938" y="3541713"/>
            <a:ext cx="2444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Verdana" pitchFamily="34" charset="0"/>
              <a:buNone/>
            </a:pPr>
            <a:r>
              <a:rPr lang="en-US" altLang="ja-JP" sz="1400" b="1">
                <a:ea typeface="ＭＳ Ｐゴシック" pitchFamily="34" charset="-128"/>
              </a:rPr>
              <a:t>Progression-free  probability</a:t>
            </a:r>
          </a:p>
        </p:txBody>
      </p:sp>
      <p:sp>
        <p:nvSpPr>
          <p:cNvPr id="28726" name="Rectangle 87"/>
          <p:cNvSpPr>
            <a:spLocks noChangeArrowheads="1"/>
          </p:cNvSpPr>
          <p:nvPr/>
        </p:nvSpPr>
        <p:spPr bwMode="auto">
          <a:xfrm>
            <a:off x="4997450" y="1985963"/>
            <a:ext cx="2984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1.00</a:t>
            </a:r>
          </a:p>
        </p:txBody>
      </p:sp>
      <p:sp>
        <p:nvSpPr>
          <p:cNvPr id="28727" name="Rectangle 88"/>
          <p:cNvSpPr>
            <a:spLocks noChangeArrowheads="1"/>
          </p:cNvSpPr>
          <p:nvPr/>
        </p:nvSpPr>
        <p:spPr bwMode="auto">
          <a:xfrm>
            <a:off x="4997450" y="2778125"/>
            <a:ext cx="298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0.75</a:t>
            </a:r>
          </a:p>
        </p:txBody>
      </p:sp>
      <p:sp>
        <p:nvSpPr>
          <p:cNvPr id="28728" name="Rectangle 89"/>
          <p:cNvSpPr>
            <a:spLocks noChangeArrowheads="1"/>
          </p:cNvSpPr>
          <p:nvPr/>
        </p:nvSpPr>
        <p:spPr bwMode="auto">
          <a:xfrm>
            <a:off x="4997450" y="3570288"/>
            <a:ext cx="2984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0.50</a:t>
            </a:r>
          </a:p>
        </p:txBody>
      </p:sp>
      <p:sp>
        <p:nvSpPr>
          <p:cNvPr id="28729" name="Rectangle 90"/>
          <p:cNvSpPr>
            <a:spLocks noChangeArrowheads="1"/>
          </p:cNvSpPr>
          <p:nvPr/>
        </p:nvSpPr>
        <p:spPr bwMode="auto">
          <a:xfrm>
            <a:off x="4997450" y="4364038"/>
            <a:ext cx="298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Font typeface="Verdana" pitchFamily="34" charset="0"/>
              <a:buNone/>
            </a:pPr>
            <a:r>
              <a:rPr lang="en-US" altLang="ja-JP" sz="1200">
                <a:ea typeface="ＭＳ Ｐゴシック" pitchFamily="34" charset="-128"/>
              </a:rPr>
              <a:t>0.25</a:t>
            </a:r>
          </a:p>
        </p:txBody>
      </p:sp>
      <p:sp>
        <p:nvSpPr>
          <p:cNvPr id="28730" name="Line 91"/>
          <p:cNvSpPr>
            <a:spLocks noChangeShapeType="1"/>
          </p:cNvSpPr>
          <p:nvPr/>
        </p:nvSpPr>
        <p:spPr bwMode="auto">
          <a:xfrm flipH="1">
            <a:off x="5343525" y="4448175"/>
            <a:ext cx="492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31" name="Line 92"/>
          <p:cNvSpPr>
            <a:spLocks noChangeShapeType="1"/>
          </p:cNvSpPr>
          <p:nvPr/>
        </p:nvSpPr>
        <p:spPr bwMode="auto">
          <a:xfrm flipH="1">
            <a:off x="5343525" y="3654425"/>
            <a:ext cx="492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32" name="Line 93"/>
          <p:cNvSpPr>
            <a:spLocks noChangeShapeType="1"/>
          </p:cNvSpPr>
          <p:nvPr/>
        </p:nvSpPr>
        <p:spPr bwMode="auto">
          <a:xfrm flipH="1">
            <a:off x="5343525" y="2857500"/>
            <a:ext cx="492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33" name="Line 94"/>
          <p:cNvSpPr>
            <a:spLocks noChangeShapeType="1"/>
          </p:cNvSpPr>
          <p:nvPr/>
        </p:nvSpPr>
        <p:spPr bwMode="auto">
          <a:xfrm flipH="1">
            <a:off x="5343525" y="2071688"/>
            <a:ext cx="492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34" name="Line 95"/>
          <p:cNvSpPr>
            <a:spLocks noChangeShapeType="1"/>
          </p:cNvSpPr>
          <p:nvPr/>
        </p:nvSpPr>
        <p:spPr bwMode="auto">
          <a:xfrm flipV="1">
            <a:off x="5392738" y="2065338"/>
            <a:ext cx="0" cy="3181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735" name="Rectangle 40"/>
          <p:cNvSpPr>
            <a:spLocks noChangeArrowheads="1"/>
          </p:cNvSpPr>
          <p:nvPr/>
        </p:nvSpPr>
        <p:spPr bwMode="auto">
          <a:xfrm>
            <a:off x="2668588" y="2092325"/>
            <a:ext cx="2114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1200">
                <a:ea typeface="ＭＳ Ｐゴシック" pitchFamily="34" charset="-128"/>
              </a:rPr>
              <a:t>Sorafenib</a:t>
            </a:r>
            <a:br>
              <a:rPr lang="en-US" altLang="ja-JP" sz="1200">
                <a:ea typeface="ＭＳ Ｐゴシック" pitchFamily="34" charset="-128"/>
              </a:rPr>
            </a:br>
            <a:r>
              <a:rPr lang="en-US" altLang="ja-JP" sz="1200">
                <a:ea typeface="ＭＳ Ｐゴシック" pitchFamily="34" charset="-128"/>
              </a:rPr>
              <a:t>Median: 11.9 months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>
                <a:ea typeface="ＭＳ Ｐゴシック" pitchFamily="34" charset="-128"/>
              </a:rPr>
              <a:t>95% CI: 8.8–N/E</a:t>
            </a:r>
          </a:p>
        </p:txBody>
      </p:sp>
      <p:sp>
        <p:nvSpPr>
          <p:cNvPr id="28736" name="Rectangle 39"/>
          <p:cNvSpPr>
            <a:spLocks noChangeArrowheads="1"/>
          </p:cNvSpPr>
          <p:nvPr/>
        </p:nvSpPr>
        <p:spPr bwMode="auto">
          <a:xfrm>
            <a:off x="2671763" y="2633663"/>
            <a:ext cx="21399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1200">
                <a:ea typeface="ＭＳ Ｐゴシック" pitchFamily="34" charset="-128"/>
              </a:rPr>
              <a:t>Placebo </a:t>
            </a:r>
            <a:br>
              <a:rPr lang="en-US" altLang="ja-JP" sz="1200">
                <a:ea typeface="ＭＳ Ｐゴシック" pitchFamily="34" charset="-128"/>
              </a:rPr>
            </a:br>
            <a:r>
              <a:rPr lang="en-US" altLang="ja-JP" sz="1200">
                <a:ea typeface="ＭＳ Ｐゴシック" pitchFamily="34" charset="-128"/>
              </a:rPr>
              <a:t>Median: 9.9 months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>
                <a:ea typeface="ＭＳ Ｐゴシック" pitchFamily="34" charset="-128"/>
              </a:rPr>
              <a:t>95% CI: 6.8–14.1</a:t>
            </a:r>
          </a:p>
        </p:txBody>
      </p:sp>
      <p:sp>
        <p:nvSpPr>
          <p:cNvPr id="28737" name="Rectangle 24"/>
          <p:cNvSpPr>
            <a:spLocks noChangeArrowheads="1"/>
          </p:cNvSpPr>
          <p:nvPr/>
        </p:nvSpPr>
        <p:spPr bwMode="auto">
          <a:xfrm>
            <a:off x="6961188" y="2092325"/>
            <a:ext cx="2114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1200">
                <a:ea typeface="ＭＳ Ｐゴシック" pitchFamily="34" charset="-128"/>
              </a:rPr>
              <a:t>Sorafenib</a:t>
            </a:r>
            <a:br>
              <a:rPr lang="en-US" altLang="ja-JP" sz="1200">
                <a:ea typeface="ＭＳ Ｐゴシック" pitchFamily="34" charset="-128"/>
              </a:rPr>
            </a:br>
            <a:r>
              <a:rPr lang="en-US" altLang="ja-JP" sz="1200">
                <a:ea typeface="ＭＳ Ｐゴシック" pitchFamily="34" charset="-128"/>
              </a:rPr>
              <a:t>Median: 5.8 months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>
                <a:ea typeface="ＭＳ Ｐゴシック" pitchFamily="34" charset="-128"/>
              </a:rPr>
              <a:t>95% CI: 3.0–8.3</a:t>
            </a:r>
          </a:p>
        </p:txBody>
      </p:sp>
      <p:sp>
        <p:nvSpPr>
          <p:cNvPr id="28738" name="Rectangle 23"/>
          <p:cNvSpPr>
            <a:spLocks noChangeArrowheads="1"/>
          </p:cNvSpPr>
          <p:nvPr/>
        </p:nvSpPr>
        <p:spPr bwMode="auto">
          <a:xfrm>
            <a:off x="6983413" y="2633663"/>
            <a:ext cx="21399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1200">
                <a:ea typeface="ＭＳ Ｐゴシック" pitchFamily="34" charset="-128"/>
              </a:rPr>
              <a:t>Placebo </a:t>
            </a:r>
            <a:br>
              <a:rPr lang="en-US" altLang="ja-JP" sz="1200">
                <a:ea typeface="ＭＳ Ｐゴシック" pitchFamily="34" charset="-128"/>
              </a:rPr>
            </a:br>
            <a:r>
              <a:rPr lang="en-US" altLang="ja-JP" sz="1200">
                <a:ea typeface="ＭＳ Ｐゴシック" pitchFamily="34" charset="-128"/>
              </a:rPr>
              <a:t>Median: 4.0 months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200">
                <a:ea typeface="ＭＳ Ｐゴシック" pitchFamily="34" charset="-128"/>
              </a:rPr>
              <a:t>95% CI: 2.7–5.5</a:t>
            </a:r>
          </a:p>
        </p:txBody>
      </p:sp>
      <p:sp>
        <p:nvSpPr>
          <p:cNvPr id="28739" name="Text Box 24"/>
          <p:cNvSpPr txBox="1">
            <a:spLocks noChangeArrowheads="1"/>
          </p:cNvSpPr>
          <p:nvPr/>
        </p:nvSpPr>
        <p:spPr bwMode="auto">
          <a:xfrm>
            <a:off x="4699000" y="1443038"/>
            <a:ext cx="411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ja-JP">
                <a:solidFill>
                  <a:srgbClr val="FFFF00"/>
                </a:solidFill>
                <a:ea typeface="ＭＳ Ｐゴシック" pitchFamily="34" charset="-128"/>
              </a:rPr>
              <a:t>Time to progression</a:t>
            </a:r>
          </a:p>
        </p:txBody>
      </p:sp>
      <p:sp>
        <p:nvSpPr>
          <p:cNvPr id="28740" name="Text Box 25"/>
          <p:cNvSpPr txBox="1">
            <a:spLocks noChangeArrowheads="1"/>
          </p:cNvSpPr>
          <p:nvPr/>
        </p:nvSpPr>
        <p:spPr bwMode="auto">
          <a:xfrm>
            <a:off x="276225" y="1443038"/>
            <a:ext cx="4125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ja-JP">
                <a:solidFill>
                  <a:srgbClr val="FFFF00"/>
                </a:solidFill>
                <a:ea typeface="ＭＳ Ｐゴシック" pitchFamily="34" charset="-128"/>
              </a:rPr>
              <a:t>Overall survival</a:t>
            </a:r>
          </a:p>
        </p:txBody>
      </p:sp>
      <p:sp>
        <p:nvSpPr>
          <p:cNvPr id="28741" name="Text Box 22"/>
          <p:cNvSpPr txBox="1">
            <a:spLocks noChangeArrowheads="1"/>
          </p:cNvSpPr>
          <p:nvPr/>
        </p:nvSpPr>
        <p:spPr bwMode="auto">
          <a:xfrm>
            <a:off x="5351463" y="5802313"/>
            <a:ext cx="3430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E9B113"/>
              </a:buClr>
              <a:buFont typeface="Wingdings" pitchFamily="2" charset="2"/>
              <a:buNone/>
            </a:pP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HR = 0.57</a:t>
            </a:r>
          </a:p>
          <a:p>
            <a:pPr algn="ctr">
              <a:buClr>
                <a:srgbClr val="E9B113"/>
              </a:buClr>
              <a:buFont typeface="Wingdings" pitchFamily="2" charset="2"/>
              <a:buNone/>
            </a:pP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(95% CI: 0.36</a:t>
            </a:r>
            <a:r>
              <a:rPr lang="en-US" altLang="ja-JP" sz="1400">
                <a:ea typeface="ＭＳ Ｐゴシック" pitchFamily="34" charset="-128"/>
              </a:rPr>
              <a:t>–</a:t>
            </a: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0.91)</a:t>
            </a:r>
          </a:p>
        </p:txBody>
      </p:sp>
      <p:sp>
        <p:nvSpPr>
          <p:cNvPr id="28742" name="Text Box 22"/>
          <p:cNvSpPr txBox="1">
            <a:spLocks noChangeArrowheads="1"/>
          </p:cNvSpPr>
          <p:nvPr/>
        </p:nvSpPr>
        <p:spPr bwMode="auto">
          <a:xfrm>
            <a:off x="1033463" y="5802313"/>
            <a:ext cx="3457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E9B113"/>
              </a:buClr>
              <a:buFont typeface="Wingdings" pitchFamily="2" charset="2"/>
              <a:buNone/>
            </a:pP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HR = 0.75</a:t>
            </a:r>
          </a:p>
          <a:p>
            <a:pPr algn="ctr">
              <a:buClr>
                <a:srgbClr val="E9B113"/>
              </a:buClr>
              <a:buFont typeface="Wingdings" pitchFamily="2" charset="2"/>
              <a:buNone/>
            </a:pP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(95% CI: 0.49</a:t>
            </a:r>
            <a:r>
              <a:rPr lang="en-US" altLang="ja-JP" sz="1400">
                <a:ea typeface="ＭＳ Ｐゴシック" pitchFamily="34" charset="-128"/>
              </a:rPr>
              <a:t>–</a:t>
            </a:r>
            <a:r>
              <a:rPr lang="en-GB" altLang="ja-JP" sz="1400">
                <a:solidFill>
                  <a:srgbClr val="FFFFFF"/>
                </a:solidFill>
                <a:ea typeface="ＭＳ Ｐゴシック" pitchFamily="34" charset="-128"/>
              </a:rPr>
              <a:t>1.14)</a:t>
            </a:r>
          </a:p>
        </p:txBody>
      </p:sp>
      <p:sp>
        <p:nvSpPr>
          <p:cNvPr id="28743" name="Line 38"/>
          <p:cNvSpPr>
            <a:spLocks noChangeShapeType="1"/>
          </p:cNvSpPr>
          <p:nvPr/>
        </p:nvSpPr>
        <p:spPr bwMode="auto">
          <a:xfrm>
            <a:off x="2295525" y="2217738"/>
            <a:ext cx="371475" cy="0"/>
          </a:xfrm>
          <a:prstGeom prst="line">
            <a:avLst/>
          </a:prstGeom>
          <a:noFill/>
          <a:ln w="28575">
            <a:solidFill>
              <a:srgbClr val="E9B1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800" tIns="46800" rIns="46800" bIns="46800"/>
          <a:lstStyle/>
          <a:p>
            <a:endParaRPr lang="es-ES"/>
          </a:p>
        </p:txBody>
      </p:sp>
      <p:sp>
        <p:nvSpPr>
          <p:cNvPr id="28744" name="Line 22"/>
          <p:cNvSpPr>
            <a:spLocks noChangeShapeType="1"/>
          </p:cNvSpPr>
          <p:nvPr/>
        </p:nvSpPr>
        <p:spPr bwMode="auto">
          <a:xfrm>
            <a:off x="6624638" y="2217738"/>
            <a:ext cx="336550" cy="0"/>
          </a:xfrm>
          <a:prstGeom prst="line">
            <a:avLst/>
          </a:prstGeom>
          <a:noFill/>
          <a:ln w="28575">
            <a:solidFill>
              <a:srgbClr val="E9B1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800" tIns="46800" rIns="46800" bIns="4680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7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6875"/>
            <a:ext cx="8367713" cy="1041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ja-JP" dirty="0" err="1" smtClean="0">
                <a:ea typeface="ＭＳ Ｐゴシック" pitchFamily="34" charset="-128"/>
              </a:rPr>
              <a:t>Perfil</a:t>
            </a:r>
            <a:r>
              <a:rPr lang="fr-FR" altLang="ja-JP" dirty="0" smtClean="0">
                <a:ea typeface="ＭＳ Ｐゴシック" pitchFamily="34" charset="-128"/>
              </a:rPr>
              <a:t> de </a:t>
            </a:r>
            <a:r>
              <a:rPr lang="fr-FR" altLang="ja-JP" dirty="0" err="1" smtClean="0">
                <a:ea typeface="ＭＳ Ｐゴシック" pitchFamily="34" charset="-128"/>
              </a:rPr>
              <a:t>toxicidad</a:t>
            </a:r>
            <a:r>
              <a:rPr lang="fr-FR" altLang="ja-JP" dirty="0" smtClean="0">
                <a:ea typeface="ＭＳ Ｐゴシック" pitchFamily="34" charset="-128"/>
              </a:rPr>
              <a:t> de los </a:t>
            </a:r>
            <a:r>
              <a:rPr lang="fr-FR" altLang="ja-JP" dirty="0" err="1" smtClean="0">
                <a:ea typeface="ＭＳ Ｐゴシック" pitchFamily="34" charset="-128"/>
              </a:rPr>
              <a:t>estudios</a:t>
            </a:r>
            <a:r>
              <a:rPr lang="fr-FR" altLang="ja-JP" dirty="0" smtClean="0">
                <a:ea typeface="ＭＳ Ｐゴシック" pitchFamily="34" charset="-128"/>
              </a:rPr>
              <a:t> SHARP y </a:t>
            </a:r>
            <a:br>
              <a:rPr lang="fr-FR" altLang="ja-JP" dirty="0" smtClean="0">
                <a:ea typeface="ＭＳ Ｐゴシック" pitchFamily="34" charset="-128"/>
              </a:rPr>
            </a:br>
            <a:r>
              <a:rPr lang="fr-FR" altLang="ja-JP" dirty="0" smtClean="0">
                <a:ea typeface="ＭＳ Ｐゴシック" pitchFamily="34" charset="-128"/>
              </a:rPr>
              <a:t>Asia–</a:t>
            </a:r>
            <a:r>
              <a:rPr lang="fr-FR" altLang="ja-JP" dirty="0" err="1" smtClean="0">
                <a:ea typeface="ＭＳ Ｐゴシック" pitchFamily="34" charset="-128"/>
              </a:rPr>
              <a:t>Pacífico</a:t>
            </a:r>
            <a:endParaRPr lang="fr-FR" altLang="ja-JP" dirty="0" smtClean="0">
              <a:ea typeface="ＭＳ Ｐゴシック" pitchFamily="34" charset="-128"/>
            </a:endParaRPr>
          </a:p>
        </p:txBody>
      </p:sp>
      <p:graphicFrame>
        <p:nvGraphicFramePr>
          <p:cNvPr id="16526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78105"/>
              </p:ext>
            </p:extLst>
          </p:nvPr>
        </p:nvGraphicFramePr>
        <p:xfrm>
          <a:off x="147638" y="1606550"/>
          <a:ext cx="8834437" cy="3441941"/>
        </p:xfrm>
        <a:graphic>
          <a:graphicData uri="http://schemas.openxmlformats.org/drawingml/2006/table">
            <a:tbl>
              <a:tblPr/>
              <a:tblGrid>
                <a:gridCol w="1614487"/>
                <a:gridCol w="904875"/>
                <a:gridCol w="909638"/>
                <a:gridCol w="955675"/>
                <a:gridCol w="879475"/>
                <a:gridCol w="881062"/>
                <a:gridCol w="879475"/>
                <a:gridCol w="930275"/>
                <a:gridCol w="879475"/>
              </a:tblGrid>
              <a:tr h="323919">
                <a:tc rowSpan="3">
                  <a:txBody>
                    <a:bodyPr/>
                    <a:lstStyle/>
                    <a:p>
                      <a:pPr marL="87313" marR="0" lvl="0" indent="-8731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Efectos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adversos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relacionados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(%)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Sorafenib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274638" algn="r"/>
                        </a:tabLst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Placebo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Todos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Grado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3–4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274638" algn="r"/>
                        </a:tabLst>
                      </a:pP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Todos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Grado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3–4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SHARP</a:t>
                      </a:r>
                      <a:r>
                        <a:rPr kumimoji="0" lang="en-US" altLang="ko-K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  <a:endParaRPr kumimoji="0" lang="en-US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Asia–Pacifico</a:t>
                      </a:r>
                      <a:r>
                        <a:rPr kumimoji="0" lang="en-US" altLang="ko-K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SHARP</a:t>
                      </a:r>
                      <a:r>
                        <a:rPr kumimoji="0" lang="en-US" altLang="ko-K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  <a:endParaRPr kumimoji="0" lang="en-US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Asia–Pacífico</a:t>
                      </a:r>
                      <a:r>
                        <a:rPr kumimoji="0" lang="en-US" altLang="ko-K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SHARP</a:t>
                      </a:r>
                      <a:r>
                        <a:rPr kumimoji="0" lang="en-US" altLang="ko-K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  <a:endParaRPr kumimoji="0" lang="en-US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Asia–Pacífico</a:t>
                      </a:r>
                      <a:r>
                        <a:rPr kumimoji="0" lang="en-US" altLang="ko-K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SHARP</a:t>
                      </a:r>
                      <a:r>
                        <a:rPr kumimoji="0" lang="en-US" altLang="ko-K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  <a:endParaRPr kumimoji="0" lang="en-US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Asia–Pacífico</a:t>
                      </a:r>
                      <a:r>
                        <a:rPr kumimoji="0" lang="en-US" altLang="ko-K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19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Diarrea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39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45737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25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45737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8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45737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45737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45737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5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45737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19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Anorexia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14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13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19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Nausea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8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Síndrome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</a:t>
                      </a: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mano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-pie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45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8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11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19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Alopecia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14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25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Disfunción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</a:t>
                      </a: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hepática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19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Sangrado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7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4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4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30" name="Text Box 117"/>
          <p:cNvSpPr txBox="1">
            <a:spLocks noChangeArrowheads="1"/>
          </p:cNvSpPr>
          <p:nvPr/>
        </p:nvSpPr>
        <p:spPr bwMode="auto">
          <a:xfrm>
            <a:off x="5399088" y="6389688"/>
            <a:ext cx="3744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fr-FR" altLang="ja-JP" sz="1200">
                <a:solidFill>
                  <a:srgbClr val="FFFFFF"/>
                </a:solidFill>
                <a:ea typeface="ＭＳ Ｐゴシック" pitchFamily="34" charset="-128"/>
              </a:rPr>
              <a:t>1. Llovet JM, et al. N Engl J Med. 2008;</a:t>
            </a:r>
            <a:r>
              <a:rPr lang="en-US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359:378-90.</a:t>
            </a:r>
            <a:br>
              <a:rPr lang="en-US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fr-FR" altLang="ja-JP" sz="1200">
                <a:solidFill>
                  <a:srgbClr val="FFFFFF"/>
                </a:solidFill>
                <a:ea typeface="ＭＳ Ｐゴシック" pitchFamily="34" charset="-128"/>
              </a:rPr>
              <a:t>2. Cheng AL, et al. Lancet Oncol. 2009;10:25-34.</a:t>
            </a:r>
          </a:p>
        </p:txBody>
      </p:sp>
      <p:sp>
        <p:nvSpPr>
          <p:cNvPr id="31831" name="TextBox 4"/>
          <p:cNvSpPr txBox="1">
            <a:spLocks noChangeArrowheads="1"/>
          </p:cNvSpPr>
          <p:nvPr/>
        </p:nvSpPr>
        <p:spPr bwMode="auto">
          <a:xfrm>
            <a:off x="0" y="6396038"/>
            <a:ext cx="2733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ja-JP" sz="1200">
                <a:ea typeface="ＭＳ Ｐゴシック" pitchFamily="34" charset="-128"/>
              </a:rPr>
              <a:t>AE = adverse event; </a:t>
            </a:r>
            <a:br>
              <a:rPr lang="en-US" altLang="ja-JP" sz="1200">
                <a:ea typeface="ＭＳ Ｐゴシック" pitchFamily="34" charset="-128"/>
              </a:rPr>
            </a:br>
            <a:r>
              <a:rPr lang="en-US" altLang="ja-JP" sz="1200">
                <a:ea typeface="ＭＳ Ｐゴシック" pitchFamily="34" charset="-128"/>
              </a:rPr>
              <a:t>HFSR = hand–foot–skin reaction.</a:t>
            </a:r>
          </a:p>
        </p:txBody>
      </p:sp>
      <p:sp>
        <p:nvSpPr>
          <p:cNvPr id="31832" name="TextBox 9"/>
          <p:cNvSpPr txBox="1">
            <a:spLocks noChangeArrowheads="1"/>
          </p:cNvSpPr>
          <p:nvPr/>
        </p:nvSpPr>
        <p:spPr bwMode="auto">
          <a:xfrm>
            <a:off x="349250" y="5289550"/>
            <a:ext cx="8720977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6538" indent="-2365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altLang="ja-JP" dirty="0" smtClean="0">
                <a:ea typeface="ＭＳ Ｐゴシック" pitchFamily="34" charset="-128"/>
              </a:rPr>
              <a:t>La </a:t>
            </a:r>
            <a:r>
              <a:rPr lang="en-GB" altLang="ja-JP" dirty="0" err="1" smtClean="0">
                <a:ea typeface="ＭＳ Ｐゴシック" pitchFamily="34" charset="-128"/>
              </a:rPr>
              <a:t>mayoría</a:t>
            </a:r>
            <a:r>
              <a:rPr lang="en-GB" altLang="ja-JP" dirty="0" smtClean="0">
                <a:ea typeface="ＭＳ Ｐゴシック" pitchFamily="34" charset="-128"/>
              </a:rPr>
              <a:t> de </a:t>
            </a:r>
            <a:r>
              <a:rPr lang="en-GB" altLang="ja-JP" dirty="0" err="1" smtClean="0">
                <a:ea typeface="ＭＳ Ｐゴシック" pitchFamily="34" charset="-128"/>
              </a:rPr>
              <a:t>los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efectos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adversos</a:t>
            </a:r>
            <a:r>
              <a:rPr lang="en-GB" altLang="ja-JP" dirty="0" smtClean="0">
                <a:ea typeface="ＭＳ Ｐゴシック" pitchFamily="34" charset="-128"/>
              </a:rPr>
              <a:t> de </a:t>
            </a:r>
            <a:r>
              <a:rPr lang="en-GB" altLang="ja-JP" dirty="0" err="1" smtClean="0">
                <a:ea typeface="ＭＳ Ｐゴシック" pitchFamily="34" charset="-128"/>
              </a:rPr>
              <a:t>sorafenib</a:t>
            </a:r>
            <a:r>
              <a:rPr lang="en-GB" altLang="ja-JP" dirty="0" smtClean="0">
                <a:ea typeface="ＭＳ Ｐゴシック" pitchFamily="34" charset="-128"/>
              </a:rPr>
              <a:t> son </a:t>
            </a:r>
            <a:r>
              <a:rPr lang="en-GB" altLang="ja-JP" dirty="0" err="1" smtClean="0">
                <a:ea typeface="ＭＳ Ｐゴシック" pitchFamily="34" charset="-128"/>
              </a:rPr>
              <a:t>manejables</a:t>
            </a:r>
            <a:r>
              <a:rPr lang="en-GB" altLang="ja-JP" dirty="0" smtClean="0">
                <a:ea typeface="ＭＳ Ｐゴシック" pitchFamily="34" charset="-128"/>
              </a:rPr>
              <a:t> y no </a:t>
            </a:r>
            <a:r>
              <a:rPr lang="en-GB" altLang="ja-JP" dirty="0" err="1" smtClean="0">
                <a:ea typeface="ＭＳ Ｐゴシック" pitchFamily="34" charset="-128"/>
              </a:rPr>
              <a:t>amenazan</a:t>
            </a:r>
            <a:endParaRPr lang="en-GB" altLang="ja-JP" dirty="0" smtClean="0"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</a:pPr>
            <a:r>
              <a:rPr lang="en-GB" altLang="ja-JP" dirty="0">
                <a:ea typeface="ＭＳ Ｐゴシック" pitchFamily="34" charset="-128"/>
              </a:rPr>
              <a:t> </a:t>
            </a:r>
            <a:r>
              <a:rPr lang="en-GB" altLang="ja-JP" dirty="0" smtClean="0">
                <a:ea typeface="ＭＳ Ｐゴシック" pitchFamily="34" charset="-128"/>
              </a:rPr>
              <a:t>la </a:t>
            </a:r>
            <a:r>
              <a:rPr lang="en-GB" altLang="ja-JP" dirty="0" err="1" smtClean="0">
                <a:ea typeface="ＭＳ Ｐゴシック" pitchFamily="34" charset="-128"/>
              </a:rPr>
              <a:t>vida</a:t>
            </a:r>
            <a:r>
              <a:rPr lang="en-GB" altLang="ja-JP" dirty="0" smtClean="0">
                <a:ea typeface="ＭＳ Ｐゴシック" pitchFamily="34" charset="-128"/>
              </a:rPr>
              <a:t> del </a:t>
            </a:r>
            <a:r>
              <a:rPr lang="en-GB" altLang="ja-JP" dirty="0" err="1" smtClean="0">
                <a:ea typeface="ＭＳ Ｐゴシック" pitchFamily="34" charset="-128"/>
              </a:rPr>
              <a:t>paciente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endParaRPr lang="en-US" altLang="ja-JP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154863" y="371475"/>
            <a:ext cx="188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46800" tIns="46800" rIns="46800" bIns="46800">
            <a:spAutoFit/>
          </a:bodyPr>
          <a:lstStyle/>
          <a:p>
            <a:pPr>
              <a:defRPr/>
            </a:pPr>
            <a:endParaRPr lang="it-IT" altLang="ja-JP">
              <a:latin typeface="Arial" charset="0"/>
              <a:cs typeface="Arial" charset="0"/>
            </a:endParaRPr>
          </a:p>
        </p:txBody>
      </p:sp>
      <p:sp>
        <p:nvSpPr>
          <p:cNvPr id="5123" name="Title 8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680960" cy="2438399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ja-JP" sz="3200" dirty="0" smtClean="0">
                <a:ea typeface="ＭＳ Ｐゴシック" pitchFamily="34" charset="-128"/>
              </a:rPr>
              <a:t>Manejo de los efectos adversos de sorafenib</a:t>
            </a:r>
            <a:endParaRPr lang="en-GB" altLang="ja-JP" sz="3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9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90513"/>
            <a:ext cx="8397875" cy="1030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dirty="0" err="1" smtClean="0"/>
              <a:t>Factores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riesgo</a:t>
            </a:r>
            <a:r>
              <a:rPr lang="en-GB" altLang="es-ES" dirty="0" smtClean="0"/>
              <a:t> de HCC </a:t>
            </a:r>
            <a:r>
              <a:rPr lang="en-GB" altLang="es-ES" dirty="0" err="1" smtClean="0"/>
              <a:t>en</a:t>
            </a:r>
            <a:r>
              <a:rPr lang="en-GB" altLang="es-ES" dirty="0" smtClean="0"/>
              <a:t> el </a:t>
            </a:r>
            <a:r>
              <a:rPr lang="en-GB" altLang="es-ES" dirty="0" err="1" smtClean="0"/>
              <a:t>mundo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según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región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geográfica</a:t>
            </a:r>
            <a:endParaRPr lang="en-GB" altLang="es-ES" dirty="0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78600"/>
            <a:ext cx="12779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" tIns="46800" rIns="468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spcBef>
                <a:spcPct val="40000"/>
              </a:spcBef>
              <a:buClr>
                <a:srgbClr val="FFFFFF"/>
              </a:buClr>
              <a:buFont typeface="Verdana" pitchFamily="34" charset="0"/>
              <a:buNone/>
            </a:pPr>
            <a:r>
              <a:rPr lang="en-GB" altLang="es-ES" b="0">
                <a:solidFill>
                  <a:srgbClr val="FFFFFF"/>
                </a:solidFill>
                <a:latin typeface="Arial" charset="0"/>
                <a:cs typeface="Arial" charset="0"/>
              </a:rPr>
              <a:t>*Excluding Japan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972175" y="6578600"/>
            <a:ext cx="317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/>
            <a:r>
              <a:rPr lang="en-GB" altLang="es-ES" b="0">
                <a:solidFill>
                  <a:srgbClr val="FFFFFF"/>
                </a:solidFill>
                <a:latin typeface="Arial" charset="0"/>
                <a:cs typeface="Arial" charset="0"/>
              </a:rPr>
              <a:t> Llovet JM, et al. Lancet. 2003;362:1907-17.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819150" y="4972050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s-ES">
                <a:solidFill>
                  <a:srgbClr val="FFFFFF"/>
                </a:solidFill>
                <a:latin typeface="Arial" charset="0"/>
              </a:rPr>
              <a:t>Other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596900" y="4610100"/>
            <a:ext cx="1136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s-ES">
                <a:solidFill>
                  <a:srgbClr val="FFFFFF"/>
                </a:solidFill>
                <a:latin typeface="Arial" charset="0"/>
              </a:rPr>
              <a:t>Alcohol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04800" y="3838575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s-ES">
                <a:solidFill>
                  <a:srgbClr val="FFFFFF"/>
                </a:solidFill>
                <a:latin typeface="Arial" charset="0"/>
              </a:rPr>
              <a:t>Hepatitis B</a:t>
            </a:r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1738313" y="3443288"/>
            <a:ext cx="0" cy="1119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1731963" y="3455988"/>
            <a:ext cx="201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1722438" y="4559300"/>
            <a:ext cx="201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>
            <a:off x="1735138" y="4657725"/>
            <a:ext cx="0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>
            <a:off x="1738313" y="5026025"/>
            <a:ext cx="0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304800" y="2646363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s-ES">
                <a:solidFill>
                  <a:srgbClr val="FFFFFF"/>
                </a:solidFill>
                <a:latin typeface="Arial" charset="0"/>
              </a:rPr>
              <a:t>Hepatitis C</a:t>
            </a:r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>
            <a:off x="1741488" y="2270125"/>
            <a:ext cx="0" cy="1112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03" name="Line 16"/>
          <p:cNvSpPr>
            <a:spLocks noChangeShapeType="1"/>
          </p:cNvSpPr>
          <p:nvPr/>
        </p:nvSpPr>
        <p:spPr bwMode="auto">
          <a:xfrm>
            <a:off x="1735138" y="2282825"/>
            <a:ext cx="201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04" name="Line 17"/>
          <p:cNvSpPr>
            <a:spLocks noChangeShapeType="1"/>
          </p:cNvSpPr>
          <p:nvPr/>
        </p:nvSpPr>
        <p:spPr bwMode="auto">
          <a:xfrm>
            <a:off x="1725613" y="3386138"/>
            <a:ext cx="201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6846888" y="2490788"/>
            <a:ext cx="21542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GB" altLang="es-ES" sz="1600">
                <a:solidFill>
                  <a:srgbClr val="FFFFFF"/>
                </a:solidFill>
                <a:latin typeface="Arial" charset="0"/>
              </a:rPr>
              <a:t>Asia/Africa*</a:t>
            </a:r>
            <a:br>
              <a:rPr lang="en-GB" altLang="es-ES" sz="1600">
                <a:solidFill>
                  <a:srgbClr val="FFFFFF"/>
                </a:solidFill>
                <a:latin typeface="Arial" charset="0"/>
              </a:rPr>
            </a:br>
            <a:r>
              <a:rPr lang="en-GB" altLang="es-ES" sz="1600">
                <a:solidFill>
                  <a:srgbClr val="FFFFFF"/>
                </a:solidFill>
                <a:latin typeface="Arial" charset="0"/>
              </a:rPr>
              <a:t>Europe/N America</a:t>
            </a:r>
            <a:br>
              <a:rPr lang="en-GB" altLang="es-ES" sz="1600">
                <a:solidFill>
                  <a:srgbClr val="FFFFFF"/>
                </a:solidFill>
                <a:latin typeface="Arial" charset="0"/>
              </a:rPr>
            </a:br>
            <a:r>
              <a:rPr lang="en-GB" altLang="es-ES" sz="1600">
                <a:solidFill>
                  <a:srgbClr val="FFFFFF"/>
                </a:solidFill>
                <a:latin typeface="Arial" charset="0"/>
              </a:rPr>
              <a:t>Japan</a:t>
            </a:r>
            <a:br>
              <a:rPr lang="en-GB" altLang="es-ES" sz="1600">
                <a:solidFill>
                  <a:srgbClr val="FFFFFF"/>
                </a:solidFill>
                <a:latin typeface="Arial" charset="0"/>
              </a:rPr>
            </a:br>
            <a:r>
              <a:rPr lang="en-GB" altLang="es-ES" sz="1600">
                <a:solidFill>
                  <a:srgbClr val="FFFFFF"/>
                </a:solidFill>
                <a:latin typeface="Arial" charset="0"/>
              </a:rPr>
              <a:t>All</a:t>
            </a:r>
          </a:p>
          <a:p>
            <a:pPr algn="l">
              <a:spcBef>
                <a:spcPts val="600"/>
              </a:spcBef>
            </a:pPr>
            <a:r>
              <a:rPr lang="en-US" altLang="es-ES" sz="1600"/>
              <a:t>Extra % of cases shown in some studies</a:t>
            </a:r>
            <a:endParaRPr lang="en-GB" altLang="es-ES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306" name="Rectangle 19"/>
          <p:cNvSpPr>
            <a:spLocks noChangeArrowheads="1"/>
          </p:cNvSpPr>
          <p:nvPr/>
        </p:nvSpPr>
        <p:spPr bwMode="auto">
          <a:xfrm>
            <a:off x="6515100" y="2570163"/>
            <a:ext cx="358775" cy="173037"/>
          </a:xfrm>
          <a:prstGeom prst="rect">
            <a:avLst/>
          </a:prstGeom>
          <a:solidFill>
            <a:srgbClr val="40E0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endParaRPr lang="es-ES" alt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307" name="Rectangle 20"/>
          <p:cNvSpPr>
            <a:spLocks noChangeArrowheads="1"/>
          </p:cNvSpPr>
          <p:nvPr/>
        </p:nvSpPr>
        <p:spPr bwMode="auto">
          <a:xfrm>
            <a:off x="6515100" y="2822575"/>
            <a:ext cx="358775" cy="173038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endParaRPr lang="es-ES" alt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6516688" y="3073400"/>
            <a:ext cx="358775" cy="1730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endParaRPr lang="es-ES" alt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309" name="Rectangle 23"/>
          <p:cNvSpPr>
            <a:spLocks noChangeArrowheads="1"/>
          </p:cNvSpPr>
          <p:nvPr/>
        </p:nvSpPr>
        <p:spPr bwMode="auto">
          <a:xfrm>
            <a:off x="6511925" y="3309938"/>
            <a:ext cx="368300" cy="182562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endParaRPr lang="es-ES" alt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310" name="Text Box 24"/>
          <p:cNvSpPr txBox="1">
            <a:spLocks noChangeArrowheads="1"/>
          </p:cNvSpPr>
          <p:nvPr/>
        </p:nvSpPr>
        <p:spPr bwMode="auto">
          <a:xfrm>
            <a:off x="1374775" y="1300698"/>
            <a:ext cx="6432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s-ES" sz="2000" dirty="0" err="1" smtClean="0">
                <a:solidFill>
                  <a:srgbClr val="ECB824"/>
                </a:solidFill>
                <a:latin typeface="Arial" charset="0"/>
              </a:rPr>
              <a:t>Factores</a:t>
            </a:r>
            <a:r>
              <a:rPr lang="en-GB" altLang="es-ES" sz="2000" dirty="0" smtClean="0">
                <a:solidFill>
                  <a:srgbClr val="ECB824"/>
                </a:solidFill>
                <a:latin typeface="Arial" charset="0"/>
              </a:rPr>
              <a:t> de </a:t>
            </a:r>
            <a:r>
              <a:rPr lang="en-GB" altLang="es-ES" sz="2000" dirty="0" err="1" smtClean="0">
                <a:solidFill>
                  <a:srgbClr val="ECB824"/>
                </a:solidFill>
                <a:latin typeface="Arial" charset="0"/>
              </a:rPr>
              <a:t>riesgo</a:t>
            </a:r>
            <a:r>
              <a:rPr lang="en-GB" altLang="es-ES" sz="2000" dirty="0" smtClean="0">
                <a:solidFill>
                  <a:srgbClr val="ECB824"/>
                </a:solidFill>
                <a:latin typeface="Arial" charset="0"/>
              </a:rPr>
              <a:t> </a:t>
            </a:r>
            <a:r>
              <a:rPr lang="en-GB" altLang="es-ES" sz="2000" dirty="0" err="1" smtClean="0">
                <a:solidFill>
                  <a:srgbClr val="ECB824"/>
                </a:solidFill>
                <a:latin typeface="Arial" charset="0"/>
              </a:rPr>
              <a:t>asociados</a:t>
            </a:r>
            <a:r>
              <a:rPr lang="en-GB" altLang="es-ES" sz="2000" dirty="0" smtClean="0">
                <a:solidFill>
                  <a:srgbClr val="ECB824"/>
                </a:solidFill>
                <a:latin typeface="Arial" charset="0"/>
              </a:rPr>
              <a:t> a </a:t>
            </a:r>
            <a:r>
              <a:rPr lang="en-GB" altLang="es-ES" sz="2000" dirty="0" err="1" smtClean="0">
                <a:solidFill>
                  <a:srgbClr val="ECB824"/>
                </a:solidFill>
                <a:latin typeface="Arial" charset="0"/>
              </a:rPr>
              <a:t>desarrollo</a:t>
            </a:r>
            <a:r>
              <a:rPr lang="en-GB" altLang="es-ES" sz="2000" dirty="0" smtClean="0">
                <a:solidFill>
                  <a:srgbClr val="ECB824"/>
                </a:solidFill>
                <a:latin typeface="Arial" charset="0"/>
              </a:rPr>
              <a:t> de HCC</a:t>
            </a:r>
            <a:endParaRPr lang="en-GB" altLang="es-ES" sz="2000" dirty="0">
              <a:solidFill>
                <a:srgbClr val="ECB824"/>
              </a:solidFill>
              <a:latin typeface="Arial" charset="0"/>
            </a:endParaRPr>
          </a:p>
        </p:txBody>
      </p:sp>
      <p:graphicFrame>
        <p:nvGraphicFramePr>
          <p:cNvPr id="12311" name="Object 2"/>
          <p:cNvGraphicFramePr>
            <a:graphicFrameLocks noChangeAspect="1"/>
          </p:cNvGraphicFramePr>
          <p:nvPr/>
        </p:nvGraphicFramePr>
        <p:xfrm>
          <a:off x="1295400" y="1870075"/>
          <a:ext cx="6499225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Chart" r:id="rId4" imgW="6086495" imgH="4791079" progId="MSGraph.Chart.8">
                  <p:embed followColorScheme="full"/>
                </p:oleObj>
              </mc:Choice>
              <mc:Fallback>
                <p:oleObj name="Chart" r:id="rId4" imgW="6086495" imgH="479107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70075"/>
                        <a:ext cx="6499225" cy="511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Text Box 6"/>
          <p:cNvSpPr txBox="1">
            <a:spLocks noChangeArrowheads="1"/>
          </p:cNvSpPr>
          <p:nvPr/>
        </p:nvSpPr>
        <p:spPr bwMode="auto">
          <a:xfrm>
            <a:off x="819150" y="4972050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s-ES">
                <a:solidFill>
                  <a:srgbClr val="FFFFFF"/>
                </a:solidFill>
                <a:latin typeface="Arial" charset="0"/>
              </a:rPr>
              <a:t>Other</a:t>
            </a:r>
          </a:p>
        </p:txBody>
      </p:sp>
      <p:sp>
        <p:nvSpPr>
          <p:cNvPr id="12313" name="Text Box 7"/>
          <p:cNvSpPr txBox="1">
            <a:spLocks noChangeArrowheads="1"/>
          </p:cNvSpPr>
          <p:nvPr/>
        </p:nvSpPr>
        <p:spPr bwMode="auto">
          <a:xfrm>
            <a:off x="596900" y="4610100"/>
            <a:ext cx="1136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s-ES">
                <a:solidFill>
                  <a:srgbClr val="FFFFFF"/>
                </a:solidFill>
                <a:latin typeface="Arial" charset="0"/>
              </a:rPr>
              <a:t>Alcohol</a:t>
            </a:r>
          </a:p>
        </p:txBody>
      </p:sp>
      <p:sp>
        <p:nvSpPr>
          <p:cNvPr id="12314" name="Text Box 8"/>
          <p:cNvSpPr txBox="1">
            <a:spLocks noChangeArrowheads="1"/>
          </p:cNvSpPr>
          <p:nvPr/>
        </p:nvSpPr>
        <p:spPr bwMode="auto">
          <a:xfrm>
            <a:off x="304800" y="3838575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s-ES">
                <a:solidFill>
                  <a:srgbClr val="FFFFFF"/>
                </a:solidFill>
                <a:latin typeface="Arial" charset="0"/>
              </a:rPr>
              <a:t>Hepatitis B</a:t>
            </a:r>
          </a:p>
        </p:txBody>
      </p:sp>
      <p:sp>
        <p:nvSpPr>
          <p:cNvPr id="12315" name="Line 9"/>
          <p:cNvSpPr>
            <a:spLocks noChangeShapeType="1"/>
          </p:cNvSpPr>
          <p:nvPr/>
        </p:nvSpPr>
        <p:spPr bwMode="auto">
          <a:xfrm>
            <a:off x="1738313" y="3443288"/>
            <a:ext cx="0" cy="1119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16" name="Line 10"/>
          <p:cNvSpPr>
            <a:spLocks noChangeShapeType="1"/>
          </p:cNvSpPr>
          <p:nvPr/>
        </p:nvSpPr>
        <p:spPr bwMode="auto">
          <a:xfrm>
            <a:off x="1731963" y="3455988"/>
            <a:ext cx="201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17" name="Line 11"/>
          <p:cNvSpPr>
            <a:spLocks noChangeShapeType="1"/>
          </p:cNvSpPr>
          <p:nvPr/>
        </p:nvSpPr>
        <p:spPr bwMode="auto">
          <a:xfrm>
            <a:off x="1722438" y="4559300"/>
            <a:ext cx="201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18" name="Line 12"/>
          <p:cNvSpPr>
            <a:spLocks noChangeShapeType="1"/>
          </p:cNvSpPr>
          <p:nvPr/>
        </p:nvSpPr>
        <p:spPr bwMode="auto">
          <a:xfrm>
            <a:off x="1735138" y="4657725"/>
            <a:ext cx="0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19" name="Line 13"/>
          <p:cNvSpPr>
            <a:spLocks noChangeShapeType="1"/>
          </p:cNvSpPr>
          <p:nvPr/>
        </p:nvSpPr>
        <p:spPr bwMode="auto">
          <a:xfrm>
            <a:off x="1738313" y="5026025"/>
            <a:ext cx="0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20" name="Text Box 14"/>
          <p:cNvSpPr txBox="1">
            <a:spLocks noChangeArrowheads="1"/>
          </p:cNvSpPr>
          <p:nvPr/>
        </p:nvSpPr>
        <p:spPr bwMode="auto">
          <a:xfrm>
            <a:off x="304800" y="2646363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s-ES">
                <a:solidFill>
                  <a:srgbClr val="FFFFFF"/>
                </a:solidFill>
                <a:latin typeface="Arial" charset="0"/>
              </a:rPr>
              <a:t>Hepatitis C</a:t>
            </a:r>
          </a:p>
        </p:txBody>
      </p:sp>
      <p:sp>
        <p:nvSpPr>
          <p:cNvPr id="12321" name="Line 15"/>
          <p:cNvSpPr>
            <a:spLocks noChangeShapeType="1"/>
          </p:cNvSpPr>
          <p:nvPr/>
        </p:nvSpPr>
        <p:spPr bwMode="auto">
          <a:xfrm>
            <a:off x="1741488" y="2270125"/>
            <a:ext cx="0" cy="1112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22" name="Line 16"/>
          <p:cNvSpPr>
            <a:spLocks noChangeShapeType="1"/>
          </p:cNvSpPr>
          <p:nvPr/>
        </p:nvSpPr>
        <p:spPr bwMode="auto">
          <a:xfrm>
            <a:off x="1735138" y="2282825"/>
            <a:ext cx="201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23" name="Line 17"/>
          <p:cNvSpPr>
            <a:spLocks noChangeShapeType="1"/>
          </p:cNvSpPr>
          <p:nvPr/>
        </p:nvSpPr>
        <p:spPr bwMode="auto">
          <a:xfrm>
            <a:off x="1725613" y="3386138"/>
            <a:ext cx="201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324" name="Rectangle 22" descr="Light downward diagonal"/>
          <p:cNvSpPr>
            <a:spLocks noChangeArrowheads="1"/>
          </p:cNvSpPr>
          <p:nvPr/>
        </p:nvSpPr>
        <p:spPr bwMode="auto">
          <a:xfrm>
            <a:off x="4657725" y="2667000"/>
            <a:ext cx="1096963" cy="325438"/>
          </a:xfrm>
          <a:prstGeom prst="rect">
            <a:avLst/>
          </a:prstGeom>
          <a:pattFill prst="ltDnDiag">
            <a:fgClr>
              <a:schemeClr val="folHlink"/>
            </a:fgClr>
            <a:bgClr>
              <a:schemeClr val="tx2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endParaRPr lang="es-ES" alt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325" name="Text Box 25"/>
          <p:cNvSpPr txBox="1">
            <a:spLocks noChangeArrowheads="1"/>
          </p:cNvSpPr>
          <p:nvPr/>
        </p:nvSpPr>
        <p:spPr bwMode="auto">
          <a:xfrm>
            <a:off x="3136900" y="2782888"/>
            <a:ext cx="19304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r>
              <a:rPr lang="en-GB" altLang="es-ES" sz="1400">
                <a:solidFill>
                  <a:srgbClr val="000000"/>
                </a:solidFill>
                <a:latin typeface="Arial" charset="0"/>
              </a:rPr>
              <a:t>50–70%</a:t>
            </a:r>
          </a:p>
        </p:txBody>
      </p:sp>
      <p:sp>
        <p:nvSpPr>
          <p:cNvPr id="12326" name="Text Box 26"/>
          <p:cNvSpPr txBox="1">
            <a:spLocks noChangeArrowheads="1"/>
          </p:cNvSpPr>
          <p:nvPr/>
        </p:nvSpPr>
        <p:spPr bwMode="auto">
          <a:xfrm>
            <a:off x="3200400" y="3163888"/>
            <a:ext cx="17907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r>
              <a:rPr lang="en-GB" altLang="es-ES" sz="1400">
                <a:solidFill>
                  <a:srgbClr val="000000"/>
                </a:solidFill>
                <a:latin typeface="Arial" charset="0"/>
              </a:rPr>
              <a:t>70%</a:t>
            </a:r>
          </a:p>
        </p:txBody>
      </p:sp>
      <p:sp>
        <p:nvSpPr>
          <p:cNvPr id="12327" name="Text Box 27"/>
          <p:cNvSpPr txBox="1">
            <a:spLocks noChangeArrowheads="1"/>
          </p:cNvSpPr>
          <p:nvPr/>
        </p:nvSpPr>
        <p:spPr bwMode="auto">
          <a:xfrm>
            <a:off x="3200400" y="3557588"/>
            <a:ext cx="17907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r>
              <a:rPr lang="en-GB" altLang="es-ES" sz="1400">
                <a:solidFill>
                  <a:srgbClr val="000000"/>
                </a:solidFill>
                <a:latin typeface="Arial" charset="0"/>
              </a:rPr>
              <a:t>70%</a:t>
            </a:r>
          </a:p>
        </p:txBody>
      </p:sp>
      <p:sp>
        <p:nvSpPr>
          <p:cNvPr id="12328" name="Text Box 28"/>
          <p:cNvSpPr txBox="1">
            <a:spLocks noChangeArrowheads="1"/>
          </p:cNvSpPr>
          <p:nvPr/>
        </p:nvSpPr>
        <p:spPr bwMode="auto">
          <a:xfrm>
            <a:off x="1957322" y="2403476"/>
            <a:ext cx="17907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r>
              <a:rPr lang="en-GB" altLang="es-ES" sz="1400">
                <a:solidFill>
                  <a:srgbClr val="000000"/>
                </a:solidFill>
                <a:latin typeface="Arial" charset="0"/>
              </a:rPr>
              <a:t>20%</a:t>
            </a:r>
          </a:p>
        </p:txBody>
      </p:sp>
      <p:sp>
        <p:nvSpPr>
          <p:cNvPr id="12329" name="Rectangle 29" descr="Light downward diagonal"/>
          <p:cNvSpPr>
            <a:spLocks noChangeArrowheads="1"/>
          </p:cNvSpPr>
          <p:nvPr/>
        </p:nvSpPr>
        <p:spPr bwMode="auto">
          <a:xfrm>
            <a:off x="2511425" y="3843338"/>
            <a:ext cx="576263" cy="327025"/>
          </a:xfrm>
          <a:prstGeom prst="rect">
            <a:avLst/>
          </a:prstGeom>
          <a:pattFill prst="ltDnDiag">
            <a:fgClr>
              <a:schemeClr val="folHlink"/>
            </a:fgClr>
            <a:bgClr>
              <a:schemeClr val="tx2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endParaRPr lang="es-ES" alt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330" name="Text Box 30"/>
          <p:cNvSpPr txBox="1">
            <a:spLocks noChangeArrowheads="1"/>
          </p:cNvSpPr>
          <p:nvPr/>
        </p:nvSpPr>
        <p:spPr bwMode="auto">
          <a:xfrm>
            <a:off x="1957322" y="3929063"/>
            <a:ext cx="17907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r>
              <a:rPr lang="en-GB" altLang="es-ES" sz="14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GB" altLang="es-E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–</a:t>
            </a:r>
            <a:r>
              <a:rPr lang="en-GB" altLang="es-ES" sz="1400" dirty="0">
                <a:solidFill>
                  <a:srgbClr val="000000"/>
                </a:solidFill>
                <a:latin typeface="Arial" charset="0"/>
              </a:rPr>
              <a:t>20%</a:t>
            </a:r>
          </a:p>
        </p:txBody>
      </p:sp>
      <p:sp>
        <p:nvSpPr>
          <p:cNvPr id="12331" name="Rectangle 31" descr="Light downward diagonal"/>
          <p:cNvSpPr>
            <a:spLocks noChangeArrowheads="1"/>
          </p:cNvSpPr>
          <p:nvPr/>
        </p:nvSpPr>
        <p:spPr bwMode="auto">
          <a:xfrm>
            <a:off x="2511425" y="4229100"/>
            <a:ext cx="576263" cy="325438"/>
          </a:xfrm>
          <a:prstGeom prst="rect">
            <a:avLst/>
          </a:prstGeom>
          <a:pattFill prst="ltDnDiag">
            <a:fgClr>
              <a:srgbClr val="FFCC00"/>
            </a:fgClr>
            <a:bgClr>
              <a:schemeClr val="tx2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endParaRPr lang="es-ES" alt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332" name="Text Box 32"/>
          <p:cNvSpPr txBox="1">
            <a:spLocks noChangeArrowheads="1"/>
          </p:cNvSpPr>
          <p:nvPr/>
        </p:nvSpPr>
        <p:spPr bwMode="auto">
          <a:xfrm>
            <a:off x="1936750" y="4308475"/>
            <a:ext cx="17907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r>
              <a:rPr lang="en-GB" altLang="es-ES" sz="1400" dirty="0">
                <a:solidFill>
                  <a:srgbClr val="000000"/>
                </a:solidFill>
                <a:latin typeface="Arial" charset="0"/>
              </a:rPr>
              <a:t>10–20%</a:t>
            </a:r>
          </a:p>
        </p:txBody>
      </p:sp>
      <p:sp>
        <p:nvSpPr>
          <p:cNvPr id="12333" name="Rectangle 33" descr="Light downward diagonal"/>
          <p:cNvSpPr>
            <a:spLocks noChangeArrowheads="1"/>
          </p:cNvSpPr>
          <p:nvPr/>
        </p:nvSpPr>
        <p:spPr bwMode="auto">
          <a:xfrm>
            <a:off x="2511425" y="4625975"/>
            <a:ext cx="576263" cy="325438"/>
          </a:xfrm>
          <a:prstGeom prst="rect">
            <a:avLst/>
          </a:prstGeom>
          <a:pattFill prst="ltDnDiag">
            <a:fgClr>
              <a:srgbClr val="993366"/>
            </a:fgClr>
            <a:bgClr>
              <a:schemeClr val="tx2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endParaRPr lang="es-ES" alt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334" name="Text Box 34"/>
          <p:cNvSpPr txBox="1">
            <a:spLocks noChangeArrowheads="1"/>
          </p:cNvSpPr>
          <p:nvPr/>
        </p:nvSpPr>
        <p:spPr bwMode="auto">
          <a:xfrm>
            <a:off x="1931208" y="4705350"/>
            <a:ext cx="17907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r>
              <a:rPr lang="en-GB" altLang="es-ES" sz="1400">
                <a:solidFill>
                  <a:srgbClr val="000000"/>
                </a:solidFill>
                <a:latin typeface="Arial" charset="0"/>
              </a:rPr>
              <a:t>10–20%</a:t>
            </a:r>
          </a:p>
        </p:txBody>
      </p:sp>
      <p:sp>
        <p:nvSpPr>
          <p:cNvPr id="12335" name="Text Box 35"/>
          <p:cNvSpPr txBox="1">
            <a:spLocks noChangeArrowheads="1"/>
          </p:cNvSpPr>
          <p:nvPr/>
        </p:nvSpPr>
        <p:spPr bwMode="auto">
          <a:xfrm>
            <a:off x="1936750" y="5081588"/>
            <a:ext cx="17907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r>
              <a:rPr lang="en-GB" altLang="es-E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≤</a:t>
            </a:r>
            <a:r>
              <a:rPr lang="en-GB" altLang="es-ES" sz="1400" dirty="0">
                <a:solidFill>
                  <a:srgbClr val="000000"/>
                </a:solidFill>
                <a:latin typeface="Arial" charset="0"/>
              </a:rPr>
              <a:t>10%</a:t>
            </a:r>
          </a:p>
        </p:txBody>
      </p:sp>
      <p:sp>
        <p:nvSpPr>
          <p:cNvPr id="12336" name="Rectangle 22" descr="Light downward diagonal"/>
          <p:cNvSpPr>
            <a:spLocks noChangeArrowheads="1"/>
          </p:cNvSpPr>
          <p:nvPr/>
        </p:nvSpPr>
        <p:spPr bwMode="auto">
          <a:xfrm>
            <a:off x="6511925" y="3603625"/>
            <a:ext cx="366713" cy="184150"/>
          </a:xfrm>
          <a:prstGeom prst="rect">
            <a:avLst/>
          </a:prstGeom>
          <a:pattFill prst="ltDnDiag">
            <a:fgClr>
              <a:schemeClr val="folHlink"/>
            </a:fgClr>
            <a:bgClr>
              <a:schemeClr val="tx2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35000"/>
              </a:lnSpc>
              <a:spcBef>
                <a:spcPct val="50000"/>
              </a:spcBef>
            </a:pPr>
            <a:endParaRPr lang="es-ES" altLang="es-E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24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dirty="0" err="1" smtClean="0">
                <a:ea typeface="ＭＳ Ｐゴシック" pitchFamily="34" charset="-128"/>
              </a:rPr>
              <a:t>Recomendaciones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generales</a:t>
            </a:r>
            <a:endParaRPr lang="en-US" altLang="ja-JP" dirty="0" smtClean="0">
              <a:ea typeface="ＭＳ Ｐゴシック" pitchFamily="34" charset="-128"/>
            </a:endParaRPr>
          </a:p>
        </p:txBody>
      </p:sp>
      <p:sp>
        <p:nvSpPr>
          <p:cNvPr id="12291" name="Rectangle 10"/>
          <p:cNvSpPr>
            <a:spLocks noGrp="1" noChangeArrowheads="1"/>
          </p:cNvSpPr>
          <p:nvPr>
            <p:ph idx="4294967295"/>
          </p:nvPr>
        </p:nvSpPr>
        <p:spPr>
          <a:xfrm>
            <a:off x="371475" y="1447800"/>
            <a:ext cx="8320088" cy="3781400"/>
          </a:xfrm>
          <a:prstGeom prst="rect">
            <a:avLst/>
          </a:prstGeom>
        </p:spPr>
        <p:txBody>
          <a:bodyPr/>
          <a:lstStyle/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en-GB" altLang="ja-JP" dirty="0" err="1" smtClean="0">
                <a:ea typeface="ＭＳ Ｐゴシック" pitchFamily="34" charset="-128"/>
              </a:rPr>
              <a:t>Es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importan</a:t>
            </a:r>
            <a:r>
              <a:rPr lang="en-GB" altLang="ja-JP" dirty="0" smtClean="0">
                <a:ea typeface="ＭＳ Ｐゴシック" pitchFamily="34" charset="-128"/>
              </a:rPr>
              <a:t> la </a:t>
            </a:r>
            <a:r>
              <a:rPr lang="en-GB" altLang="ja-JP" dirty="0" err="1" smtClean="0">
                <a:ea typeface="ＭＳ Ｐゴシック" pitchFamily="34" charset="-128"/>
              </a:rPr>
              <a:t>evaluación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cuidadosa</a:t>
            </a:r>
            <a:r>
              <a:rPr lang="en-GB" altLang="ja-JP" dirty="0" smtClean="0">
                <a:ea typeface="ＭＳ Ｐゴシック" pitchFamily="34" charset="-128"/>
              </a:rPr>
              <a:t> del </a:t>
            </a:r>
            <a:r>
              <a:rPr lang="en-GB" altLang="ja-JP" dirty="0" err="1" smtClean="0">
                <a:ea typeface="ＭＳ Ｐゴシック" pitchFamily="34" charset="-128"/>
              </a:rPr>
              <a:t>pacientes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basalmente</a:t>
            </a:r>
            <a:r>
              <a:rPr lang="en-GB" altLang="ja-JP" dirty="0" smtClean="0">
                <a:ea typeface="ＭＳ Ｐゴシック" pitchFamily="34" charset="-128"/>
              </a:rPr>
              <a:t> antes de </a:t>
            </a:r>
            <a:r>
              <a:rPr lang="en-GB" altLang="ja-JP" dirty="0" err="1" smtClean="0">
                <a:ea typeface="ＭＳ Ｐゴシック" pitchFamily="34" charset="-128"/>
              </a:rPr>
              <a:t>iniciar</a:t>
            </a:r>
            <a:r>
              <a:rPr lang="en-GB" altLang="ja-JP" dirty="0" smtClean="0">
                <a:ea typeface="ＭＳ Ｐゴシック" pitchFamily="34" charset="-128"/>
              </a:rPr>
              <a:t> el </a:t>
            </a:r>
            <a:r>
              <a:rPr lang="en-GB" altLang="ja-JP" dirty="0" err="1" smtClean="0">
                <a:ea typeface="ＭＳ Ｐゴシック" pitchFamily="34" charset="-128"/>
              </a:rPr>
              <a:t>tratamiento</a:t>
            </a:r>
            <a:r>
              <a:rPr lang="en-GB" altLang="ja-JP" dirty="0" smtClean="0">
                <a:ea typeface="ＭＳ Ｐゴシック" pitchFamily="34" charset="-128"/>
              </a:rPr>
              <a:t> del </a:t>
            </a:r>
            <a:r>
              <a:rPr lang="en-GB" altLang="ja-JP" dirty="0" err="1" smtClean="0">
                <a:ea typeface="ＭＳ Ｐゴシック" pitchFamily="34" charset="-128"/>
              </a:rPr>
              <a:t>cáncer</a:t>
            </a:r>
            <a:endParaRPr lang="en-GB" altLang="ja-JP" dirty="0" smtClean="0">
              <a:ea typeface="ＭＳ Ｐゴシック" pitchFamily="34" charset="-128"/>
            </a:endParaRPr>
          </a:p>
          <a:p>
            <a:pPr marL="1104900" lvl="2" indent="-323850" eaLnBrk="1" hangingPunct="1">
              <a:buSzPct val="125000"/>
              <a:buFont typeface="Verdana" pitchFamily="34" charset="0"/>
              <a:buChar char="–"/>
            </a:pPr>
            <a:r>
              <a:rPr lang="en-US" altLang="ja-JP" sz="1400" dirty="0" err="1" smtClean="0">
                <a:ea typeface="ＭＳ Ｐゴシック" pitchFamily="34" charset="-128"/>
              </a:rPr>
              <a:t>Exploración</a:t>
            </a:r>
            <a:r>
              <a:rPr lang="en-US" altLang="ja-JP" sz="1400" dirty="0" smtClean="0">
                <a:ea typeface="ＭＳ Ｐゴシック" pitchFamily="34" charset="-128"/>
              </a:rPr>
              <a:t> </a:t>
            </a:r>
            <a:r>
              <a:rPr lang="en-US" altLang="ja-JP" sz="1400" dirty="0" err="1" smtClean="0">
                <a:ea typeface="ＭＳ Ｐゴシック" pitchFamily="34" charset="-128"/>
              </a:rPr>
              <a:t>física</a:t>
            </a:r>
            <a:r>
              <a:rPr lang="en-US" altLang="ja-JP" sz="1400" dirty="0" smtClean="0">
                <a:ea typeface="ＭＳ Ｐゴシック" pitchFamily="34" charset="-128"/>
              </a:rPr>
              <a:t>, </a:t>
            </a:r>
            <a:r>
              <a:rPr lang="en-US" altLang="ja-JP" sz="1400" dirty="0" err="1" smtClean="0">
                <a:ea typeface="ＭＳ Ｐゴシック" pitchFamily="34" charset="-128"/>
              </a:rPr>
              <a:t>análisis</a:t>
            </a:r>
            <a:r>
              <a:rPr lang="en-US" altLang="ja-JP" sz="1400" dirty="0" smtClean="0">
                <a:ea typeface="ＭＳ Ｐゴシック" pitchFamily="34" charset="-128"/>
              </a:rPr>
              <a:t> y </a:t>
            </a:r>
            <a:r>
              <a:rPr lang="en-US" altLang="ja-JP" sz="1400" dirty="0" err="1" smtClean="0">
                <a:ea typeface="ＭＳ Ｐゴシック" pitchFamily="34" charset="-128"/>
              </a:rPr>
              <a:t>otras</a:t>
            </a:r>
            <a:r>
              <a:rPr lang="en-US" altLang="ja-JP" sz="1400" dirty="0" smtClean="0">
                <a:ea typeface="ＭＳ Ｐゴシック" pitchFamily="34" charset="-128"/>
              </a:rPr>
              <a:t> </a:t>
            </a:r>
            <a:r>
              <a:rPr lang="en-US" altLang="ja-JP" sz="1400" dirty="0" err="1" smtClean="0">
                <a:ea typeface="ＭＳ Ｐゴシック" pitchFamily="34" charset="-128"/>
              </a:rPr>
              <a:t>exploraciones</a:t>
            </a:r>
            <a:r>
              <a:rPr lang="en-US" altLang="ja-JP" sz="1400" dirty="0" smtClean="0">
                <a:ea typeface="ＭＳ Ｐゴシック" pitchFamily="34" charset="-128"/>
              </a:rPr>
              <a:t> </a:t>
            </a:r>
            <a:r>
              <a:rPr lang="en-US" altLang="ja-JP" sz="1400" dirty="0" err="1" smtClean="0">
                <a:ea typeface="ＭＳ Ｐゴシック" pitchFamily="34" charset="-128"/>
              </a:rPr>
              <a:t>si</a:t>
            </a:r>
            <a:r>
              <a:rPr lang="en-US" altLang="ja-JP" sz="1400" dirty="0" smtClean="0">
                <a:ea typeface="ＭＳ Ｐゴシック" pitchFamily="34" charset="-128"/>
              </a:rPr>
              <a:t> se </a:t>
            </a:r>
            <a:r>
              <a:rPr lang="en-US" altLang="ja-JP" sz="1400" dirty="0" err="1" smtClean="0">
                <a:ea typeface="ＭＳ Ｐゴシック" pitchFamily="34" charset="-128"/>
              </a:rPr>
              <a:t>necesitan</a:t>
            </a:r>
            <a:endParaRPr lang="en-US" altLang="ja-JP" sz="1400" dirty="0" smtClean="0">
              <a:ea typeface="ＭＳ Ｐゴシック" pitchFamily="34" charset="-128"/>
            </a:endParaRPr>
          </a:p>
          <a:p>
            <a:pPr marL="1104900" lvl="2" indent="-323850" eaLnBrk="1" hangingPunct="1">
              <a:buSzPct val="125000"/>
              <a:buFont typeface="Verdana" pitchFamily="34" charset="0"/>
              <a:buChar char="–"/>
            </a:pPr>
            <a:r>
              <a:rPr lang="en-GB" altLang="ja-JP" sz="1400" dirty="0" err="1" smtClean="0">
                <a:ea typeface="ＭＳ Ｐゴシック" pitchFamily="34" charset="-128"/>
              </a:rPr>
              <a:t>Hallazgos</a:t>
            </a:r>
            <a:r>
              <a:rPr lang="en-GB" altLang="ja-JP" sz="1400" dirty="0" smtClean="0">
                <a:ea typeface="ＭＳ Ｐゴシック" pitchFamily="34" charset="-128"/>
              </a:rPr>
              <a:t>/</a:t>
            </a:r>
            <a:r>
              <a:rPr lang="en-GB" altLang="ja-JP" sz="1400" dirty="0" err="1" smtClean="0">
                <a:ea typeface="ＭＳ Ｐゴシック" pitchFamily="34" charset="-128"/>
              </a:rPr>
              <a:t>síntomas</a:t>
            </a:r>
            <a:r>
              <a:rPr lang="en-GB" altLang="ja-JP" sz="1400" dirty="0" smtClean="0">
                <a:ea typeface="ＭＳ Ｐゴシック" pitchFamily="34" charset="-128"/>
              </a:rPr>
              <a:t> de </a:t>
            </a:r>
            <a:r>
              <a:rPr lang="en-GB" altLang="ja-JP" sz="1400" dirty="0" err="1" smtClean="0">
                <a:ea typeface="ＭＳ Ｐゴシック" pitchFamily="34" charset="-128"/>
              </a:rPr>
              <a:t>enfermedad</a:t>
            </a:r>
            <a:r>
              <a:rPr lang="en-GB" altLang="ja-JP" sz="1400" dirty="0" smtClean="0">
                <a:ea typeface="ＭＳ Ｐゴシック" pitchFamily="34" charset="-128"/>
              </a:rPr>
              <a:t> </a:t>
            </a:r>
            <a:r>
              <a:rPr lang="en-GB" altLang="ja-JP" sz="1400" dirty="0" err="1" smtClean="0">
                <a:ea typeface="ＭＳ Ｐゴシック" pitchFamily="34" charset="-128"/>
              </a:rPr>
              <a:t>hepática</a:t>
            </a:r>
            <a:r>
              <a:rPr lang="en-GB" altLang="ja-JP" sz="1400" dirty="0" smtClean="0">
                <a:ea typeface="ＭＳ Ｐゴシック" pitchFamily="34" charset="-128"/>
              </a:rPr>
              <a:t> ( </a:t>
            </a:r>
            <a:r>
              <a:rPr lang="en-GB" altLang="ja-JP" sz="1400" dirty="0" err="1" smtClean="0">
                <a:ea typeface="ＭＳ Ｐゴシック" pitchFamily="34" charset="-128"/>
              </a:rPr>
              <a:t>ascitis</a:t>
            </a:r>
            <a:r>
              <a:rPr lang="en-GB" altLang="ja-JP" sz="1400" dirty="0" smtClean="0">
                <a:ea typeface="ＭＳ Ｐゴシック" pitchFamily="34" charset="-128"/>
              </a:rPr>
              <a:t>, varices </a:t>
            </a:r>
            <a:r>
              <a:rPr lang="en-GB" altLang="ja-JP" sz="1400" dirty="0" err="1" smtClean="0">
                <a:ea typeface="ＭＳ Ｐゴシック" pitchFamily="34" charset="-128"/>
              </a:rPr>
              <a:t>esofágicas</a:t>
            </a:r>
            <a:r>
              <a:rPr lang="en-GB" altLang="ja-JP" sz="1400" dirty="0" smtClean="0">
                <a:ea typeface="ＭＳ Ｐゴシック" pitchFamily="34" charset="-128"/>
              </a:rPr>
              <a:t>, </a:t>
            </a:r>
            <a:r>
              <a:rPr lang="en-GB" altLang="ja-JP" sz="1400" dirty="0" err="1" smtClean="0">
                <a:ea typeface="ＭＳ Ｐゴシック" pitchFamily="34" charset="-128"/>
              </a:rPr>
              <a:t>encefalopatía</a:t>
            </a:r>
            <a:r>
              <a:rPr lang="en-GB" altLang="ja-JP" sz="1400" dirty="0" smtClean="0">
                <a:ea typeface="ＭＳ Ｐゴシック" pitchFamily="34" charset="-128"/>
              </a:rPr>
              <a:t>, </a:t>
            </a:r>
            <a:r>
              <a:rPr lang="en-GB" altLang="ja-JP" sz="1400" dirty="0" err="1" smtClean="0">
                <a:ea typeface="ＭＳ Ｐゴシック" pitchFamily="34" charset="-128"/>
              </a:rPr>
              <a:t>etc</a:t>
            </a:r>
            <a:r>
              <a:rPr lang="en-GB" altLang="ja-JP" sz="1400" dirty="0" smtClean="0">
                <a:ea typeface="ＭＳ Ｐゴシック" pitchFamily="34" charset="-128"/>
              </a:rPr>
              <a:t>)</a:t>
            </a:r>
          </a:p>
          <a:p>
            <a:pPr marL="1104900" lvl="2" indent="-323850" eaLnBrk="1" hangingPunct="1">
              <a:buSzPct val="125000"/>
              <a:buFont typeface="Verdana" pitchFamily="34" charset="0"/>
              <a:buChar char="–"/>
            </a:pPr>
            <a:r>
              <a:rPr lang="en-US" altLang="ja-JP" sz="1400" dirty="0" err="1" smtClean="0">
                <a:ea typeface="ＭＳ Ｐゴシック" pitchFamily="34" charset="-128"/>
              </a:rPr>
              <a:t>Contraindicationes</a:t>
            </a:r>
            <a:r>
              <a:rPr lang="en-US" altLang="ja-JP" sz="1400" dirty="0" smtClean="0">
                <a:ea typeface="ＭＳ Ｐゴシック" pitchFamily="34" charset="-128"/>
              </a:rPr>
              <a:t> para </a:t>
            </a:r>
            <a:r>
              <a:rPr lang="en-US" altLang="ja-JP" sz="1400" dirty="0" err="1" smtClean="0">
                <a:ea typeface="ＭＳ Ｐゴシック" pitchFamily="34" charset="-128"/>
              </a:rPr>
              <a:t>sorafenib</a:t>
            </a:r>
            <a:endParaRPr lang="en-US" altLang="ja-JP" sz="1400" dirty="0" smtClean="0">
              <a:ea typeface="ＭＳ Ｐゴシック" pitchFamily="34" charset="-128"/>
            </a:endParaRPr>
          </a:p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en-US" altLang="ja-JP" dirty="0" smtClean="0">
                <a:ea typeface="ＭＳ Ｐゴシック" pitchFamily="34" charset="-128"/>
              </a:rPr>
              <a:t>Los </a:t>
            </a:r>
            <a:r>
              <a:rPr lang="en-US" altLang="ja-JP" dirty="0" err="1" smtClean="0">
                <a:ea typeface="ＭＳ Ｐゴシック" pitchFamily="34" charset="-128"/>
              </a:rPr>
              <a:t>pacientes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deben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estar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informados</a:t>
            </a:r>
            <a:r>
              <a:rPr lang="en-US" altLang="ja-JP" dirty="0" smtClean="0">
                <a:ea typeface="ＭＳ Ｐゴシック" pitchFamily="34" charset="-128"/>
              </a:rPr>
              <a:t> para </a:t>
            </a:r>
            <a:r>
              <a:rPr lang="en-US" altLang="ja-JP" dirty="0" err="1" smtClean="0">
                <a:ea typeface="ＭＳ Ｐゴシック" pitchFamily="34" charset="-128"/>
              </a:rPr>
              <a:t>vigilar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los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efectos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adversos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si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aparecen</a:t>
            </a:r>
            <a:r>
              <a:rPr lang="en-US" altLang="ja-JP" dirty="0" smtClean="0">
                <a:ea typeface="ＭＳ Ｐゴシック" pitchFamily="34" charset="-128"/>
              </a:rPr>
              <a:t>:</a:t>
            </a:r>
          </a:p>
          <a:p>
            <a:pPr marL="723900" lvl="1" indent="-323850" eaLnBrk="1" hangingPunct="1">
              <a:buSzPct val="125000"/>
            </a:pPr>
            <a:r>
              <a:rPr lang="en-US" altLang="ja-JP" sz="1800" dirty="0" err="1" smtClean="0">
                <a:ea typeface="ＭＳ Ｐゴシック" pitchFamily="34" charset="-128"/>
              </a:rPr>
              <a:t>Estar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n-US" altLang="ja-JP" sz="1800" dirty="0" err="1" smtClean="0">
                <a:ea typeface="ＭＳ Ｐゴシック" pitchFamily="34" charset="-128"/>
              </a:rPr>
              <a:t>alerta</a:t>
            </a:r>
            <a:r>
              <a:rPr lang="en-US" altLang="ja-JP" sz="1800" dirty="0" smtClean="0">
                <a:ea typeface="ＭＳ Ｐゴシック" pitchFamily="34" charset="-128"/>
              </a:rPr>
              <a:t> a </a:t>
            </a:r>
            <a:r>
              <a:rPr lang="en-US" altLang="ja-JP" sz="1800" dirty="0" err="1" smtClean="0">
                <a:ea typeface="ＭＳ Ｐゴシック" pitchFamily="34" charset="-128"/>
              </a:rPr>
              <a:t>los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n-US" altLang="ja-JP" sz="1800" dirty="0" err="1" smtClean="0">
                <a:ea typeface="ＭＳ Ｐゴシック" pitchFamily="34" charset="-128"/>
              </a:rPr>
              <a:t>efectos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n-US" altLang="ja-JP" sz="1800" dirty="0" err="1" smtClean="0">
                <a:ea typeface="ＭＳ Ｐゴシック" pitchFamily="34" charset="-128"/>
              </a:rPr>
              <a:t>adversos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n-US" altLang="ja-JP" sz="1800" baseline="30000" dirty="0" smtClean="0">
                <a:ea typeface="ＭＳ Ｐゴシック" pitchFamily="34" charset="-128"/>
              </a:rPr>
              <a:t>2–4</a:t>
            </a:r>
          </a:p>
          <a:p>
            <a:pPr marL="723900" lvl="1" indent="-323850" eaLnBrk="1" hangingPunct="1">
              <a:buSzPct val="125000"/>
            </a:pPr>
            <a:r>
              <a:rPr lang="en-US" altLang="ja-JP" sz="1800" dirty="0" err="1" smtClean="0">
                <a:ea typeface="ＭＳ Ｐゴシック" pitchFamily="34" charset="-128"/>
              </a:rPr>
              <a:t>Medidas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n-US" altLang="ja-JP" sz="1800" dirty="0" err="1" smtClean="0">
                <a:ea typeface="ＭＳ Ｐゴシック" pitchFamily="34" charset="-128"/>
              </a:rPr>
              <a:t>preventivos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n-US" altLang="ja-JP" sz="1800" baseline="30000" dirty="0" smtClean="0">
                <a:ea typeface="ＭＳ Ｐゴシック" pitchFamily="34" charset="-128"/>
              </a:rPr>
              <a:t>2</a:t>
            </a:r>
          </a:p>
          <a:p>
            <a:pPr marL="323850" indent="-323850" eaLnBrk="1" hangingPunct="1">
              <a:buFontTx/>
              <a:buNone/>
            </a:pPr>
            <a:endParaRPr lang="en-US" altLang="ja-JP" baseline="30000" dirty="0" smtClean="0">
              <a:ea typeface="ＭＳ Ｐゴシック" pitchFamily="34" charset="-128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720975" y="5640388"/>
            <a:ext cx="6429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 typeface="Verdana" pitchFamily="34" charset="0"/>
              <a:buNone/>
            </a:pPr>
            <a:r>
              <a:rPr lang="es-ES" altLang="ja-JP" sz="1200"/>
              <a:t>1. Reig M, et al. Gastroenterol Hepatol. 2010;33:741–52.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ja-JP" sz="1200"/>
              <a:t>2. Porta C, et al. Clin Exp Med. 2007;7:127-34.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ja-JP" sz="1200"/>
              <a:t>3. Wood L. Commun Oncol. 2006;3:558-62.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ja-JP" sz="1200"/>
              <a:t>4. Robert C, et al. Lancet Oncol. 2005;6:491-500.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ja-JP" sz="1200"/>
              <a:t>5. Autier J, et al. Arch Dermatol. 2008;144:886-92.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ja-JP" sz="1200"/>
              <a:t>6. Lacouture M, et al. Oncologist. 2008;13:1001-11. </a:t>
            </a:r>
          </a:p>
        </p:txBody>
      </p:sp>
    </p:spTree>
    <p:extLst>
      <p:ext uri="{BB962C8B-B14F-4D97-AF65-F5344CB8AC3E}">
        <p14:creationId xmlns:p14="http://schemas.microsoft.com/office/powerpoint/2010/main" val="1052186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smtClean="0">
                <a:ea typeface="ＭＳ Ｐゴシック" pitchFamily="34" charset="-128"/>
              </a:rPr>
              <a:t>Adverse events: general guidance</a:t>
            </a:r>
            <a:endParaRPr lang="en-US" altLang="ja-JP" smtClean="0">
              <a:ea typeface="ＭＳ Ｐゴシック" pitchFamily="34" charset="-128"/>
            </a:endParaRPr>
          </a:p>
        </p:txBody>
      </p:sp>
      <p:sp>
        <p:nvSpPr>
          <p:cNvPr id="13315" name="Rectangle 10"/>
          <p:cNvSpPr>
            <a:spLocks noGrp="1" noChangeArrowheads="1"/>
          </p:cNvSpPr>
          <p:nvPr>
            <p:ph idx="4294967295"/>
          </p:nvPr>
        </p:nvSpPr>
        <p:spPr>
          <a:xfrm>
            <a:off x="371475" y="1447800"/>
            <a:ext cx="8229600" cy="4678363"/>
          </a:xfrm>
          <a:prstGeom prst="rect">
            <a:avLst/>
          </a:prstGeom>
        </p:spPr>
        <p:txBody>
          <a:bodyPr/>
          <a:lstStyle/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en-US" altLang="ja-JP" smtClean="0">
                <a:ea typeface="ＭＳ Ｐゴシック" pitchFamily="34" charset="-128"/>
              </a:rPr>
              <a:t>Early intervention and symptomatic treatment may</a:t>
            </a:r>
          </a:p>
          <a:p>
            <a:pPr lvl="1" eaLnBrk="1" hangingPunct="1">
              <a:buSzPct val="125000"/>
            </a:pPr>
            <a:r>
              <a:rPr lang="en-US" altLang="ja-JP" sz="1800" smtClean="0">
                <a:ea typeface="ＭＳ Ｐゴシック" pitchFamily="34" charset="-128"/>
              </a:rPr>
              <a:t>improve quality of life (QoL)</a:t>
            </a:r>
            <a:r>
              <a:rPr lang="en-US" altLang="ja-JP" sz="1800" baseline="30000" smtClean="0">
                <a:ea typeface="ＭＳ Ｐゴシック" pitchFamily="34" charset="-128"/>
              </a:rPr>
              <a:t>5</a:t>
            </a:r>
          </a:p>
          <a:p>
            <a:pPr lvl="1" eaLnBrk="1" hangingPunct="1">
              <a:buSzPct val="125000"/>
            </a:pPr>
            <a:r>
              <a:rPr lang="en-US" altLang="ja-JP" sz="1800" smtClean="0">
                <a:ea typeface="ＭＳ Ｐゴシック" pitchFamily="34" charset="-128"/>
              </a:rPr>
              <a:t>facilitate adherence to therapy, optimizing potential benefits of </a:t>
            </a:r>
            <a:br>
              <a:rPr lang="en-US" altLang="ja-JP" sz="1800" smtClean="0">
                <a:ea typeface="ＭＳ Ｐゴシック" pitchFamily="34" charset="-128"/>
              </a:rPr>
            </a:br>
            <a:r>
              <a:rPr lang="en-US" altLang="ja-JP" sz="1800" smtClean="0">
                <a:ea typeface="ＭＳ Ｐゴシック" pitchFamily="34" charset="-128"/>
              </a:rPr>
              <a:t>therapy</a:t>
            </a:r>
            <a:r>
              <a:rPr lang="en-US" altLang="ja-JP" sz="1800" baseline="30000" smtClean="0">
                <a:ea typeface="ＭＳ Ｐゴシック" pitchFamily="34" charset="-128"/>
              </a:rPr>
              <a:t>2–6</a:t>
            </a:r>
          </a:p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en-US" altLang="ja-JP" smtClean="0">
                <a:ea typeface="ＭＳ Ｐゴシック" pitchFamily="34" charset="-128"/>
              </a:rPr>
              <a:t>For </a:t>
            </a:r>
            <a:r>
              <a:rPr lang="en-GB" altLang="ja-JP" smtClean="0">
                <a:ea typeface="ＭＳ Ｐゴシック" pitchFamily="34" charset="-128"/>
              </a:rPr>
              <a:t>Grade 1 or 2 adverse </a:t>
            </a:r>
            <a:r>
              <a:rPr lang="en-US" altLang="ja-JP" smtClean="0">
                <a:ea typeface="ＭＳ Ｐゴシック" pitchFamily="34" charset="-128"/>
              </a:rPr>
              <a:t>events</a:t>
            </a:r>
          </a:p>
          <a:p>
            <a:pPr lvl="1" eaLnBrk="1" hangingPunct="1">
              <a:buSzPct val="125000"/>
            </a:pPr>
            <a:r>
              <a:rPr lang="en-US" altLang="ja-JP" sz="1800" smtClean="0">
                <a:ea typeface="ＭＳ Ｐゴシック" pitchFamily="34" charset="-128"/>
              </a:rPr>
              <a:t>Symptoms can usually be alleviated with symptomatic treatment or dose modification, and sorafenib treatment can continue</a:t>
            </a:r>
            <a:r>
              <a:rPr lang="en-US" altLang="ja-JP" sz="1800" baseline="30000" smtClean="0">
                <a:ea typeface="ＭＳ Ｐゴシック" pitchFamily="34" charset="-128"/>
              </a:rPr>
              <a:t>2–6</a:t>
            </a:r>
          </a:p>
          <a:p>
            <a:pPr lvl="1" eaLnBrk="1" hangingPunct="1">
              <a:buSzPct val="125000"/>
            </a:pPr>
            <a:endParaRPr lang="en-US" altLang="ja-JP" sz="1800" baseline="30000" smtClean="0">
              <a:ea typeface="ＭＳ Ｐゴシック" pitchFamily="34" charset="-128"/>
            </a:endParaRPr>
          </a:p>
          <a:p>
            <a:pPr marL="323850" indent="-323850" eaLnBrk="1" hangingPunct="1">
              <a:buSzPct val="125000"/>
            </a:pPr>
            <a:r>
              <a:rPr lang="en-GB" altLang="ja-JP" smtClean="0">
                <a:ea typeface="ＭＳ Ｐゴシック" pitchFamily="34" charset="-128"/>
              </a:rPr>
              <a:t>Good communication and support for patients and families by Health Care Professionals is very important</a:t>
            </a:r>
            <a:endParaRPr lang="en-US" altLang="ja-JP" sz="1800" baseline="30000" smtClean="0">
              <a:ea typeface="ＭＳ Ｐゴシック" pitchFamily="34" charset="-128"/>
            </a:endParaRPr>
          </a:p>
          <a:p>
            <a:pPr marL="323850" indent="-323850" eaLnBrk="1" hangingPunct="1"/>
            <a:endParaRPr lang="en-US" altLang="ja-JP" baseline="30000" smtClean="0">
              <a:ea typeface="ＭＳ Ｐゴシック" pitchFamily="34" charset="-128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720975" y="5640388"/>
            <a:ext cx="6429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 typeface="Verdana" pitchFamily="34" charset="0"/>
              <a:buNone/>
            </a:pPr>
            <a:r>
              <a:rPr lang="es-ES" altLang="ja-JP" sz="1200"/>
              <a:t>1. Reig M, et al. Gastroenterol Hepatol. 2010;33:741–52.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ja-JP" sz="1200"/>
              <a:t>2. Porta C, et al. Clin Exp Med. 2007;7:127-34.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ja-JP" sz="1200"/>
              <a:t>3. Wood L. Commun Oncol. 2006;3:558-62.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ja-JP" sz="1200"/>
              <a:t>4. Robert C, et al. Lancet Oncol. 2005;6:491-500.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ja-JP" sz="1200"/>
              <a:t>5. Autier J, et al. Arch Dermatol. 2008;144:886-92.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ja-JP" sz="1200"/>
              <a:t>6. Lacouture M, et al. Oncologist. 2008;13:1001-11. </a:t>
            </a:r>
          </a:p>
        </p:txBody>
      </p:sp>
    </p:spTree>
    <p:extLst>
      <p:ext uri="{BB962C8B-B14F-4D97-AF65-F5344CB8AC3E}">
        <p14:creationId xmlns:p14="http://schemas.microsoft.com/office/powerpoint/2010/main" val="37577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6875"/>
            <a:ext cx="8367713" cy="1041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ja-JP" dirty="0" err="1" smtClean="0">
                <a:ea typeface="ＭＳ Ｐゴシック" pitchFamily="34" charset="-128"/>
              </a:rPr>
              <a:t>Perfil</a:t>
            </a:r>
            <a:r>
              <a:rPr lang="fr-FR" altLang="ja-JP" dirty="0" smtClean="0">
                <a:ea typeface="ＭＳ Ｐゴシック" pitchFamily="34" charset="-128"/>
              </a:rPr>
              <a:t> de </a:t>
            </a:r>
            <a:r>
              <a:rPr lang="fr-FR" altLang="ja-JP" dirty="0" err="1" smtClean="0">
                <a:ea typeface="ＭＳ Ｐゴシック" pitchFamily="34" charset="-128"/>
              </a:rPr>
              <a:t>toxicidad</a:t>
            </a:r>
            <a:r>
              <a:rPr lang="fr-FR" altLang="ja-JP" dirty="0" smtClean="0">
                <a:ea typeface="ＭＳ Ｐゴシック" pitchFamily="34" charset="-128"/>
              </a:rPr>
              <a:t> de los </a:t>
            </a:r>
            <a:r>
              <a:rPr lang="fr-FR" altLang="ja-JP" dirty="0" err="1" smtClean="0">
                <a:ea typeface="ＭＳ Ｐゴシック" pitchFamily="34" charset="-128"/>
              </a:rPr>
              <a:t>estudios</a:t>
            </a:r>
            <a:r>
              <a:rPr lang="fr-FR" altLang="ja-JP" dirty="0" smtClean="0">
                <a:ea typeface="ＭＳ Ｐゴシック" pitchFamily="34" charset="-128"/>
              </a:rPr>
              <a:t> SHARP y </a:t>
            </a:r>
            <a:br>
              <a:rPr lang="fr-FR" altLang="ja-JP" dirty="0" smtClean="0">
                <a:ea typeface="ＭＳ Ｐゴシック" pitchFamily="34" charset="-128"/>
              </a:rPr>
            </a:br>
            <a:r>
              <a:rPr lang="fr-FR" altLang="ja-JP" dirty="0" smtClean="0">
                <a:ea typeface="ＭＳ Ｐゴシック" pitchFamily="34" charset="-128"/>
              </a:rPr>
              <a:t>Asia–</a:t>
            </a:r>
            <a:r>
              <a:rPr lang="fr-FR" altLang="ja-JP" dirty="0" err="1" smtClean="0">
                <a:ea typeface="ＭＳ Ｐゴシック" pitchFamily="34" charset="-128"/>
              </a:rPr>
              <a:t>Pacífico</a:t>
            </a:r>
            <a:endParaRPr lang="fr-FR" altLang="ja-JP" dirty="0" smtClean="0">
              <a:ea typeface="ＭＳ Ｐゴシック" pitchFamily="34" charset="-128"/>
            </a:endParaRPr>
          </a:p>
        </p:txBody>
      </p:sp>
      <p:graphicFrame>
        <p:nvGraphicFramePr>
          <p:cNvPr id="16526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689011"/>
              </p:ext>
            </p:extLst>
          </p:nvPr>
        </p:nvGraphicFramePr>
        <p:xfrm>
          <a:off x="147638" y="1606550"/>
          <a:ext cx="8834437" cy="3441941"/>
        </p:xfrm>
        <a:graphic>
          <a:graphicData uri="http://schemas.openxmlformats.org/drawingml/2006/table">
            <a:tbl>
              <a:tblPr/>
              <a:tblGrid>
                <a:gridCol w="1614487"/>
                <a:gridCol w="904875"/>
                <a:gridCol w="909638"/>
                <a:gridCol w="955675"/>
                <a:gridCol w="879475"/>
                <a:gridCol w="881062"/>
                <a:gridCol w="879475"/>
                <a:gridCol w="930275"/>
                <a:gridCol w="879475"/>
              </a:tblGrid>
              <a:tr h="323919">
                <a:tc rowSpan="3">
                  <a:txBody>
                    <a:bodyPr/>
                    <a:lstStyle/>
                    <a:p>
                      <a:pPr marL="87313" marR="0" lvl="0" indent="-8731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Efectos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adversos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relacionados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(%)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Sorafenib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274638" algn="r"/>
                        </a:tabLst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Placebo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Todos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Grado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3–4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274638" algn="r"/>
                        </a:tabLst>
                      </a:pP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Todos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Grado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3–4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SHARP</a:t>
                      </a:r>
                      <a:r>
                        <a:rPr kumimoji="0" lang="en-US" altLang="ko-K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  <a:endParaRPr kumimoji="0" lang="en-US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Asia–Pacifico</a:t>
                      </a:r>
                      <a:r>
                        <a:rPr kumimoji="0" lang="en-US" altLang="ko-K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SHARP</a:t>
                      </a:r>
                      <a:r>
                        <a:rPr kumimoji="0" lang="en-US" altLang="ko-K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  <a:endParaRPr kumimoji="0" lang="en-US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Asia–Pacífico</a:t>
                      </a:r>
                      <a:r>
                        <a:rPr kumimoji="0" lang="en-US" altLang="ko-K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SHARP</a:t>
                      </a:r>
                      <a:r>
                        <a:rPr kumimoji="0" lang="en-US" altLang="ko-K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  <a:endParaRPr kumimoji="0" lang="en-US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Asia–Pacífico</a:t>
                      </a:r>
                      <a:r>
                        <a:rPr kumimoji="0" lang="en-US" altLang="ko-K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SHARP</a:t>
                      </a:r>
                      <a:r>
                        <a:rPr kumimoji="0" lang="en-US" altLang="ko-K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  <a:endParaRPr kumimoji="0" lang="en-US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61975" algn="r"/>
                        </a:tabLst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Asia–Pacífico</a:t>
                      </a:r>
                      <a:r>
                        <a:rPr kumimoji="0" lang="en-US" altLang="ko-K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19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Diarrea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39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45737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25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45737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8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45737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45737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45737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5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45737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19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Anorexia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14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13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19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Nausea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8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Síndrome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</a:t>
                      </a: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mano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-pie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45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8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11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19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Alopecia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14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25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Disfunción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</a:t>
                      </a: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hepática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19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Sangrado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7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30225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6524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4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512763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4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9147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&lt; 1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>
                          <a:tab pos="819150" algn="r"/>
                          <a:tab pos="1003300" algn="r"/>
                        </a:tabLst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T="0" marB="914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30" name="Text Box 117"/>
          <p:cNvSpPr txBox="1">
            <a:spLocks noChangeArrowheads="1"/>
          </p:cNvSpPr>
          <p:nvPr/>
        </p:nvSpPr>
        <p:spPr bwMode="auto">
          <a:xfrm>
            <a:off x="5399088" y="6389688"/>
            <a:ext cx="3744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fr-FR" altLang="ja-JP" sz="1200">
                <a:solidFill>
                  <a:srgbClr val="FFFFFF"/>
                </a:solidFill>
                <a:ea typeface="ＭＳ Ｐゴシック" pitchFamily="34" charset="-128"/>
              </a:rPr>
              <a:t>1. Llovet JM, et al. N Engl J Med. 2008;</a:t>
            </a:r>
            <a:r>
              <a:rPr lang="en-US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359:378-90.</a:t>
            </a:r>
            <a:br>
              <a:rPr lang="en-US" altLang="ja-JP" sz="1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fr-FR" altLang="ja-JP" sz="1200">
                <a:solidFill>
                  <a:srgbClr val="FFFFFF"/>
                </a:solidFill>
                <a:ea typeface="ＭＳ Ｐゴシック" pitchFamily="34" charset="-128"/>
              </a:rPr>
              <a:t>2. Cheng AL, et al. Lancet Oncol. 2009;10:25-34.</a:t>
            </a:r>
          </a:p>
        </p:txBody>
      </p:sp>
      <p:sp>
        <p:nvSpPr>
          <p:cNvPr id="31831" name="TextBox 4"/>
          <p:cNvSpPr txBox="1">
            <a:spLocks noChangeArrowheads="1"/>
          </p:cNvSpPr>
          <p:nvPr/>
        </p:nvSpPr>
        <p:spPr bwMode="auto">
          <a:xfrm>
            <a:off x="0" y="6396038"/>
            <a:ext cx="2733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ja-JP" sz="1200">
                <a:ea typeface="ＭＳ Ｐゴシック" pitchFamily="34" charset="-128"/>
              </a:rPr>
              <a:t>AE = adverse event; </a:t>
            </a:r>
            <a:br>
              <a:rPr lang="en-US" altLang="ja-JP" sz="1200">
                <a:ea typeface="ＭＳ Ｐゴシック" pitchFamily="34" charset="-128"/>
              </a:rPr>
            </a:br>
            <a:r>
              <a:rPr lang="en-US" altLang="ja-JP" sz="1200">
                <a:ea typeface="ＭＳ Ｐゴシック" pitchFamily="34" charset="-128"/>
              </a:rPr>
              <a:t>HFSR = hand–foot–skin reaction.</a:t>
            </a:r>
          </a:p>
        </p:txBody>
      </p:sp>
      <p:sp>
        <p:nvSpPr>
          <p:cNvPr id="31832" name="TextBox 9"/>
          <p:cNvSpPr txBox="1">
            <a:spLocks noChangeArrowheads="1"/>
          </p:cNvSpPr>
          <p:nvPr/>
        </p:nvSpPr>
        <p:spPr bwMode="auto">
          <a:xfrm>
            <a:off x="349250" y="5289550"/>
            <a:ext cx="8720977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6538" indent="-2365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altLang="ja-JP" dirty="0" smtClean="0">
                <a:ea typeface="ＭＳ Ｐゴシック" pitchFamily="34" charset="-128"/>
              </a:rPr>
              <a:t>La </a:t>
            </a:r>
            <a:r>
              <a:rPr lang="en-GB" altLang="ja-JP" dirty="0" err="1" smtClean="0">
                <a:ea typeface="ＭＳ Ｐゴシック" pitchFamily="34" charset="-128"/>
              </a:rPr>
              <a:t>mayoría</a:t>
            </a:r>
            <a:r>
              <a:rPr lang="en-GB" altLang="ja-JP" dirty="0" smtClean="0">
                <a:ea typeface="ＭＳ Ｐゴシック" pitchFamily="34" charset="-128"/>
              </a:rPr>
              <a:t> de </a:t>
            </a:r>
            <a:r>
              <a:rPr lang="en-GB" altLang="ja-JP" dirty="0" err="1" smtClean="0">
                <a:ea typeface="ＭＳ Ｐゴシック" pitchFamily="34" charset="-128"/>
              </a:rPr>
              <a:t>los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efectos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adversos</a:t>
            </a:r>
            <a:r>
              <a:rPr lang="en-GB" altLang="ja-JP" dirty="0" smtClean="0">
                <a:ea typeface="ＭＳ Ｐゴシック" pitchFamily="34" charset="-128"/>
              </a:rPr>
              <a:t> de </a:t>
            </a:r>
            <a:r>
              <a:rPr lang="en-GB" altLang="ja-JP" dirty="0" err="1" smtClean="0">
                <a:ea typeface="ＭＳ Ｐゴシック" pitchFamily="34" charset="-128"/>
              </a:rPr>
              <a:t>sorafenib</a:t>
            </a:r>
            <a:r>
              <a:rPr lang="en-GB" altLang="ja-JP" dirty="0" smtClean="0">
                <a:ea typeface="ＭＳ Ｐゴシック" pitchFamily="34" charset="-128"/>
              </a:rPr>
              <a:t> son </a:t>
            </a:r>
            <a:r>
              <a:rPr lang="en-GB" altLang="ja-JP" dirty="0" err="1" smtClean="0">
                <a:ea typeface="ＭＳ Ｐゴシック" pitchFamily="34" charset="-128"/>
              </a:rPr>
              <a:t>manejables</a:t>
            </a:r>
            <a:r>
              <a:rPr lang="en-GB" altLang="ja-JP" dirty="0" smtClean="0">
                <a:ea typeface="ＭＳ Ｐゴシック" pitchFamily="34" charset="-128"/>
              </a:rPr>
              <a:t> y no </a:t>
            </a:r>
            <a:r>
              <a:rPr lang="en-GB" altLang="ja-JP" dirty="0" err="1" smtClean="0">
                <a:ea typeface="ＭＳ Ｐゴシック" pitchFamily="34" charset="-128"/>
              </a:rPr>
              <a:t>amenazan</a:t>
            </a:r>
            <a:endParaRPr lang="en-GB" altLang="ja-JP" dirty="0" smtClean="0"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</a:pPr>
            <a:r>
              <a:rPr lang="en-GB" altLang="ja-JP" dirty="0">
                <a:ea typeface="ＭＳ Ｐゴシック" pitchFamily="34" charset="-128"/>
              </a:rPr>
              <a:t> </a:t>
            </a:r>
            <a:r>
              <a:rPr lang="en-GB" altLang="ja-JP" dirty="0" smtClean="0">
                <a:ea typeface="ＭＳ Ｐゴシック" pitchFamily="34" charset="-128"/>
              </a:rPr>
              <a:t>la </a:t>
            </a:r>
            <a:r>
              <a:rPr lang="en-GB" altLang="ja-JP" dirty="0" err="1" smtClean="0">
                <a:ea typeface="ＭＳ Ｐゴシック" pitchFamily="34" charset="-128"/>
              </a:rPr>
              <a:t>vida</a:t>
            </a:r>
            <a:r>
              <a:rPr lang="en-GB" altLang="ja-JP" dirty="0" smtClean="0">
                <a:ea typeface="ＭＳ Ｐゴシック" pitchFamily="34" charset="-128"/>
              </a:rPr>
              <a:t> del </a:t>
            </a:r>
            <a:r>
              <a:rPr lang="en-GB" altLang="ja-JP" dirty="0" err="1" smtClean="0">
                <a:ea typeface="ＭＳ Ｐゴシック" pitchFamily="34" charset="-128"/>
              </a:rPr>
              <a:t>paciente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endParaRPr lang="en-US" altLang="ja-JP" dirty="0">
              <a:ea typeface="ＭＳ Ｐゴシック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504" y="2780928"/>
            <a:ext cx="8962723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8015" y="3573016"/>
            <a:ext cx="8962723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8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381000" y="273050"/>
            <a:ext cx="8367713" cy="10414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ja-JP" dirty="0" err="1" smtClean="0">
                <a:ea typeface="ＭＳ Ｐゴシック" pitchFamily="34" charset="-128"/>
              </a:rPr>
              <a:t>Manejo</a:t>
            </a:r>
            <a:r>
              <a:rPr lang="en-GB" altLang="ja-JP" dirty="0" smtClean="0">
                <a:ea typeface="ＭＳ Ｐゴシック" pitchFamily="34" charset="-128"/>
              </a:rPr>
              <a:t> de </a:t>
            </a:r>
            <a:r>
              <a:rPr lang="en-GB" altLang="ja-JP" dirty="0" err="1" smtClean="0">
                <a:ea typeface="ＭＳ Ｐゴシック" pitchFamily="34" charset="-128"/>
              </a:rPr>
              <a:t>síntomas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gastrointestinales</a:t>
            </a:r>
            <a:endParaRPr lang="en-GB" altLang="ja-JP" dirty="0" smtClean="0"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447800"/>
            <a:ext cx="8229600" cy="4678363"/>
          </a:xfrm>
          <a:prstGeom prst="rect">
            <a:avLst/>
          </a:prstGeom>
        </p:spPr>
        <p:txBody>
          <a:bodyPr/>
          <a:lstStyle/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</a:pPr>
            <a:r>
              <a:rPr lang="en-GB" altLang="ja-JP" dirty="0" err="1" smtClean="0">
                <a:ea typeface="ＭＳ Ｐゴシック" pitchFamily="34" charset="-128"/>
              </a:rPr>
              <a:t>Evitar</a:t>
            </a:r>
            <a:r>
              <a:rPr lang="en-GB" altLang="ja-JP" dirty="0" smtClean="0">
                <a:ea typeface="ＭＳ Ｐゴシック" pitchFamily="34" charset="-128"/>
              </a:rPr>
              <a:t> la </a:t>
            </a:r>
            <a:r>
              <a:rPr lang="en-GB" altLang="ja-JP" dirty="0" err="1" smtClean="0">
                <a:ea typeface="ＭＳ Ｐゴシック" pitchFamily="34" charset="-128"/>
              </a:rPr>
              <a:t>pérdida</a:t>
            </a:r>
            <a:r>
              <a:rPr lang="en-GB" altLang="ja-JP" dirty="0" smtClean="0">
                <a:ea typeface="ＭＳ Ｐゴシック" pitchFamily="34" charset="-128"/>
              </a:rPr>
              <a:t> de peso y la </a:t>
            </a:r>
            <a:r>
              <a:rPr lang="en-GB" altLang="ja-JP" dirty="0" err="1" smtClean="0">
                <a:ea typeface="ＭＳ Ｐゴシック" pitchFamily="34" charset="-128"/>
              </a:rPr>
              <a:t>deshidratación</a:t>
            </a:r>
            <a:r>
              <a:rPr lang="en-GB" altLang="ja-JP" dirty="0" smtClean="0">
                <a:ea typeface="ＭＳ Ｐゴシック" pitchFamily="34" charset="-128"/>
              </a:rPr>
              <a:t> para </a:t>
            </a:r>
            <a:r>
              <a:rPr lang="en-GB" altLang="ja-JP" dirty="0" err="1" smtClean="0">
                <a:ea typeface="ＭＳ Ｐゴシック" pitchFamily="34" charset="-128"/>
              </a:rPr>
              <a:t>mantener</a:t>
            </a:r>
            <a:r>
              <a:rPr lang="en-GB" altLang="ja-JP" dirty="0" smtClean="0">
                <a:ea typeface="ＭＳ Ｐゴシック" pitchFamily="34" charset="-128"/>
              </a:rPr>
              <a:t> la </a:t>
            </a:r>
            <a:r>
              <a:rPr lang="en-GB" altLang="ja-JP" dirty="0" err="1" smtClean="0">
                <a:ea typeface="ＭＳ Ｐゴシック" pitchFamily="34" charset="-128"/>
              </a:rPr>
              <a:t>QoL</a:t>
            </a:r>
            <a:endParaRPr lang="en-GB" altLang="ja-JP" dirty="0">
              <a:ea typeface="ＭＳ Ｐゴシック" pitchFamily="34" charset="-128"/>
            </a:endParaRPr>
          </a:p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</a:pPr>
            <a:r>
              <a:rPr lang="en-GB" altLang="ja-JP" dirty="0" err="1" smtClean="0">
                <a:ea typeface="ＭＳ Ｐゴシック" pitchFamily="34" charset="-128"/>
              </a:rPr>
              <a:t>Tratamiento</a:t>
            </a:r>
            <a:r>
              <a:rPr lang="en-GB" altLang="ja-JP" dirty="0" smtClean="0">
                <a:ea typeface="ＭＳ Ｐゴシック" pitchFamily="34" charset="-128"/>
              </a:rPr>
              <a:t> de </a:t>
            </a:r>
            <a:r>
              <a:rPr lang="en-GB" altLang="ja-JP" dirty="0" err="1" smtClean="0">
                <a:solidFill>
                  <a:srgbClr val="FFFF00"/>
                </a:solidFill>
                <a:ea typeface="ＭＳ Ｐゴシック" pitchFamily="34" charset="-128"/>
              </a:rPr>
              <a:t>náuseas</a:t>
            </a:r>
            <a:r>
              <a:rPr lang="en-GB" altLang="ja-JP" dirty="0" smtClean="0">
                <a:solidFill>
                  <a:srgbClr val="FFFF00"/>
                </a:solidFill>
                <a:ea typeface="ＭＳ Ｐゴシック" pitchFamily="34" charset="-128"/>
              </a:rPr>
              <a:t> y </a:t>
            </a:r>
            <a:r>
              <a:rPr lang="en-GB" altLang="ja-JP" dirty="0" err="1" smtClean="0">
                <a:solidFill>
                  <a:srgbClr val="FFFF00"/>
                </a:solidFill>
                <a:ea typeface="ＭＳ Ｐゴシック" pitchFamily="34" charset="-128"/>
              </a:rPr>
              <a:t>vómitos</a:t>
            </a:r>
            <a:r>
              <a:rPr lang="en-GB" altLang="ja-JP" dirty="0" smtClean="0">
                <a:ea typeface="ＭＳ Ｐゴシック" pitchFamily="34" charset="-128"/>
              </a:rPr>
              <a:t>:</a:t>
            </a:r>
          </a:p>
          <a:p>
            <a:pPr lvl="1" eaLnBrk="1" hangingPunct="1">
              <a:buSzPct val="125000"/>
            </a:pPr>
            <a:r>
              <a:rPr lang="en-GB" altLang="ja-JP" sz="1800" dirty="0" err="1" smtClean="0">
                <a:ea typeface="ＭＳ Ｐゴシック" pitchFamily="34" charset="-128"/>
              </a:rPr>
              <a:t>Procorperazina</a:t>
            </a:r>
            <a:r>
              <a:rPr lang="en-GB" altLang="ja-JP" sz="1800" dirty="0" smtClean="0">
                <a:ea typeface="ＭＳ Ｐゴシック" pitchFamily="34" charset="-128"/>
              </a:rPr>
              <a:t>, ondansetron</a:t>
            </a:r>
          </a:p>
          <a:p>
            <a:pPr lvl="1" eaLnBrk="1" hangingPunct="1">
              <a:buSzPct val="125000"/>
            </a:pPr>
            <a:r>
              <a:rPr lang="en-GB" altLang="ja-JP" sz="1800" dirty="0" smtClean="0">
                <a:ea typeface="ＭＳ Ｐゴシック" pitchFamily="34" charset="-128"/>
              </a:rPr>
              <a:t>Comer y </a:t>
            </a:r>
            <a:r>
              <a:rPr lang="en-GB" altLang="ja-JP" sz="1800" dirty="0" err="1" smtClean="0">
                <a:ea typeface="ＭＳ Ｐゴシック" pitchFamily="34" charset="-128"/>
              </a:rPr>
              <a:t>beber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pequeñas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contidades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en</a:t>
            </a:r>
            <a:r>
              <a:rPr lang="en-GB" altLang="ja-JP" sz="1800" dirty="0" smtClean="0">
                <a:ea typeface="ＭＳ Ｐゴシック" pitchFamily="34" charset="-128"/>
              </a:rPr>
              <a:t> a lo largo del </a:t>
            </a:r>
            <a:r>
              <a:rPr lang="en-GB" altLang="ja-JP" sz="1800" dirty="0" err="1" smtClean="0">
                <a:ea typeface="ＭＳ Ｐゴシック" pitchFamily="34" charset="-128"/>
              </a:rPr>
              <a:t>día</a:t>
            </a:r>
            <a:endParaRPr lang="en-GB" altLang="ja-JP" sz="1800" dirty="0">
              <a:ea typeface="ＭＳ Ｐゴシック" pitchFamily="34" charset="-128"/>
            </a:endParaRPr>
          </a:p>
          <a:p>
            <a:pPr marL="323850" indent="-323850">
              <a:spcAft>
                <a:spcPts val="600"/>
              </a:spcAft>
              <a:buSzPct val="125000"/>
            </a:pPr>
            <a:r>
              <a:rPr lang="en-GB" altLang="ja-JP" dirty="0" err="1" smtClean="0">
                <a:ea typeface="ＭＳ Ｐゴシック" pitchFamily="34" charset="-128"/>
              </a:rPr>
              <a:t>Tratamiento</a:t>
            </a:r>
            <a:r>
              <a:rPr lang="en-GB" altLang="ja-JP" dirty="0" smtClean="0">
                <a:ea typeface="ＭＳ Ｐゴシック" pitchFamily="34" charset="-128"/>
              </a:rPr>
              <a:t> de la </a:t>
            </a:r>
            <a:r>
              <a:rPr lang="en-GB" altLang="ja-JP" dirty="0" smtClean="0">
                <a:solidFill>
                  <a:srgbClr val="FFFF00"/>
                </a:solidFill>
                <a:ea typeface="ＭＳ Ｐゴシック" pitchFamily="34" charset="-128"/>
              </a:rPr>
              <a:t>diarrea</a:t>
            </a:r>
            <a:r>
              <a:rPr lang="en-GB" altLang="ja-JP" baseline="30000" dirty="0" smtClean="0">
                <a:ea typeface="ＭＳ Ｐゴシック" pitchFamily="34" charset="-128"/>
              </a:rPr>
              <a:t>1,2</a:t>
            </a:r>
            <a:endParaRPr lang="en-GB" altLang="ja-JP" baseline="30000" dirty="0">
              <a:ea typeface="ＭＳ Ｐゴシック" pitchFamily="34" charset="-128"/>
            </a:endParaRPr>
          </a:p>
          <a:p>
            <a:pPr lvl="1">
              <a:buSzPct val="125000"/>
            </a:pPr>
            <a:r>
              <a:rPr lang="en-GB" altLang="ja-JP" sz="1800" dirty="0" err="1" smtClean="0">
                <a:ea typeface="ＭＳ Ｐゴシック" pitchFamily="34" charset="-128"/>
              </a:rPr>
              <a:t>Monitorizar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los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hábitos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intestinales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</a:p>
          <a:p>
            <a:pPr lvl="1">
              <a:buSzPct val="125000"/>
            </a:pPr>
            <a:r>
              <a:rPr lang="en-GB" altLang="ja-JP" sz="1800" dirty="0" err="1" smtClean="0">
                <a:ea typeface="ＭＳ Ｐゴシック" pitchFamily="34" charset="-128"/>
              </a:rPr>
              <a:t>Evitar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picantes</a:t>
            </a:r>
            <a:r>
              <a:rPr lang="en-GB" altLang="ja-JP" sz="1800" dirty="0" smtClean="0">
                <a:ea typeface="ＭＳ Ｐゴシック" pitchFamily="34" charset="-128"/>
              </a:rPr>
              <a:t> y </a:t>
            </a:r>
            <a:r>
              <a:rPr lang="en-GB" altLang="ja-JP" sz="1800" dirty="0" err="1" smtClean="0">
                <a:ea typeface="ＭＳ Ｐゴシック" pitchFamily="34" charset="-128"/>
              </a:rPr>
              <a:t>comidad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grasa</a:t>
            </a:r>
            <a:endParaRPr lang="en-GB" altLang="ja-JP" sz="1800" dirty="0" smtClean="0">
              <a:ea typeface="ＭＳ Ｐゴシック" pitchFamily="34" charset="-128"/>
            </a:endParaRPr>
          </a:p>
          <a:p>
            <a:pPr lvl="1">
              <a:buSzPct val="125000"/>
            </a:pPr>
            <a:r>
              <a:rPr lang="en-GB" altLang="ja-JP" sz="1800" dirty="0" err="1" smtClean="0">
                <a:ea typeface="ＭＳ Ｐゴシック" pitchFamily="34" charset="-128"/>
              </a:rPr>
              <a:t>Evitar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fruta</a:t>
            </a:r>
            <a:r>
              <a:rPr lang="en-GB" altLang="ja-JP" sz="1800" dirty="0" smtClean="0">
                <a:ea typeface="ＭＳ Ｐゴシック" pitchFamily="34" charset="-128"/>
              </a:rPr>
              <a:t> y </a:t>
            </a:r>
            <a:r>
              <a:rPr lang="en-GB" altLang="ja-JP" sz="1800" dirty="0" err="1" smtClean="0">
                <a:ea typeface="ＭＳ Ｐゴシック" pitchFamily="34" charset="-128"/>
              </a:rPr>
              <a:t>cafeína</a:t>
            </a:r>
            <a:endParaRPr lang="en-GB" altLang="ja-JP" sz="1800" dirty="0" smtClean="0">
              <a:ea typeface="ＭＳ Ｐゴシック" pitchFamily="34" charset="-128"/>
            </a:endParaRPr>
          </a:p>
          <a:p>
            <a:pPr lvl="1">
              <a:buSzPct val="125000"/>
            </a:pPr>
            <a:r>
              <a:rPr lang="en-GB" altLang="ja-JP" sz="1800" dirty="0" err="1" smtClean="0">
                <a:ea typeface="ＭＳ Ｐゴシック" pitchFamily="34" charset="-128"/>
              </a:rPr>
              <a:t>Mantener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ingesta</a:t>
            </a:r>
            <a:r>
              <a:rPr lang="en-GB" altLang="ja-JP" sz="1800" dirty="0" smtClean="0">
                <a:ea typeface="ＭＳ Ｐゴシック" pitchFamily="34" charset="-128"/>
              </a:rPr>
              <a:t> de </a:t>
            </a:r>
            <a:r>
              <a:rPr lang="en-GB" altLang="ja-JP" sz="1800" dirty="0" err="1" smtClean="0">
                <a:ea typeface="ＭＳ Ｐゴシック" pitchFamily="34" charset="-128"/>
              </a:rPr>
              <a:t>líquios</a:t>
            </a:r>
            <a:r>
              <a:rPr lang="en-GB" altLang="ja-JP" sz="1800" dirty="0" smtClean="0">
                <a:ea typeface="ＭＳ Ｐゴシック" pitchFamily="34" charset="-128"/>
              </a:rPr>
              <a:t> y la </a:t>
            </a:r>
            <a:r>
              <a:rPr lang="en-GB" altLang="ja-JP" sz="1800" dirty="0" err="1" smtClean="0">
                <a:ea typeface="ＭＳ Ｐゴシック" pitchFamily="34" charset="-128"/>
              </a:rPr>
              <a:t>hidratación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</a:p>
          <a:p>
            <a:pPr lvl="1">
              <a:buSzPct val="125000"/>
            </a:pPr>
            <a:r>
              <a:rPr lang="en-GB" altLang="ja-JP" sz="1800" dirty="0" smtClean="0">
                <a:ea typeface="ＭＳ Ｐゴシック" pitchFamily="34" charset="-128"/>
              </a:rPr>
              <a:t>Control de urea y </a:t>
            </a:r>
            <a:r>
              <a:rPr lang="en-GB" altLang="ja-JP" sz="1800" dirty="0" err="1" smtClean="0">
                <a:ea typeface="ＭＳ Ｐゴシック" pitchFamily="34" charset="-128"/>
              </a:rPr>
              <a:t>electrolitos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</a:p>
          <a:p>
            <a:pPr lvl="1">
              <a:buSzPct val="125000"/>
            </a:pPr>
            <a:r>
              <a:rPr lang="en-GB" altLang="ja-JP" sz="1800" dirty="0" err="1" smtClean="0">
                <a:ea typeface="ＭＳ Ｐゴシック" pitchFamily="34" charset="-128"/>
              </a:rPr>
              <a:t>Loprtsmida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suele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ser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efectivo</a:t>
            </a:r>
            <a:endParaRPr lang="en-GB" altLang="ja-JP" sz="1800" dirty="0" smtClean="0">
              <a:ea typeface="ＭＳ Ｐゴシック" pitchFamily="34" charset="-128"/>
            </a:endParaRPr>
          </a:p>
        </p:txBody>
      </p:sp>
      <p:sp>
        <p:nvSpPr>
          <p:cNvPr id="17412" name="Text Box 43"/>
          <p:cNvSpPr txBox="1">
            <a:spLocks noChangeArrowheads="1"/>
          </p:cNvSpPr>
          <p:nvPr/>
        </p:nvSpPr>
        <p:spPr bwMode="auto">
          <a:xfrm>
            <a:off x="3857625" y="6573838"/>
            <a:ext cx="528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168275" indent="-1682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Verdana" pitchFamily="34" charset="0"/>
              <a:buNone/>
            </a:pPr>
            <a:r>
              <a:rPr lang="en-US" altLang="ja-JP" sz="1200">
                <a:solidFill>
                  <a:srgbClr val="FFFFFF"/>
                </a:solidFill>
              </a:rPr>
              <a:t>Bhojani N, et al. Eur Urol. 2008;53:917-30.</a:t>
            </a:r>
          </a:p>
        </p:txBody>
      </p:sp>
    </p:spTree>
    <p:extLst>
      <p:ext uri="{BB962C8B-B14F-4D97-AF65-F5344CB8AC3E}">
        <p14:creationId xmlns:p14="http://schemas.microsoft.com/office/powerpoint/2010/main" val="106441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dirty="0" err="1" smtClean="0">
                <a:ea typeface="ＭＳ Ｐゴシック" pitchFamily="34" charset="-128"/>
              </a:rPr>
              <a:t>Síndrome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mano</a:t>
            </a:r>
            <a:r>
              <a:rPr lang="en-GB" altLang="ja-JP" dirty="0" smtClean="0">
                <a:ea typeface="ＭＳ Ｐゴシック" pitchFamily="34" charset="-128"/>
              </a:rPr>
              <a:t>-pie</a:t>
            </a:r>
            <a:endParaRPr lang="en-GB" altLang="ja-JP" dirty="0" smtClean="0">
              <a:ea typeface="ＭＳ Ｐゴシック" pitchFamily="34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1475" y="1447800"/>
            <a:ext cx="8229600" cy="4678363"/>
          </a:xfrm>
          <a:prstGeom prst="rect">
            <a:avLst/>
          </a:prstGeom>
        </p:spPr>
        <p:txBody>
          <a:bodyPr/>
          <a:lstStyle/>
          <a:p>
            <a:pPr lvl="1" eaLnBrk="1" hangingPunct="1">
              <a:buSzPct val="125000"/>
            </a:pPr>
            <a:r>
              <a:rPr lang="en-GB" altLang="ja-JP" sz="1800" dirty="0" err="1" smtClean="0">
                <a:ea typeface="ＭＳ Ｐゴシック" pitchFamily="34" charset="-128"/>
              </a:rPr>
              <a:t>Varía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su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severidad</a:t>
            </a:r>
            <a:r>
              <a:rPr lang="en-GB" altLang="ja-JP" sz="1800" dirty="0" smtClean="0">
                <a:ea typeface="ＭＳ Ｐゴシック" pitchFamily="34" charset="-128"/>
              </a:rPr>
              <a:t> y </a:t>
            </a:r>
            <a:r>
              <a:rPr lang="en-GB" altLang="ja-JP" sz="1800" dirty="0" err="1" smtClean="0">
                <a:ea typeface="ＭＳ Ｐゴシック" pitchFamily="34" charset="-128"/>
              </a:rPr>
              <a:t>tiende</a:t>
            </a:r>
            <a:r>
              <a:rPr lang="en-GB" altLang="ja-JP" sz="1800" dirty="0" smtClean="0">
                <a:ea typeface="ＭＳ Ｐゴシック" pitchFamily="34" charset="-128"/>
              </a:rPr>
              <a:t> a descender </a:t>
            </a:r>
            <a:r>
              <a:rPr lang="en-GB" altLang="ja-JP" sz="1800" dirty="0" err="1" smtClean="0">
                <a:ea typeface="ＭＳ Ｐゴシック" pitchFamily="34" charset="-128"/>
              </a:rPr>
              <a:t>durante</a:t>
            </a:r>
            <a:r>
              <a:rPr lang="en-GB" altLang="ja-JP" sz="1800" dirty="0" smtClean="0">
                <a:ea typeface="ＭＳ Ｐゴシック" pitchFamily="34" charset="-128"/>
              </a:rPr>
              <a:t> el </a:t>
            </a:r>
            <a:r>
              <a:rPr lang="en-GB" altLang="ja-JP" sz="1800" dirty="0" err="1" smtClean="0">
                <a:ea typeface="ＭＳ Ｐゴシック" pitchFamily="34" charset="-128"/>
              </a:rPr>
              <a:t>curso</a:t>
            </a:r>
            <a:r>
              <a:rPr lang="en-GB" altLang="ja-JP" sz="1800" dirty="0" smtClean="0">
                <a:ea typeface="ＭＳ Ｐゴシック" pitchFamily="34" charset="-128"/>
              </a:rPr>
              <a:t> del </a:t>
            </a:r>
            <a:r>
              <a:rPr lang="en-GB" altLang="ja-JP" sz="1800" dirty="0" err="1" smtClean="0">
                <a:ea typeface="ＭＳ Ｐゴシック" pitchFamily="34" charset="-128"/>
              </a:rPr>
              <a:t>tratamiento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buSzPct val="125000"/>
            </a:pPr>
            <a:r>
              <a:rPr lang="en-GB" altLang="ja-JP" sz="1800" dirty="0" err="1" smtClean="0">
                <a:ea typeface="ＭＳ Ｐゴシック" pitchFamily="34" charset="-128"/>
              </a:rPr>
              <a:t>Es</a:t>
            </a:r>
            <a:r>
              <a:rPr lang="en-GB" altLang="ja-JP" sz="1800" dirty="0" smtClean="0">
                <a:ea typeface="ＭＳ Ｐゴシック" pitchFamily="34" charset="-128"/>
              </a:rPr>
              <a:t> un </a:t>
            </a:r>
            <a:r>
              <a:rPr lang="en-GB" altLang="ja-JP" sz="1800" dirty="0" err="1" smtClean="0">
                <a:ea typeface="ＭＳ Ｐゴシック" pitchFamily="34" charset="-128"/>
              </a:rPr>
              <a:t>efecto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adverso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frecuente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en</a:t>
            </a:r>
            <a:r>
              <a:rPr lang="en-GB" altLang="ja-JP" sz="1800" dirty="0" smtClean="0">
                <a:ea typeface="ＭＳ Ｐゴシック" pitchFamily="34" charset="-128"/>
              </a:rPr>
              <a:t> las </a:t>
            </a:r>
            <a:r>
              <a:rPr lang="en-GB" altLang="ja-JP" sz="1800" dirty="0" err="1" smtClean="0">
                <a:ea typeface="ＭＳ Ｐゴシック" pitchFamily="34" charset="-128"/>
              </a:rPr>
              <a:t>primeras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semanas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GB" altLang="ja-JP" sz="2000" dirty="0" err="1"/>
              <a:t>Consejo</a:t>
            </a:r>
            <a:r>
              <a:rPr lang="en-GB" altLang="ja-JP" sz="2000" dirty="0"/>
              <a:t>:</a:t>
            </a:r>
            <a:endParaRPr lang="en-GB" altLang="ja-JP" sz="2000" baseline="30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25000"/>
              <a:buFont typeface="Verdana" pitchFamily="34" charset="0"/>
              <a:buChar char="–"/>
            </a:pPr>
            <a:r>
              <a:rPr lang="en-GB" altLang="ja-JP" sz="1800" dirty="0"/>
              <a:t>Antes de </a:t>
            </a:r>
            <a:r>
              <a:rPr lang="en-GB" altLang="ja-JP" sz="1800" dirty="0" err="1"/>
              <a:t>iniciar</a:t>
            </a:r>
            <a:r>
              <a:rPr lang="en-GB" altLang="ja-JP" sz="1800" dirty="0"/>
              <a:t> el </a:t>
            </a:r>
            <a:r>
              <a:rPr lang="en-GB" altLang="ja-JP" sz="1800" dirty="0" err="1"/>
              <a:t>tratamiento</a:t>
            </a:r>
            <a:r>
              <a:rPr lang="en-GB" altLang="ja-JP" sz="1800" dirty="0"/>
              <a:t> con </a:t>
            </a:r>
            <a:r>
              <a:rPr lang="en-GB" altLang="ja-JP" sz="1800" dirty="0" err="1"/>
              <a:t>sorafenib</a:t>
            </a:r>
            <a:r>
              <a:rPr lang="en-GB" altLang="ja-JP" sz="1800" dirty="0"/>
              <a:t>, </a:t>
            </a:r>
            <a:r>
              <a:rPr lang="en-GB" altLang="ja-JP" sz="1800" dirty="0" err="1"/>
              <a:t>eliminar</a:t>
            </a:r>
            <a:r>
              <a:rPr lang="en-GB" altLang="ja-JP" sz="1800" dirty="0"/>
              <a:t> </a:t>
            </a:r>
            <a:r>
              <a:rPr lang="en-GB" altLang="ja-JP" sz="1800" dirty="0" err="1"/>
              <a:t>callos</a:t>
            </a:r>
            <a:r>
              <a:rPr lang="en-GB" altLang="ja-JP" sz="1800" dirty="0"/>
              <a:t> y </a:t>
            </a:r>
            <a:r>
              <a:rPr lang="en-GB" altLang="ja-JP" sz="1800" dirty="0" err="1"/>
              <a:t>áreas</a:t>
            </a:r>
            <a:r>
              <a:rPr lang="en-GB" altLang="ja-JP" sz="1800" dirty="0"/>
              <a:t> </a:t>
            </a:r>
            <a:r>
              <a:rPr lang="en-GB" altLang="ja-JP" sz="1800" dirty="0" err="1"/>
              <a:t>hiperqueratósicas</a:t>
            </a:r>
            <a:r>
              <a:rPr lang="en-GB" altLang="ja-JP" sz="1800" dirty="0"/>
              <a:t>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125000"/>
              <a:buFont typeface="Verdana" pitchFamily="34" charset="0"/>
              <a:buChar char="–"/>
            </a:pPr>
            <a:r>
              <a:rPr lang="en-GB" altLang="ja-JP" sz="1800" dirty="0" err="1"/>
              <a:t>Mantener</a:t>
            </a:r>
            <a:r>
              <a:rPr lang="en-GB" altLang="ja-JP" sz="1800" dirty="0"/>
              <a:t> la </a:t>
            </a:r>
            <a:r>
              <a:rPr lang="en-GB" altLang="ja-JP" sz="1800" dirty="0" err="1"/>
              <a:t>piel</a:t>
            </a:r>
            <a:r>
              <a:rPr lang="en-GB" altLang="ja-JP" sz="1800" dirty="0"/>
              <a:t> </a:t>
            </a:r>
            <a:r>
              <a:rPr lang="en-GB" altLang="ja-JP" sz="1800" dirty="0" err="1"/>
              <a:t>bien</a:t>
            </a:r>
            <a:r>
              <a:rPr lang="en-GB" altLang="ja-JP" sz="1800" dirty="0"/>
              <a:t> </a:t>
            </a:r>
            <a:r>
              <a:rPr lang="en-GB" altLang="ja-JP" sz="1800" dirty="0" err="1"/>
              <a:t>hidratada</a:t>
            </a:r>
            <a:r>
              <a:rPr lang="en-GB" altLang="ja-JP" sz="1800" dirty="0"/>
              <a:t> con </a:t>
            </a:r>
            <a:r>
              <a:rPr lang="en-GB" altLang="ja-JP" sz="1800" dirty="0" err="1"/>
              <a:t>cremas</a:t>
            </a:r>
            <a:r>
              <a:rPr lang="en-GB" altLang="ja-JP" sz="1800" dirty="0"/>
              <a:t> y </a:t>
            </a:r>
            <a:r>
              <a:rPr lang="en-GB" altLang="ja-JP" sz="1800" dirty="0" err="1"/>
              <a:t>emolientes</a:t>
            </a:r>
            <a:endParaRPr lang="en-GB" altLang="ja-JP" sz="18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25000"/>
              <a:buFont typeface="Verdana" pitchFamily="34" charset="0"/>
              <a:buChar char="–"/>
            </a:pPr>
            <a:r>
              <a:rPr lang="en-GB" altLang="ja-JP" sz="1800" dirty="0" err="1"/>
              <a:t>Evitar</a:t>
            </a:r>
            <a:r>
              <a:rPr lang="en-GB" altLang="ja-JP" sz="1800" dirty="0"/>
              <a:t> </a:t>
            </a:r>
            <a:r>
              <a:rPr lang="en-GB" altLang="ja-JP" sz="1800" dirty="0" err="1"/>
              <a:t>presión</a:t>
            </a:r>
            <a:r>
              <a:rPr lang="en-GB" altLang="ja-JP" sz="1800" dirty="0"/>
              <a:t> con </a:t>
            </a:r>
            <a:r>
              <a:rPr lang="en-GB" altLang="ja-JP" sz="1800" dirty="0" err="1"/>
              <a:t>calcetines</a:t>
            </a:r>
            <a:r>
              <a:rPr lang="en-GB" altLang="ja-JP" sz="1800" dirty="0"/>
              <a:t> de </a:t>
            </a:r>
            <a:r>
              <a:rPr lang="en-GB" altLang="ja-JP" sz="1800" dirty="0" err="1"/>
              <a:t>algodón</a:t>
            </a:r>
            <a:r>
              <a:rPr lang="en-GB" altLang="ja-JP" sz="1800" dirty="0"/>
              <a:t>, </a:t>
            </a:r>
            <a:r>
              <a:rPr lang="en-GB" altLang="ja-JP" sz="1800" dirty="0" err="1"/>
              <a:t>zapatos</a:t>
            </a:r>
            <a:r>
              <a:rPr lang="en-GB" altLang="ja-JP" sz="1800" dirty="0"/>
              <a:t> </a:t>
            </a:r>
            <a:r>
              <a:rPr lang="en-GB" altLang="ja-JP" sz="1800" dirty="0" err="1"/>
              <a:t>anchos</a:t>
            </a:r>
            <a:r>
              <a:rPr lang="en-GB" altLang="ja-JP" sz="1800" dirty="0"/>
              <a:t>, </a:t>
            </a:r>
            <a:r>
              <a:rPr lang="en-GB" altLang="ja-JP" sz="1800" dirty="0" err="1"/>
              <a:t>plantillas</a:t>
            </a:r>
            <a:r>
              <a:rPr lang="en-GB" altLang="ja-JP" sz="1800" dirty="0"/>
              <a:t>, </a:t>
            </a:r>
            <a:r>
              <a:rPr lang="en-GB" altLang="ja-JP" sz="1800" dirty="0" err="1"/>
              <a:t>guantes</a:t>
            </a:r>
            <a:r>
              <a:rPr lang="en-GB" altLang="ja-JP" sz="1800" dirty="0"/>
              <a:t>, etc.  </a:t>
            </a:r>
            <a:endParaRPr lang="en-US" altLang="ja-JP" sz="1800" dirty="0"/>
          </a:p>
          <a:p>
            <a:pPr marL="0" lvl="1" indent="0" eaLnBrk="1" hangingPunct="1">
              <a:buSzPct val="125000"/>
              <a:buNone/>
            </a:pPr>
            <a:endParaRPr lang="en-GB" altLang="ja-JP" sz="1800" dirty="0" smtClean="0">
              <a:ea typeface="ＭＳ Ｐゴシック" pitchFamily="34" charset="-128"/>
            </a:endParaRPr>
          </a:p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</a:pPr>
            <a:r>
              <a:rPr lang="en-GB" altLang="ja-JP" dirty="0" smtClean="0">
                <a:ea typeface="ＭＳ Ｐゴシック" pitchFamily="34" charset="-128"/>
              </a:rPr>
              <a:t>Tratamiento</a:t>
            </a:r>
            <a:r>
              <a:rPr lang="en-GB" altLang="ja-JP" baseline="30000" dirty="0" smtClean="0">
                <a:ea typeface="ＭＳ Ｐゴシック" pitchFamily="34" charset="-128"/>
              </a:rPr>
              <a:t>1,2</a:t>
            </a:r>
            <a:endParaRPr lang="en-GB" altLang="ja-JP" baseline="30000" dirty="0" smtClean="0">
              <a:ea typeface="ＭＳ Ｐゴシック" pitchFamily="34" charset="-128"/>
            </a:endParaRPr>
          </a:p>
          <a:p>
            <a:pPr lvl="1" eaLnBrk="1" hangingPunct="1">
              <a:buSzPct val="125000"/>
            </a:pPr>
            <a:r>
              <a:rPr lang="en-GB" altLang="ja-JP" sz="1800" dirty="0" err="1" smtClean="0">
                <a:ea typeface="ＭＳ Ｐゴシック" pitchFamily="34" charset="-128"/>
              </a:rPr>
              <a:t>Tratamientos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tópicos</a:t>
            </a:r>
            <a:r>
              <a:rPr lang="en-GB" altLang="ja-JP" sz="1800" dirty="0" smtClean="0">
                <a:ea typeface="ＭＳ Ｐゴシック" pitchFamily="34" charset="-128"/>
              </a:rPr>
              <a:t>: </a:t>
            </a:r>
            <a:r>
              <a:rPr lang="en-GB" altLang="ja-JP" sz="1800" dirty="0" err="1" smtClean="0">
                <a:ea typeface="ＭＳ Ｐゴシック" pitchFamily="34" charset="-128"/>
              </a:rPr>
              <a:t>cremas</a:t>
            </a:r>
            <a:r>
              <a:rPr lang="en-GB" altLang="ja-JP" sz="1800" dirty="0" smtClean="0">
                <a:ea typeface="ＭＳ Ｐゴシック" pitchFamily="34" charset="-128"/>
              </a:rPr>
              <a:t> y </a:t>
            </a:r>
            <a:r>
              <a:rPr lang="en-GB" altLang="ja-JP" sz="1800" dirty="0" err="1" smtClean="0">
                <a:ea typeface="ＭＳ Ｐゴシック" pitchFamily="34" charset="-128"/>
              </a:rPr>
              <a:t>corticoides</a:t>
            </a:r>
            <a:endParaRPr lang="en-GB" altLang="ja-JP" sz="1800" dirty="0" smtClean="0">
              <a:ea typeface="ＭＳ Ｐゴシック" pitchFamily="34" charset="-128"/>
            </a:endParaRPr>
          </a:p>
          <a:p>
            <a:pPr lvl="1" eaLnBrk="1" hangingPunct="1">
              <a:buSzPct val="125000"/>
            </a:pPr>
            <a:r>
              <a:rPr lang="en-GB" altLang="ja-JP" sz="1800" dirty="0" err="1" smtClean="0">
                <a:ea typeface="ＭＳ Ｐゴシック" pitchFamily="34" charset="-128"/>
              </a:rPr>
              <a:t>Interrupción</a:t>
            </a:r>
            <a:r>
              <a:rPr lang="en-GB" altLang="ja-JP" sz="1800" dirty="0" smtClean="0">
                <a:ea typeface="ＭＳ Ｐゴシック" pitchFamily="34" charset="-128"/>
              </a:rPr>
              <a:t> del </a:t>
            </a:r>
            <a:r>
              <a:rPr lang="en-GB" altLang="ja-JP" sz="1800" dirty="0" err="1" smtClean="0">
                <a:ea typeface="ＭＳ Ｐゴシック" pitchFamily="34" charset="-128"/>
              </a:rPr>
              <a:t>tratamiento</a:t>
            </a:r>
            <a:r>
              <a:rPr lang="en-GB" altLang="ja-JP" sz="1800" dirty="0" smtClean="0">
                <a:ea typeface="ＭＳ Ｐゴシック" pitchFamily="34" charset="-128"/>
              </a:rPr>
              <a:t> y </a:t>
            </a:r>
            <a:r>
              <a:rPr lang="en-GB" altLang="ja-JP" sz="1800" dirty="0" err="1" smtClean="0">
                <a:ea typeface="ＭＳ Ｐゴシック" pitchFamily="34" charset="-128"/>
              </a:rPr>
              <a:t>reducción</a:t>
            </a:r>
            <a:r>
              <a:rPr lang="en-GB" altLang="ja-JP" sz="1800" dirty="0" smtClean="0">
                <a:ea typeface="ＭＳ Ｐゴシック" pitchFamily="34" charset="-128"/>
              </a:rPr>
              <a:t> de </a:t>
            </a:r>
            <a:r>
              <a:rPr lang="en-GB" altLang="ja-JP" sz="1800" dirty="0" err="1" smtClean="0">
                <a:ea typeface="ＭＳ Ｐゴシック" pitchFamily="34" charset="-128"/>
              </a:rPr>
              <a:t>dosis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cuando</a:t>
            </a:r>
            <a:r>
              <a:rPr lang="en-GB" altLang="ja-JP" sz="1800" dirty="0" smtClean="0">
                <a:ea typeface="ＭＳ Ｐゴシック" pitchFamily="34" charset="-128"/>
              </a:rPr>
              <a:t> se </a:t>
            </a:r>
            <a:r>
              <a:rPr lang="en-GB" altLang="ja-JP" sz="1800" dirty="0" err="1" smtClean="0">
                <a:ea typeface="ＭＳ Ｐゴシック" pitchFamily="34" charset="-128"/>
              </a:rPr>
              <a:t>resuelva</a:t>
            </a:r>
            <a:endParaRPr lang="en-GB" altLang="ja-JP" sz="1800" dirty="0" smtClean="0">
              <a:ea typeface="ＭＳ Ｐゴシック" pitchFamily="34" charset="-128"/>
            </a:endParaRPr>
          </a:p>
          <a:p>
            <a:pPr lvl="1" eaLnBrk="1" hangingPunct="1">
              <a:buSzPct val="125000"/>
            </a:pPr>
            <a:r>
              <a:rPr lang="en-GB" altLang="ja-JP" sz="1800" dirty="0" err="1" smtClean="0">
                <a:ea typeface="ＭＳ Ｐゴシック" pitchFamily="34" charset="-128"/>
              </a:rPr>
              <a:t>En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casos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severos</a:t>
            </a:r>
            <a:r>
              <a:rPr lang="en-GB" altLang="ja-JP" sz="1800" dirty="0" smtClean="0">
                <a:ea typeface="ＭＳ Ｐゴシック" pitchFamily="34" charset="-128"/>
              </a:rPr>
              <a:t> o </a:t>
            </a:r>
            <a:r>
              <a:rPr lang="en-GB" altLang="ja-JP" sz="1800" dirty="0" err="1" smtClean="0">
                <a:ea typeface="ＭＳ Ｐゴシック" pitchFamily="34" charset="-128"/>
              </a:rPr>
              <a:t>persistentes</a:t>
            </a:r>
            <a:r>
              <a:rPr lang="en-GB" altLang="ja-JP" sz="1800" dirty="0" smtClean="0">
                <a:ea typeface="ＭＳ Ｐゴシック" pitchFamily="34" charset="-128"/>
              </a:rPr>
              <a:t>, </a:t>
            </a:r>
            <a:r>
              <a:rPr lang="en-GB" altLang="ja-JP" sz="1800" dirty="0" err="1" smtClean="0">
                <a:ea typeface="ＭＳ Ｐゴシック" pitchFamily="34" charset="-128"/>
              </a:rPr>
              <a:t>suspensión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definitiva</a:t>
            </a:r>
            <a:r>
              <a:rPr lang="en-GB" altLang="ja-JP" sz="1800" dirty="0" smtClean="0">
                <a:ea typeface="ＭＳ Ｐゴシック" pitchFamily="34" charset="-128"/>
              </a:rPr>
              <a:t> del </a:t>
            </a:r>
            <a:r>
              <a:rPr lang="en-GB" altLang="ja-JP" sz="1800" dirty="0" err="1" smtClean="0">
                <a:ea typeface="ＭＳ Ｐゴシック" pitchFamily="34" charset="-128"/>
              </a:rPr>
              <a:t>tratamiento</a:t>
            </a:r>
            <a:endParaRPr lang="en-GB" altLang="ja-JP" sz="1800" dirty="0" smtClean="0">
              <a:ea typeface="ＭＳ Ｐゴシック" pitchFamily="34" charset="-128"/>
            </a:endParaRPr>
          </a:p>
        </p:txBody>
      </p:sp>
      <p:sp>
        <p:nvSpPr>
          <p:cNvPr id="24580" name="Text Box 43"/>
          <p:cNvSpPr txBox="1">
            <a:spLocks noChangeArrowheads="1"/>
          </p:cNvSpPr>
          <p:nvPr/>
        </p:nvSpPr>
        <p:spPr bwMode="auto">
          <a:xfrm>
            <a:off x="3714750" y="6248400"/>
            <a:ext cx="542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Tx/>
              <a:buFontTx/>
              <a:buNone/>
            </a:pPr>
            <a:endParaRPr lang="en-US" altLang="ja-JP" sz="1200">
              <a:solidFill>
                <a:srgbClr val="FFFFFF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ja-JP" sz="1200">
                <a:solidFill>
                  <a:srgbClr val="FFFFFF"/>
                </a:solidFill>
              </a:rPr>
              <a:t>1. Wood LS. Commun Oncol. 2006;3:558-62.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ja-JP" sz="1200">
                <a:solidFill>
                  <a:srgbClr val="FFFFFF"/>
                </a:solidFill>
              </a:rPr>
              <a:t>2. Alexandrescu DT, et al. Clin Exp Dermatol. 2007;32:71-74.</a:t>
            </a:r>
          </a:p>
        </p:txBody>
      </p:sp>
    </p:spTree>
    <p:extLst>
      <p:ext uri="{BB962C8B-B14F-4D97-AF65-F5344CB8AC3E}">
        <p14:creationId xmlns:p14="http://schemas.microsoft.com/office/powerpoint/2010/main" val="2199964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mtClean="0">
                <a:ea typeface="ＭＳ Ｐゴシック" pitchFamily="34" charset="-128"/>
              </a:rPr>
              <a:t>Rash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6725" y="1449388"/>
            <a:ext cx="7837488" cy="46767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ja-JP" dirty="0" err="1" smtClean="0">
                <a:ea typeface="ＭＳ Ｐゴシック" pitchFamily="34" charset="-128"/>
              </a:rPr>
              <a:t>Típica</a:t>
            </a:r>
            <a:r>
              <a:rPr lang="en-GB" altLang="ja-JP" dirty="0" err="1" smtClean="0">
                <a:ea typeface="ＭＳ Ｐゴシック" pitchFamily="34" charset="-128"/>
              </a:rPr>
              <a:t>mente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consiste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en</a:t>
            </a:r>
            <a:r>
              <a:rPr lang="en-GB" altLang="ja-JP" dirty="0" smtClean="0">
                <a:ea typeface="ＭＳ Ｐゴシック" pitchFamily="34" charset="-128"/>
              </a:rPr>
              <a:t>: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ja-JP" sz="1800" dirty="0" err="1" smtClean="0">
                <a:ea typeface="ＭＳ Ｐゴシック" pitchFamily="34" charset="-128"/>
              </a:rPr>
              <a:t>Pápulas</a:t>
            </a:r>
            <a:r>
              <a:rPr lang="en-GB" altLang="ja-JP" sz="1800" dirty="0" smtClean="0">
                <a:ea typeface="ＭＳ Ｐゴシック" pitchFamily="34" charset="-128"/>
              </a:rPr>
              <a:t> (</a:t>
            </a:r>
            <a:r>
              <a:rPr lang="en-GB" altLang="ja-JP" sz="1800" dirty="0" err="1" smtClean="0">
                <a:ea typeface="ＭＳ Ｐゴシック" pitchFamily="34" charset="-128"/>
              </a:rPr>
              <a:t>elevaciones</a:t>
            </a:r>
            <a:r>
              <a:rPr lang="en-GB" altLang="ja-JP" sz="1800" dirty="0" smtClean="0">
                <a:ea typeface="ＭＳ Ｐゴシック" pitchFamily="34" charset="-128"/>
              </a:rPr>
              <a:t> de la </a:t>
            </a:r>
            <a:r>
              <a:rPr lang="en-GB" altLang="ja-JP" sz="1800" dirty="0" err="1" smtClean="0">
                <a:ea typeface="ＭＳ Ｐゴシック" pitchFamily="34" charset="-128"/>
              </a:rPr>
              <a:t>piel</a:t>
            </a:r>
            <a:r>
              <a:rPr lang="en-GB" altLang="ja-JP" sz="1800" dirty="0" smtClean="0">
                <a:ea typeface="ＭＳ Ｐゴシック" pitchFamily="34" charset="-128"/>
              </a:rPr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ja-JP" dirty="0" err="1" smtClean="0">
                <a:ea typeface="ＭＳ Ｐゴシック" pitchFamily="34" charset="-128"/>
              </a:rPr>
              <a:t>Máculas</a:t>
            </a:r>
            <a:r>
              <a:rPr lang="en-GB" altLang="ja-JP" dirty="0" smtClean="0">
                <a:ea typeface="ＭＳ Ｐゴシック" pitchFamily="34" charset="-128"/>
              </a:rPr>
              <a:t> (</a:t>
            </a:r>
            <a:r>
              <a:rPr lang="en-GB" altLang="ja-JP" dirty="0" err="1" smtClean="0">
                <a:ea typeface="ＭＳ Ｐゴシック" pitchFamily="34" charset="-128"/>
              </a:rPr>
              <a:t>áreas</a:t>
            </a:r>
            <a:r>
              <a:rPr lang="en-GB" altLang="ja-JP" dirty="0" smtClean="0">
                <a:ea typeface="ＭＳ Ｐゴシック" pitchFamily="34" charset="-128"/>
              </a:rPr>
              <a:t> de la </a:t>
            </a:r>
            <a:r>
              <a:rPr lang="en-GB" altLang="ja-JP" dirty="0" err="1" smtClean="0">
                <a:ea typeface="ＭＳ Ｐゴシック" pitchFamily="34" charset="-128"/>
              </a:rPr>
              <a:t>piel</a:t>
            </a:r>
            <a:r>
              <a:rPr lang="en-GB" altLang="ja-JP" dirty="0" smtClean="0">
                <a:ea typeface="ＭＳ Ｐゴシック" pitchFamily="34" charset="-128"/>
              </a:rPr>
              <a:t> &lt;1 cm con </a:t>
            </a:r>
            <a:r>
              <a:rPr lang="en-GB" altLang="ja-JP" dirty="0" err="1" smtClean="0">
                <a:ea typeface="ＭＳ Ｐゴシック" pitchFamily="34" charset="-128"/>
              </a:rPr>
              <a:t>cambios</a:t>
            </a:r>
            <a:r>
              <a:rPr lang="en-GB" altLang="ja-JP" dirty="0" smtClean="0">
                <a:ea typeface="ＭＳ Ｐゴシック" pitchFamily="34" charset="-128"/>
              </a:rPr>
              <a:t> de </a:t>
            </a:r>
            <a:r>
              <a:rPr lang="en-GB" altLang="ja-JP" dirty="0" err="1" smtClean="0">
                <a:ea typeface="ＭＳ Ｐゴシック" pitchFamily="34" charset="-128"/>
              </a:rPr>
              <a:t>color</a:t>
            </a:r>
            <a:r>
              <a:rPr lang="en-GB" altLang="ja-JP" dirty="0" smtClean="0">
                <a:ea typeface="ＭＳ Ｐゴシック" pitchFamily="34" charset="-128"/>
              </a:rPr>
              <a:t> y sin </a:t>
            </a:r>
            <a:r>
              <a:rPr lang="en-GB" altLang="ja-JP" dirty="0" err="1" smtClean="0">
                <a:ea typeface="ＭＳ Ｐゴシック" pitchFamily="34" charset="-128"/>
              </a:rPr>
              <a:t>elevación</a:t>
            </a:r>
            <a:r>
              <a:rPr lang="en-GB" altLang="ja-JP" dirty="0" smtClean="0">
                <a:ea typeface="ＭＳ Ｐゴシック" pitchFamily="34" charset="-128"/>
              </a:rPr>
              <a:t>) </a:t>
            </a:r>
          </a:p>
          <a:p>
            <a:pPr eaLnBrk="1" hangingPunct="1"/>
            <a:r>
              <a:rPr lang="en-GB" altLang="ja-JP" dirty="0" smtClean="0">
                <a:ea typeface="ＭＳ Ｐゴシック" pitchFamily="34" charset="-128"/>
              </a:rPr>
              <a:t>Una </a:t>
            </a:r>
            <a:r>
              <a:rPr lang="en-GB" altLang="ja-JP" dirty="0" err="1" smtClean="0">
                <a:ea typeface="ＭＳ Ｐゴシック" pitchFamily="34" charset="-128"/>
              </a:rPr>
              <a:t>vez</a:t>
            </a:r>
            <a:r>
              <a:rPr lang="en-GB" altLang="ja-JP" dirty="0" smtClean="0">
                <a:ea typeface="ＭＳ Ｐゴシック" pitchFamily="34" charset="-128"/>
              </a:rPr>
              <a:t> que la </a:t>
            </a:r>
            <a:r>
              <a:rPr lang="en-GB" altLang="ja-JP" dirty="0" err="1" smtClean="0">
                <a:ea typeface="ＭＳ Ｐゴシック" pitchFamily="34" charset="-128"/>
              </a:rPr>
              <a:t>reacción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dermatológica</a:t>
            </a:r>
            <a:r>
              <a:rPr lang="en-GB" altLang="ja-JP" dirty="0" smtClean="0">
                <a:ea typeface="ＭＳ Ｐゴシック" pitchFamily="34" charset="-128"/>
              </a:rPr>
              <a:t> se ha </a:t>
            </a:r>
            <a:r>
              <a:rPr lang="en-GB" altLang="ja-JP" dirty="0" err="1" smtClean="0">
                <a:ea typeface="ＭＳ Ｐゴシック" pitchFamily="34" charset="-128"/>
              </a:rPr>
              <a:t>tratado</a:t>
            </a:r>
            <a:r>
              <a:rPr lang="en-GB" altLang="ja-JP" dirty="0" smtClean="0">
                <a:ea typeface="ＭＳ Ｐゴシック" pitchFamily="34" charset="-128"/>
              </a:rPr>
              <a:t>, </a:t>
            </a:r>
            <a:r>
              <a:rPr lang="en-GB" altLang="ja-JP" dirty="0" err="1" smtClean="0">
                <a:ea typeface="ＭＳ Ｐゴシック" pitchFamily="34" charset="-128"/>
              </a:rPr>
              <a:t>los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síntomas</a:t>
            </a:r>
            <a:r>
              <a:rPr lang="en-GB" altLang="ja-JP" dirty="0" smtClean="0">
                <a:ea typeface="ＭＳ Ｐゴシック" pitchFamily="34" charset="-128"/>
              </a:rPr>
              <a:t> no </a:t>
            </a:r>
            <a:r>
              <a:rPr lang="en-GB" altLang="ja-JP" dirty="0" err="1" smtClean="0">
                <a:ea typeface="ＭＳ Ｐゴシック" pitchFamily="34" charset="-128"/>
              </a:rPr>
              <a:t>siempre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recurren</a:t>
            </a:r>
            <a:endParaRPr lang="en-US" altLang="ja-JP" dirty="0" smtClean="0">
              <a:ea typeface="ＭＳ Ｐゴシック" pitchFamily="34" charset="-128"/>
            </a:endParaRPr>
          </a:p>
        </p:txBody>
      </p:sp>
      <p:sp>
        <p:nvSpPr>
          <p:cNvPr id="29700" name="Text Box 43"/>
          <p:cNvSpPr txBox="1">
            <a:spLocks noChangeArrowheads="1"/>
          </p:cNvSpPr>
          <p:nvPr/>
        </p:nvSpPr>
        <p:spPr bwMode="auto">
          <a:xfrm>
            <a:off x="4067175" y="6396038"/>
            <a:ext cx="5076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>
                <a:solidFill>
                  <a:srgbClr val="FFFFFF"/>
                </a:solidFill>
              </a:rPr>
              <a:t> Wood LS. Commun Oncol. 2006;3:558-62.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>
                <a:solidFill>
                  <a:srgbClr val="FFFFFF"/>
                </a:solidFill>
              </a:rPr>
              <a:t>Photos courtesy of Elizabeth Manchen, RN, MS, OCN.</a:t>
            </a:r>
          </a:p>
        </p:txBody>
      </p:sp>
      <p:pic>
        <p:nvPicPr>
          <p:cNvPr id="29701" name="Picture 4" descr="Body Rash US Nu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792538"/>
            <a:ext cx="2274887" cy="213201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3" descr="Maculopapular body r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3806825"/>
            <a:ext cx="2795588" cy="20891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2" descr="Facial Rash US Nur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802063"/>
            <a:ext cx="2628900" cy="21240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4" name="Group 10"/>
          <p:cNvGrpSpPr>
            <a:grpSpLocks/>
          </p:cNvGrpSpPr>
          <p:nvPr/>
        </p:nvGrpSpPr>
        <p:grpSpPr bwMode="auto">
          <a:xfrm>
            <a:off x="1273175" y="6092825"/>
            <a:ext cx="6665913" cy="298450"/>
            <a:chOff x="1273198" y="5816600"/>
            <a:chExt cx="6665227" cy="298450"/>
          </a:xfrm>
        </p:grpSpPr>
        <p:sp>
          <p:nvSpPr>
            <p:cNvPr id="29705" name="Text Box 7"/>
            <p:cNvSpPr txBox="1">
              <a:spLocks noChangeArrowheads="1"/>
            </p:cNvSpPr>
            <p:nvPr/>
          </p:nvSpPr>
          <p:spPr bwMode="auto">
            <a:xfrm>
              <a:off x="1273198" y="5816600"/>
              <a:ext cx="1001712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Verdana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Verdana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Verdana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Verdana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1600" b="1">
                  <a:solidFill>
                    <a:srgbClr val="FFFFFF"/>
                  </a:solidFill>
                </a:rPr>
                <a:t>Body rash</a:t>
              </a:r>
            </a:p>
          </p:txBody>
        </p:sp>
        <p:sp>
          <p:nvSpPr>
            <p:cNvPr id="29706" name="Text Box 8"/>
            <p:cNvSpPr txBox="1">
              <a:spLocks noChangeArrowheads="1"/>
            </p:cNvSpPr>
            <p:nvPr/>
          </p:nvSpPr>
          <p:spPr bwMode="auto">
            <a:xfrm>
              <a:off x="3502665" y="5824538"/>
              <a:ext cx="1938338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Verdana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Verdana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Verdana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Verdana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1600" b="1">
                  <a:solidFill>
                    <a:srgbClr val="FFFFFF"/>
                  </a:solidFill>
                </a:rPr>
                <a:t>Maculopapular rash</a:t>
              </a:r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6866862" y="5824538"/>
              <a:ext cx="107156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Verdana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Verdana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Verdana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Verdana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1600" b="1">
                  <a:solidFill>
                    <a:srgbClr val="FFFFFF"/>
                  </a:solidFill>
                </a:rPr>
                <a:t>Facial rash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521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 err="1" smtClean="0">
                <a:ea typeface="ＭＳ Ｐゴシック" pitchFamily="34" charset="-128"/>
              </a:rPr>
              <a:t>Manejo</a:t>
            </a:r>
            <a:r>
              <a:rPr lang="en-GB" altLang="ja-JP" dirty="0" smtClean="0">
                <a:ea typeface="ＭＳ Ｐゴシック" pitchFamily="34" charset="-128"/>
              </a:rPr>
              <a:t> de la </a:t>
            </a:r>
            <a:r>
              <a:rPr lang="en-GB" altLang="ja-JP" dirty="0" err="1" smtClean="0">
                <a:ea typeface="ＭＳ Ｐゴシック" pitchFamily="34" charset="-128"/>
              </a:rPr>
              <a:t>fatiga</a:t>
            </a:r>
            <a:endParaRPr lang="en-GB" altLang="ja-JP" dirty="0" smtClean="0"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1475" y="1447800"/>
            <a:ext cx="7797800" cy="3011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</a:pPr>
            <a:r>
              <a:rPr lang="en-GB" altLang="ja-JP" dirty="0" smtClean="0">
                <a:ea typeface="ＭＳ Ｐゴシック" pitchFamily="34" charset="-128"/>
              </a:rPr>
              <a:t>No </a:t>
            </a:r>
            <a:r>
              <a:rPr lang="en-GB" altLang="ja-JP" dirty="0" err="1" smtClean="0">
                <a:ea typeface="ＭＳ Ｐゴシック" pitchFamily="34" charset="-128"/>
              </a:rPr>
              <a:t>siempre</a:t>
            </a:r>
            <a:r>
              <a:rPr lang="en-GB" altLang="ja-JP" dirty="0" smtClean="0">
                <a:ea typeface="ＭＳ Ｐゴシック" pitchFamily="34" charset="-128"/>
              </a:rPr>
              <a:t> se </a:t>
            </a:r>
            <a:r>
              <a:rPr lang="en-GB" altLang="ja-JP" dirty="0" err="1" smtClean="0">
                <a:ea typeface="ＭＳ Ｐゴシック" pitchFamily="34" charset="-128"/>
              </a:rPr>
              <a:t>debe</a:t>
            </a:r>
            <a:r>
              <a:rPr lang="en-GB" altLang="ja-JP" dirty="0" smtClean="0">
                <a:ea typeface="ＭＳ Ｐゴシック" pitchFamily="34" charset="-128"/>
              </a:rPr>
              <a:t> a la </a:t>
            </a:r>
            <a:r>
              <a:rPr lang="en-GB" altLang="ja-JP" dirty="0" err="1" smtClean="0">
                <a:ea typeface="ＭＳ Ｐゴシック" pitchFamily="34" charset="-128"/>
              </a:rPr>
              <a:t>medicación</a:t>
            </a:r>
            <a:endParaRPr lang="en-GB" altLang="ja-JP" dirty="0" smtClean="0">
              <a:ea typeface="ＭＳ Ｐゴシック" pitchFamily="34" charset="-128"/>
            </a:endParaRPr>
          </a:p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</a:pPr>
            <a:r>
              <a:rPr lang="en-GB" altLang="ja-JP" dirty="0" err="1" smtClean="0">
                <a:ea typeface="ＭＳ Ｐゴシック" pitchFamily="34" charset="-128"/>
              </a:rPr>
              <a:t>Avisar</a:t>
            </a:r>
            <a:r>
              <a:rPr lang="en-GB" altLang="ja-JP" dirty="0" smtClean="0">
                <a:ea typeface="ＭＳ Ｐゴシック" pitchFamily="34" charset="-128"/>
              </a:rPr>
              <a:t> a </a:t>
            </a:r>
            <a:r>
              <a:rPr lang="en-GB" altLang="ja-JP" dirty="0" err="1" smtClean="0">
                <a:ea typeface="ＭＳ Ｐゴシック" pitchFamily="34" charset="-128"/>
              </a:rPr>
              <a:t>los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pacientes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sobre</a:t>
            </a:r>
            <a:r>
              <a:rPr lang="en-GB" altLang="ja-JP" dirty="0" smtClean="0">
                <a:ea typeface="ＭＳ Ｐゴシック" pitchFamily="34" charset="-128"/>
              </a:rPr>
              <a:t>:</a:t>
            </a:r>
            <a:endParaRPr lang="en-GB" altLang="ja-JP" dirty="0" smtClean="0">
              <a:ea typeface="ＭＳ Ｐゴシック" pitchFamily="34" charset="-128"/>
            </a:endParaRPr>
          </a:p>
          <a:p>
            <a:pPr lvl="1" eaLnBrk="1" hangingPunct="1">
              <a:buSzPct val="125000"/>
            </a:pPr>
            <a:r>
              <a:rPr lang="en-GB" altLang="ja-JP" sz="1800" dirty="0" smtClean="0">
                <a:ea typeface="ＭＳ Ｐゴシック" pitchFamily="34" charset="-128"/>
              </a:rPr>
              <a:t>La </a:t>
            </a:r>
            <a:r>
              <a:rPr lang="en-GB" altLang="ja-JP" sz="1800" dirty="0" err="1" smtClean="0">
                <a:ea typeface="ＭＳ Ｐゴシック" pitchFamily="34" charset="-128"/>
              </a:rPr>
              <a:t>importancia</a:t>
            </a:r>
            <a:r>
              <a:rPr lang="en-GB" altLang="ja-JP" sz="1800" dirty="0" smtClean="0">
                <a:ea typeface="ＭＳ Ｐゴシック" pitchFamily="34" charset="-128"/>
              </a:rPr>
              <a:t> de </a:t>
            </a:r>
            <a:r>
              <a:rPr lang="en-GB" altLang="ja-JP" sz="1800" dirty="0" err="1" smtClean="0">
                <a:ea typeface="ＭＳ Ｐゴシック" pitchFamily="34" charset="-128"/>
              </a:rPr>
              <a:t>permanecer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activo</a:t>
            </a:r>
            <a:r>
              <a:rPr lang="en-GB" altLang="ja-JP" sz="1800" dirty="0" smtClean="0">
                <a:ea typeface="ＭＳ Ｐゴシック" pitchFamily="34" charset="-128"/>
              </a:rPr>
              <a:t>, para </a:t>
            </a:r>
            <a:r>
              <a:rPr lang="en-GB" altLang="ja-JP" sz="1800" dirty="0" err="1" smtClean="0">
                <a:ea typeface="ＭＳ Ｐゴシック" pitchFamily="34" charset="-128"/>
              </a:rPr>
              <a:t>luego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dormir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mejor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buSzPct val="125000"/>
            </a:pPr>
            <a:r>
              <a:rPr lang="en-GB" altLang="ja-JP" sz="1800" dirty="0" err="1" smtClean="0">
                <a:ea typeface="ＭＳ Ｐゴシック" pitchFamily="34" charset="-128"/>
              </a:rPr>
              <a:t>Mantener</a:t>
            </a:r>
            <a:r>
              <a:rPr lang="en-GB" altLang="ja-JP" sz="1800" dirty="0" smtClean="0">
                <a:ea typeface="ＭＳ Ｐゴシック" pitchFamily="34" charset="-128"/>
              </a:rPr>
              <a:t> el </a:t>
            </a:r>
            <a:r>
              <a:rPr lang="en-GB" altLang="ja-JP" sz="1800" dirty="0" err="1" smtClean="0">
                <a:ea typeface="ＭＳ Ｐゴシック" pitchFamily="34" charset="-128"/>
              </a:rPr>
              <a:t>trabajo</a:t>
            </a:r>
            <a:r>
              <a:rPr lang="en-GB" altLang="ja-JP" sz="1800" dirty="0" smtClean="0">
                <a:ea typeface="ＭＳ Ｐゴシック" pitchFamily="34" charset="-128"/>
              </a:rPr>
              <a:t> y las </a:t>
            </a:r>
            <a:r>
              <a:rPr lang="en-GB" altLang="ja-JP" sz="1800" dirty="0" err="1" smtClean="0">
                <a:ea typeface="ＭＳ Ｐゴシック" pitchFamily="34" charset="-128"/>
              </a:rPr>
              <a:t>actividades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sociales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buSzPct val="125000"/>
            </a:pPr>
            <a:r>
              <a:rPr lang="en-GB" altLang="ja-JP" sz="1800" dirty="0" err="1" smtClean="0">
                <a:ea typeface="ＭＳ Ｐゴシック" pitchFamily="34" charset="-128"/>
              </a:rPr>
              <a:t>Descansar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cuando</a:t>
            </a:r>
            <a:r>
              <a:rPr lang="en-GB" altLang="ja-JP" sz="1800" dirty="0" smtClean="0">
                <a:ea typeface="ＭＳ Ｐゴシック" pitchFamily="34" charset="-128"/>
              </a:rPr>
              <a:t> sea </a:t>
            </a:r>
            <a:r>
              <a:rPr lang="en-GB" altLang="ja-JP" sz="1800" dirty="0" err="1" smtClean="0">
                <a:ea typeface="ＭＳ Ｐゴシック" pitchFamily="34" charset="-128"/>
              </a:rPr>
              <a:t>necesario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buSzPct val="125000"/>
            </a:pPr>
            <a:r>
              <a:rPr lang="en-GB" altLang="ja-JP" sz="1800" dirty="0" err="1" smtClean="0">
                <a:ea typeface="ＭＳ Ｐゴシック" pitchFamily="34" charset="-128"/>
              </a:rPr>
              <a:t>Preguntar</a:t>
            </a:r>
            <a:r>
              <a:rPr lang="en-GB" altLang="ja-JP" sz="1800" dirty="0" smtClean="0">
                <a:ea typeface="ＭＳ Ｐゴシック" pitchFamily="34" charset="-128"/>
              </a:rPr>
              <a:t> al </a:t>
            </a:r>
            <a:r>
              <a:rPr lang="en-GB" altLang="ja-JP" sz="1800" dirty="0" err="1" smtClean="0">
                <a:ea typeface="ＭＳ Ｐゴシック" pitchFamily="34" charset="-128"/>
              </a:rPr>
              <a:t>médico</a:t>
            </a:r>
            <a:r>
              <a:rPr lang="en-GB" altLang="ja-JP" sz="1800" dirty="0" smtClean="0">
                <a:ea typeface="ＭＳ Ｐゴシック" pitchFamily="34" charset="-128"/>
              </a:rPr>
              <a:t> o </a:t>
            </a:r>
            <a:r>
              <a:rPr lang="en-GB" altLang="ja-JP" sz="1800" dirty="0" err="1" smtClean="0">
                <a:ea typeface="ＭＳ Ｐゴシック" pitchFamily="34" charset="-128"/>
              </a:rPr>
              <a:t>enfermera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si</a:t>
            </a:r>
            <a:r>
              <a:rPr lang="en-GB" altLang="ja-JP" sz="1800" dirty="0" smtClean="0">
                <a:ea typeface="ＭＳ Ｐゴシック" pitchFamily="34" charset="-128"/>
              </a:rPr>
              <a:t> no </a:t>
            </a:r>
            <a:r>
              <a:rPr lang="en-GB" altLang="ja-JP" sz="1800" dirty="0" err="1" smtClean="0">
                <a:ea typeface="ＭＳ Ｐゴシック" pitchFamily="34" charset="-128"/>
              </a:rPr>
              <a:t>pueden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tolerar</a:t>
            </a:r>
            <a:r>
              <a:rPr lang="en-GB" altLang="ja-JP" sz="1800" dirty="0" smtClean="0">
                <a:ea typeface="ＭＳ Ｐゴシック" pitchFamily="34" charset="-128"/>
              </a:rPr>
              <a:t> sus </a:t>
            </a:r>
            <a:r>
              <a:rPr lang="en-GB" altLang="ja-JP" sz="1800" dirty="0" err="1" smtClean="0">
                <a:ea typeface="ＭＳ Ｐゴシック" pitchFamily="34" charset="-128"/>
              </a:rPr>
              <a:t>actividades</a:t>
            </a:r>
            <a:r>
              <a:rPr lang="en-GB" altLang="ja-JP" sz="1800" dirty="0" smtClean="0">
                <a:ea typeface="ＭＳ Ｐゴシック" pitchFamily="34" charset="-128"/>
              </a:rPr>
              <a:t> o </a:t>
            </a:r>
            <a:r>
              <a:rPr lang="en-GB" altLang="ja-JP" sz="1800" dirty="0" err="1" smtClean="0">
                <a:ea typeface="ＭＳ Ｐゴシック" pitchFamily="34" charset="-128"/>
              </a:rPr>
              <a:t>si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smtClean="0">
                <a:ea typeface="ＭＳ Ｐゴシック" pitchFamily="34" charset="-128"/>
              </a:rPr>
              <a:t>el </a:t>
            </a:r>
            <a:r>
              <a:rPr lang="en-GB" altLang="ja-JP" sz="1800" dirty="0" err="1" smtClean="0">
                <a:ea typeface="ＭＳ Ｐゴシック" pitchFamily="34" charset="-128"/>
              </a:rPr>
              <a:t>cansancio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empeora</a:t>
            </a:r>
            <a:endParaRPr lang="en-GB" altLang="ja-JP" sz="1800" dirty="0" smtClean="0">
              <a:ea typeface="ＭＳ Ｐゴシック" pitchFamily="34" charset="-128"/>
            </a:endParaRPr>
          </a:p>
        </p:txBody>
      </p:sp>
      <p:sp>
        <p:nvSpPr>
          <p:cNvPr id="21508" name="Text Box 43"/>
          <p:cNvSpPr txBox="1">
            <a:spLocks noChangeArrowheads="1"/>
          </p:cNvSpPr>
          <p:nvPr/>
        </p:nvSpPr>
        <p:spPr bwMode="auto">
          <a:xfrm>
            <a:off x="4067175" y="6599238"/>
            <a:ext cx="50768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ja-JP" sz="1200">
                <a:solidFill>
                  <a:srgbClr val="FFFFFF"/>
                </a:solidFill>
              </a:rPr>
              <a:t> Wood LS. Commun Oncol. 2006;3:558-62.</a:t>
            </a:r>
          </a:p>
        </p:txBody>
      </p:sp>
    </p:spTree>
    <p:extLst>
      <p:ext uri="{BB962C8B-B14F-4D97-AF65-F5344CB8AC3E}">
        <p14:creationId xmlns:p14="http://schemas.microsoft.com/office/powerpoint/2010/main" val="289800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>
                <a:ea typeface="ＭＳ Ｐゴシック" pitchFamily="34" charset="-128"/>
              </a:rPr>
              <a:t>Manejo</a:t>
            </a:r>
            <a:r>
              <a:rPr lang="en-US" altLang="ja-JP" dirty="0" smtClean="0">
                <a:ea typeface="ＭＳ Ｐゴシック" pitchFamily="34" charset="-128"/>
              </a:rPr>
              <a:t> de la </a:t>
            </a:r>
            <a:r>
              <a:rPr lang="en-US" altLang="ja-JP" dirty="0" err="1" smtClean="0">
                <a:ea typeface="ＭＳ Ｐゴシック" pitchFamily="34" charset="-128"/>
              </a:rPr>
              <a:t>hipertensión</a:t>
            </a:r>
            <a:endParaRPr lang="en-US" altLang="ja-JP" dirty="0" smtClean="0">
              <a:ea typeface="ＭＳ Ｐゴシック" pitchFamily="34" charset="-128"/>
            </a:endParaRPr>
          </a:p>
        </p:txBody>
      </p:sp>
      <p:sp>
        <p:nvSpPr>
          <p:cNvPr id="37891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374650" y="1606550"/>
            <a:ext cx="8234363" cy="372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</a:pPr>
            <a:r>
              <a:rPr lang="en-US" altLang="ja-JP" dirty="0" smtClean="0">
                <a:ea typeface="ＭＳ Ｐゴシック" pitchFamily="34" charset="-128"/>
              </a:rPr>
              <a:t>La </a:t>
            </a:r>
            <a:r>
              <a:rPr lang="en-US" altLang="ja-JP" dirty="0" err="1" smtClean="0">
                <a:ea typeface="ＭＳ Ｐゴシック" pitchFamily="34" charset="-128"/>
              </a:rPr>
              <a:t>hipertensión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suele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suceder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precozmente</a:t>
            </a:r>
            <a:endParaRPr lang="en-US" altLang="ja-JP" sz="18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ja-JP" dirty="0" err="1" smtClean="0">
                <a:ea typeface="ＭＳ Ｐゴシック" pitchFamily="34" charset="-128"/>
              </a:rPr>
              <a:t>En</a:t>
            </a:r>
            <a:r>
              <a:rPr lang="en-US" altLang="ja-JP" dirty="0" smtClean="0">
                <a:ea typeface="ＭＳ Ｐゴシック" pitchFamily="34" charset="-128"/>
              </a:rPr>
              <a:t> la </a:t>
            </a:r>
            <a:r>
              <a:rPr lang="en-US" altLang="ja-JP" dirty="0" err="1" smtClean="0">
                <a:ea typeface="ＭＳ Ｐゴシック" pitchFamily="34" charset="-128"/>
              </a:rPr>
              <a:t>mayoría</a:t>
            </a:r>
            <a:r>
              <a:rPr lang="en-US" altLang="ja-JP" dirty="0" smtClean="0">
                <a:ea typeface="ＭＳ Ｐゴシック" pitchFamily="34" charset="-128"/>
              </a:rPr>
              <a:t> de </a:t>
            </a:r>
            <a:r>
              <a:rPr lang="en-US" altLang="ja-JP" dirty="0" err="1" smtClean="0">
                <a:ea typeface="ＭＳ Ｐゴシック" pitchFamily="34" charset="-128"/>
              </a:rPr>
              <a:t>los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casos</a:t>
            </a:r>
            <a:r>
              <a:rPr lang="en-US" altLang="ja-JP" dirty="0" smtClean="0">
                <a:ea typeface="ＭＳ Ｐゴシック" pitchFamily="34" charset="-128"/>
              </a:rPr>
              <a:t> se </a:t>
            </a:r>
            <a:r>
              <a:rPr lang="en-US" altLang="ja-JP" dirty="0" err="1" smtClean="0">
                <a:ea typeface="ＭＳ Ｐゴシック" pitchFamily="34" charset="-128"/>
              </a:rPr>
              <a:t>maneja</a:t>
            </a:r>
            <a:r>
              <a:rPr lang="en-US" altLang="ja-JP" dirty="0" smtClean="0">
                <a:ea typeface="ＭＳ Ｐゴシック" pitchFamily="34" charset="-128"/>
              </a:rPr>
              <a:t> con un </a:t>
            </a:r>
            <a:r>
              <a:rPr lang="en-US" altLang="ja-JP" dirty="0" err="1" smtClean="0">
                <a:ea typeface="ＭＳ Ｐゴシック" pitchFamily="34" charset="-128"/>
              </a:rPr>
              <a:t>fármaco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antihipertensivo</a:t>
            </a:r>
            <a:endParaRPr lang="en-US" altLang="ja-JP" sz="1600" dirty="0" smtClean="0">
              <a:ea typeface="ＭＳ Ｐゴシック" pitchFamily="34" charset="-128"/>
            </a:endParaRPr>
          </a:p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</a:pPr>
            <a:r>
              <a:rPr lang="en-CA" altLang="ja-JP" dirty="0" smtClean="0">
                <a:ea typeface="ＭＳ Ｐゴシック" pitchFamily="34" charset="-128"/>
              </a:rPr>
              <a:t>La TA </a:t>
            </a:r>
            <a:r>
              <a:rPr lang="en-CA" altLang="ja-JP" dirty="0" err="1" smtClean="0">
                <a:ea typeface="ＭＳ Ｐゴシック" pitchFamily="34" charset="-128"/>
              </a:rPr>
              <a:t>debe</a:t>
            </a:r>
            <a:r>
              <a:rPr lang="en-CA" altLang="ja-JP" dirty="0" smtClean="0">
                <a:ea typeface="ＭＳ Ｐゴシック" pitchFamily="34" charset="-128"/>
              </a:rPr>
              <a:t> </a:t>
            </a:r>
            <a:r>
              <a:rPr lang="en-CA" altLang="ja-JP" dirty="0" err="1" smtClean="0">
                <a:ea typeface="ＭＳ Ｐゴシック" pitchFamily="34" charset="-128"/>
              </a:rPr>
              <a:t>ser</a:t>
            </a:r>
            <a:r>
              <a:rPr lang="en-CA" altLang="ja-JP" dirty="0" smtClean="0">
                <a:ea typeface="ＭＳ Ｐゴシック" pitchFamily="34" charset="-128"/>
              </a:rPr>
              <a:t> </a:t>
            </a:r>
            <a:r>
              <a:rPr lang="en-CA" altLang="ja-JP" dirty="0" err="1" smtClean="0">
                <a:ea typeface="ＭＳ Ｐゴシック" pitchFamily="34" charset="-128"/>
              </a:rPr>
              <a:t>controlada</a:t>
            </a:r>
            <a:r>
              <a:rPr lang="en-CA" altLang="ja-JP" dirty="0" smtClean="0">
                <a:ea typeface="ＭＳ Ｐゴシック" pitchFamily="34" charset="-128"/>
              </a:rPr>
              <a:t> antes de que se </a:t>
            </a:r>
            <a:r>
              <a:rPr lang="en-CA" altLang="ja-JP" dirty="0" err="1" smtClean="0">
                <a:ea typeface="ＭＳ Ｐゴシック" pitchFamily="34" charset="-128"/>
              </a:rPr>
              <a:t>inicie</a:t>
            </a:r>
            <a:r>
              <a:rPr lang="en-CA" altLang="ja-JP" dirty="0" smtClean="0">
                <a:ea typeface="ＭＳ Ｐゴシック" pitchFamily="34" charset="-128"/>
              </a:rPr>
              <a:t> el </a:t>
            </a:r>
            <a:r>
              <a:rPr lang="en-CA" altLang="ja-JP" dirty="0" err="1" smtClean="0">
                <a:ea typeface="ＭＳ Ｐゴシック" pitchFamily="34" charset="-128"/>
              </a:rPr>
              <a:t>tratamiento</a:t>
            </a:r>
            <a:r>
              <a:rPr lang="en-CA" altLang="ja-JP" dirty="0" smtClean="0">
                <a:ea typeface="ＭＳ Ｐゴシック" pitchFamily="34" charset="-128"/>
              </a:rPr>
              <a:t> con </a:t>
            </a:r>
            <a:r>
              <a:rPr lang="en-CA" altLang="ja-JP" dirty="0" err="1" smtClean="0">
                <a:ea typeface="ＭＳ Ｐゴシック" pitchFamily="34" charset="-128"/>
              </a:rPr>
              <a:t>sorafenib</a:t>
            </a:r>
            <a:r>
              <a:rPr lang="en-CA" altLang="ja-JP" dirty="0" smtClean="0">
                <a:ea typeface="ＭＳ Ｐゴシック" pitchFamily="34" charset="-128"/>
              </a:rPr>
              <a:t>. </a:t>
            </a:r>
          </a:p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</a:pPr>
            <a:r>
              <a:rPr lang="en-CA" altLang="ja-JP" sz="1800" dirty="0" smtClean="0">
                <a:ea typeface="ＭＳ Ｐゴシック" pitchFamily="34" charset="-128"/>
              </a:rPr>
              <a:t>Se </a:t>
            </a:r>
            <a:r>
              <a:rPr lang="en-CA" altLang="ja-JP" sz="1800" dirty="0" err="1" smtClean="0">
                <a:ea typeface="ＭＳ Ｐゴシック" pitchFamily="34" charset="-128"/>
              </a:rPr>
              <a:t>debe</a:t>
            </a:r>
            <a:r>
              <a:rPr lang="en-CA" altLang="ja-JP" sz="1800" dirty="0" smtClean="0">
                <a:ea typeface="ＭＳ Ｐゴシック" pitchFamily="34" charset="-128"/>
              </a:rPr>
              <a:t> </a:t>
            </a:r>
            <a:r>
              <a:rPr lang="en-CA" altLang="ja-JP" sz="1800" dirty="0" err="1" smtClean="0">
                <a:ea typeface="ＭＳ Ｐゴシック" pitchFamily="34" charset="-128"/>
              </a:rPr>
              <a:t>monitorizar</a:t>
            </a:r>
            <a:r>
              <a:rPr lang="en-CA" altLang="ja-JP" sz="1800" dirty="0" smtClean="0">
                <a:ea typeface="ＭＳ Ｐゴシック" pitchFamily="34" charset="-128"/>
              </a:rPr>
              <a:t> </a:t>
            </a:r>
            <a:r>
              <a:rPr lang="en-CA" altLang="ja-JP" sz="1800" dirty="0" err="1" smtClean="0">
                <a:ea typeface="ＭＳ Ｐゴシック" pitchFamily="34" charset="-128"/>
              </a:rPr>
              <a:t>semanalmente</a:t>
            </a:r>
            <a:r>
              <a:rPr lang="en-CA" altLang="ja-JP" sz="1800" dirty="0" smtClean="0">
                <a:ea typeface="ＭＳ Ｐゴシック" pitchFamily="34" charset="-128"/>
              </a:rPr>
              <a:t> </a:t>
            </a:r>
            <a:r>
              <a:rPr lang="en-CA" altLang="ja-JP" sz="1800" dirty="0" err="1" smtClean="0">
                <a:ea typeface="ＭＳ Ｐゴシック" pitchFamily="34" charset="-128"/>
              </a:rPr>
              <a:t>en</a:t>
            </a:r>
            <a:r>
              <a:rPr lang="en-CA" altLang="ja-JP" sz="1800" dirty="0" smtClean="0">
                <a:ea typeface="ＭＳ Ｐゴシック" pitchFamily="34" charset="-128"/>
              </a:rPr>
              <a:t> las </a:t>
            </a:r>
            <a:r>
              <a:rPr lang="en-CA" altLang="ja-JP" sz="1800" dirty="0" err="1" smtClean="0">
                <a:ea typeface="ＭＳ Ｐゴシック" pitchFamily="34" charset="-128"/>
              </a:rPr>
              <a:t>primeras</a:t>
            </a:r>
            <a:r>
              <a:rPr lang="en-CA" altLang="ja-JP" sz="1800" dirty="0" smtClean="0">
                <a:ea typeface="ＭＳ Ｐゴシック" pitchFamily="34" charset="-128"/>
              </a:rPr>
              <a:t> 6 </a:t>
            </a:r>
            <a:r>
              <a:rPr lang="en-CA" altLang="ja-JP" sz="1800" dirty="0" err="1" smtClean="0">
                <a:ea typeface="ＭＳ Ｐゴシック" pitchFamily="34" charset="-128"/>
              </a:rPr>
              <a:t>semanas</a:t>
            </a:r>
            <a:r>
              <a:rPr lang="en-CA" altLang="ja-JP" sz="1800" dirty="0" smtClean="0">
                <a:ea typeface="ＭＳ Ｐゴシック" pitchFamily="34" charset="-128"/>
              </a:rPr>
              <a:t> de </a:t>
            </a:r>
            <a:r>
              <a:rPr lang="en-CA" altLang="ja-JP" sz="1800" dirty="0" err="1" smtClean="0">
                <a:ea typeface="ＭＳ Ｐゴシック" pitchFamily="34" charset="-128"/>
              </a:rPr>
              <a:t>tratamiento</a:t>
            </a:r>
            <a:endParaRPr lang="en-CA" altLang="ja-JP" dirty="0">
              <a:ea typeface="ＭＳ Ｐゴシック" pitchFamily="34" charset="-128"/>
            </a:endParaRPr>
          </a:p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</a:pPr>
            <a:r>
              <a:rPr lang="en-CA" altLang="ja-JP" dirty="0" err="1" smtClean="0">
                <a:ea typeface="ＭＳ Ｐゴシック" pitchFamily="34" charset="-128"/>
              </a:rPr>
              <a:t>En</a:t>
            </a:r>
            <a:r>
              <a:rPr lang="en-CA" altLang="ja-JP" dirty="0" smtClean="0">
                <a:ea typeface="ＭＳ Ｐゴシック" pitchFamily="34" charset="-128"/>
              </a:rPr>
              <a:t> </a:t>
            </a:r>
            <a:r>
              <a:rPr lang="en-CA" altLang="ja-JP" dirty="0" err="1" smtClean="0">
                <a:ea typeface="ＭＳ Ｐゴシック" pitchFamily="34" charset="-128"/>
              </a:rPr>
              <a:t>los</a:t>
            </a:r>
            <a:r>
              <a:rPr lang="en-CA" altLang="ja-JP" dirty="0" smtClean="0">
                <a:ea typeface="ＭＳ Ｐゴシック" pitchFamily="34" charset="-128"/>
              </a:rPr>
              <a:t> </a:t>
            </a:r>
            <a:r>
              <a:rPr lang="en-CA" altLang="ja-JP" dirty="0" err="1" smtClean="0">
                <a:ea typeface="ＭＳ Ｐゴシック" pitchFamily="34" charset="-128"/>
              </a:rPr>
              <a:t>casos</a:t>
            </a:r>
            <a:r>
              <a:rPr lang="en-CA" altLang="ja-JP" dirty="0" smtClean="0">
                <a:ea typeface="ＭＳ Ｐゴシック" pitchFamily="34" charset="-128"/>
              </a:rPr>
              <a:t> </a:t>
            </a:r>
            <a:r>
              <a:rPr lang="en-CA" altLang="ja-JP" dirty="0" err="1" smtClean="0">
                <a:ea typeface="ＭＳ Ｐゴシック" pitchFamily="34" charset="-128"/>
              </a:rPr>
              <a:t>en</a:t>
            </a:r>
            <a:r>
              <a:rPr lang="en-CA" altLang="ja-JP" dirty="0" smtClean="0">
                <a:ea typeface="ＭＳ Ｐゴシック" pitchFamily="34" charset="-128"/>
              </a:rPr>
              <a:t> </a:t>
            </a:r>
            <a:r>
              <a:rPr lang="en-CA" altLang="ja-JP" dirty="0" err="1" smtClean="0">
                <a:ea typeface="ＭＳ Ｐゴシック" pitchFamily="34" charset="-128"/>
              </a:rPr>
              <a:t>los</a:t>
            </a:r>
            <a:r>
              <a:rPr lang="en-CA" altLang="ja-JP" dirty="0" smtClean="0">
                <a:ea typeface="ＭＳ Ｐゴシック" pitchFamily="34" charset="-128"/>
              </a:rPr>
              <a:t> que la </a:t>
            </a:r>
            <a:r>
              <a:rPr lang="en-CA" altLang="ja-JP" dirty="0" err="1" smtClean="0">
                <a:ea typeface="ＭＳ Ｐゴシック" pitchFamily="34" charset="-128"/>
              </a:rPr>
              <a:t>hipertensión</a:t>
            </a:r>
            <a:r>
              <a:rPr lang="en-CA" altLang="ja-JP" dirty="0" smtClean="0">
                <a:ea typeface="ＭＳ Ｐゴシック" pitchFamily="34" charset="-128"/>
              </a:rPr>
              <a:t> </a:t>
            </a:r>
            <a:r>
              <a:rPr lang="en-CA" altLang="ja-JP" dirty="0" err="1" smtClean="0">
                <a:ea typeface="ＭＳ Ｐゴシック" pitchFamily="34" charset="-128"/>
              </a:rPr>
              <a:t>es</a:t>
            </a:r>
            <a:r>
              <a:rPr lang="en-CA" altLang="ja-JP" dirty="0" smtClean="0">
                <a:ea typeface="ＭＳ Ｐゴシック" pitchFamily="34" charset="-128"/>
              </a:rPr>
              <a:t> </a:t>
            </a:r>
            <a:r>
              <a:rPr lang="en-CA" altLang="ja-JP" dirty="0" err="1" smtClean="0">
                <a:ea typeface="ＭＳ Ｐゴシック" pitchFamily="34" charset="-128"/>
              </a:rPr>
              <a:t>severa</a:t>
            </a:r>
            <a:r>
              <a:rPr lang="en-CA" altLang="ja-JP" dirty="0" smtClean="0">
                <a:ea typeface="ＭＳ Ｐゴシック" pitchFamily="34" charset="-128"/>
              </a:rPr>
              <a:t> o </a:t>
            </a:r>
            <a:r>
              <a:rPr lang="en-CA" altLang="ja-JP" dirty="0" err="1" smtClean="0">
                <a:ea typeface="ＭＳ Ｐゴシック" pitchFamily="34" charset="-128"/>
              </a:rPr>
              <a:t>persistente</a:t>
            </a:r>
            <a:r>
              <a:rPr lang="en-CA" altLang="ja-JP" dirty="0" smtClean="0">
                <a:ea typeface="ＭＳ Ｐゴシック" pitchFamily="34" charset="-128"/>
              </a:rPr>
              <a:t> </a:t>
            </a:r>
            <a:r>
              <a:rPr lang="en-CA" altLang="ja-JP" dirty="0" err="1" smtClean="0">
                <a:ea typeface="ＭＳ Ｐゴシック" pitchFamily="34" charset="-128"/>
              </a:rPr>
              <a:t>tras</a:t>
            </a:r>
            <a:r>
              <a:rPr lang="en-CA" altLang="ja-JP" dirty="0" smtClean="0">
                <a:ea typeface="ＭＳ Ｐゴシック" pitchFamily="34" charset="-128"/>
              </a:rPr>
              <a:t> el </a:t>
            </a:r>
            <a:r>
              <a:rPr lang="en-CA" altLang="ja-JP" dirty="0" err="1" smtClean="0">
                <a:ea typeface="ＭＳ Ｐゴシック" pitchFamily="34" charset="-128"/>
              </a:rPr>
              <a:t>tratamiento</a:t>
            </a:r>
            <a:r>
              <a:rPr lang="en-CA" altLang="ja-JP" dirty="0" smtClean="0">
                <a:ea typeface="ＭＳ Ｐゴシック" pitchFamily="34" charset="-128"/>
              </a:rPr>
              <a:t> </a:t>
            </a:r>
            <a:r>
              <a:rPr lang="en-CA" altLang="ja-JP" dirty="0" err="1" smtClean="0">
                <a:ea typeface="ＭＳ Ｐゴシック" pitchFamily="34" charset="-128"/>
              </a:rPr>
              <a:t>antihipertensivo</a:t>
            </a:r>
            <a:r>
              <a:rPr lang="en-CA" altLang="ja-JP" dirty="0" smtClean="0">
                <a:ea typeface="ＭＳ Ｐゴシック" pitchFamily="34" charset="-128"/>
              </a:rPr>
              <a:t>, se </a:t>
            </a:r>
            <a:r>
              <a:rPr lang="en-CA" altLang="ja-JP" dirty="0" err="1" smtClean="0">
                <a:ea typeface="ＭＳ Ｐゴシック" pitchFamily="34" charset="-128"/>
              </a:rPr>
              <a:t>debe</a:t>
            </a:r>
            <a:r>
              <a:rPr lang="en-CA" altLang="ja-JP" dirty="0" smtClean="0">
                <a:ea typeface="ＭＳ Ｐゴシック" pitchFamily="34" charset="-128"/>
              </a:rPr>
              <a:t> </a:t>
            </a:r>
            <a:r>
              <a:rPr lang="en-CA" altLang="ja-JP" dirty="0" err="1" smtClean="0">
                <a:ea typeface="ＭＳ Ｐゴシック" pitchFamily="34" charset="-128"/>
              </a:rPr>
              <a:t>discontinuar</a:t>
            </a:r>
            <a:r>
              <a:rPr lang="en-CA" altLang="ja-JP" dirty="0" smtClean="0">
                <a:ea typeface="ＭＳ Ｐゴシック" pitchFamily="34" charset="-128"/>
              </a:rPr>
              <a:t> </a:t>
            </a:r>
            <a:r>
              <a:rPr lang="en-CA" altLang="ja-JP" dirty="0" err="1" smtClean="0">
                <a:ea typeface="ＭＳ Ｐゴシック" pitchFamily="34" charset="-128"/>
              </a:rPr>
              <a:t>sorafenib</a:t>
            </a:r>
            <a:r>
              <a:rPr lang="en-CA" altLang="ja-JP" dirty="0" smtClean="0">
                <a:ea typeface="ＭＳ Ｐゴシック" pitchFamily="34" charset="-128"/>
              </a:rPr>
              <a:t> </a:t>
            </a:r>
            <a:r>
              <a:rPr lang="en-CA" altLang="ja-JP" dirty="0" err="1" smtClean="0">
                <a:ea typeface="ＭＳ Ｐゴシック" pitchFamily="34" charset="-128"/>
              </a:rPr>
              <a:t>temporalmente</a:t>
            </a:r>
            <a:r>
              <a:rPr lang="en-CA" altLang="ja-JP" dirty="0" smtClean="0">
                <a:ea typeface="ＭＳ Ｐゴシック" pitchFamily="34" charset="-128"/>
              </a:rPr>
              <a:t> o de </a:t>
            </a:r>
            <a:r>
              <a:rPr lang="en-CA" altLang="ja-JP" dirty="0" err="1" smtClean="0">
                <a:ea typeface="ＭＳ Ｐゴシック" pitchFamily="34" charset="-128"/>
              </a:rPr>
              <a:t>manera</a:t>
            </a:r>
            <a:r>
              <a:rPr lang="en-CA" altLang="ja-JP" dirty="0" smtClean="0">
                <a:ea typeface="ＭＳ Ｐゴシック" pitchFamily="34" charset="-128"/>
              </a:rPr>
              <a:t> </a:t>
            </a:r>
            <a:r>
              <a:rPr lang="en-CA" altLang="ja-JP" dirty="0" err="1" smtClean="0">
                <a:ea typeface="ＭＳ Ｐゴシック" pitchFamily="34" charset="-128"/>
              </a:rPr>
              <a:t>permanente</a:t>
            </a:r>
            <a:endParaRPr lang="en-CA" altLang="ja-JP" sz="1800" dirty="0" smtClean="0">
              <a:ea typeface="ＭＳ Ｐゴシック" pitchFamily="34" charset="-128"/>
            </a:endParaRPr>
          </a:p>
          <a:p>
            <a:pPr marL="323850" indent="-323850" eaLnBrk="1" hangingPunct="1"/>
            <a:endParaRPr lang="en-GB" altLang="ja-JP" sz="1800" dirty="0" smtClean="0">
              <a:ea typeface="ＭＳ Ｐゴシック" pitchFamily="34" charset="-128"/>
            </a:endParaRPr>
          </a:p>
          <a:p>
            <a:pPr marL="323850" indent="-323850" eaLnBrk="1" hangingPunct="1"/>
            <a:endParaRPr lang="en-US" altLang="ja-JP" dirty="0" smtClean="0">
              <a:ea typeface="ＭＳ Ｐゴシック" pitchFamily="34" charset="-128"/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917700" y="6008688"/>
            <a:ext cx="7226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 typeface="Verdana" pitchFamily="34" charset="0"/>
              <a:buNone/>
            </a:pPr>
            <a:r>
              <a:rPr lang="it-IT" altLang="ja-JP" sz="1200"/>
              <a:t>Llovet JM, et al. N Engl J Med. 2008;359:378-90. </a:t>
            </a:r>
          </a:p>
          <a:p>
            <a:pPr algn="r">
              <a:spcBef>
                <a:spcPct val="0"/>
              </a:spcBef>
              <a:buClrTx/>
              <a:buFont typeface="Verdana" pitchFamily="34" charset="0"/>
              <a:buNone/>
            </a:pPr>
            <a:r>
              <a:rPr lang="it-IT" altLang="ja-JP" sz="1200"/>
              <a:t>Cheng A</a:t>
            </a:r>
            <a:r>
              <a:rPr lang="it-IT" altLang="ja-JP" sz="1200">
                <a:solidFill>
                  <a:srgbClr val="FFFFFF"/>
                </a:solidFill>
              </a:rPr>
              <a:t>-L</a:t>
            </a:r>
            <a:r>
              <a:rPr lang="it-IT" altLang="ja-JP" sz="1200"/>
              <a:t>, et al. Lancet Oncol. 2009;10:25-34.</a:t>
            </a:r>
            <a:endParaRPr lang="en-US" altLang="ja-JP" sz="1200"/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ja-JP" sz="1200"/>
              <a:t>Wood L. Comm Oncol. 2006;3:558-62.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ja-JP" sz="1200"/>
              <a:t>Bhojani N, et al. Eur Urol. 2008;53:917-30.</a:t>
            </a:r>
          </a:p>
        </p:txBody>
      </p:sp>
    </p:spTree>
    <p:extLst>
      <p:ext uri="{BB962C8B-B14F-4D97-AF65-F5344CB8AC3E}">
        <p14:creationId xmlns:p14="http://schemas.microsoft.com/office/powerpoint/2010/main" val="1828960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ja-JP" dirty="0" err="1" smtClean="0">
                <a:solidFill>
                  <a:srgbClr val="FFFF00"/>
                </a:solidFill>
                <a:ea typeface="ＭＳ Ｐゴシック" pitchFamily="34" charset="-128"/>
              </a:rPr>
              <a:t>Conclusiones</a:t>
            </a:r>
            <a:r>
              <a:rPr lang="en-GB" altLang="ja-JP" dirty="0" smtClean="0">
                <a:solidFill>
                  <a:srgbClr val="FFFF00"/>
                </a:solidFill>
                <a:ea typeface="ＭＳ Ｐゴシック" pitchFamily="34" charset="-128"/>
              </a:rPr>
              <a:t>: </a:t>
            </a:r>
            <a:r>
              <a:rPr lang="en-GB" altLang="ja-JP" dirty="0" err="1" smtClean="0">
                <a:solidFill>
                  <a:srgbClr val="FFFF00"/>
                </a:solidFill>
                <a:ea typeface="ＭＳ Ｐゴシック" pitchFamily="34" charset="-128"/>
              </a:rPr>
              <a:t>tratamiento</a:t>
            </a:r>
            <a:r>
              <a:rPr lang="en-GB" altLang="ja-JP" dirty="0" smtClean="0">
                <a:solidFill>
                  <a:srgbClr val="FFFF00"/>
                </a:solidFill>
                <a:ea typeface="ＭＳ Ｐゴシック" pitchFamily="34" charset="-128"/>
              </a:rPr>
              <a:t> de l a </a:t>
            </a:r>
            <a:r>
              <a:rPr lang="en-GB" altLang="ja-JP" dirty="0" err="1" smtClean="0">
                <a:solidFill>
                  <a:srgbClr val="FFFF00"/>
                </a:solidFill>
                <a:ea typeface="ＭＳ Ｐゴシック" pitchFamily="34" charset="-128"/>
              </a:rPr>
              <a:t>enfermedad</a:t>
            </a:r>
            <a:r>
              <a:rPr lang="en-GB" altLang="ja-JP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solidFill>
                  <a:srgbClr val="FFFF00"/>
                </a:solidFill>
                <a:ea typeface="ＭＳ Ｐゴシック" pitchFamily="34" charset="-128"/>
              </a:rPr>
              <a:t>avanzada</a:t>
            </a:r>
            <a:endParaRPr lang="en-US" altLang="ja-JP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379413" y="1646238"/>
            <a:ext cx="8593137" cy="4479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</a:pPr>
            <a:r>
              <a:rPr lang="en-GB" altLang="ja-JP" dirty="0" smtClean="0">
                <a:ea typeface="ＭＳ Ｐゴシック" pitchFamily="34" charset="-128"/>
              </a:rPr>
              <a:t>El </a:t>
            </a:r>
            <a:r>
              <a:rPr lang="en-GB" altLang="ja-JP" dirty="0" err="1" smtClean="0">
                <a:ea typeface="ＭＳ Ｐゴシック" pitchFamily="34" charset="-128"/>
              </a:rPr>
              <a:t>único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fármaco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aprobado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es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Sorafenib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</a:p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</a:pPr>
            <a:r>
              <a:rPr lang="en-GB" altLang="ja-JP" dirty="0" smtClean="0">
                <a:ea typeface="ＭＳ Ｐゴシック" pitchFamily="34" charset="-128"/>
              </a:rPr>
              <a:t>La </a:t>
            </a:r>
            <a:r>
              <a:rPr lang="en-GB" altLang="ja-JP" dirty="0" err="1" smtClean="0">
                <a:ea typeface="ＭＳ Ｐゴシック" pitchFamily="34" charset="-128"/>
              </a:rPr>
              <a:t>mayoría</a:t>
            </a:r>
            <a:r>
              <a:rPr lang="en-GB" altLang="ja-JP" dirty="0" smtClean="0">
                <a:ea typeface="ＭＳ Ｐゴシック" pitchFamily="34" charset="-128"/>
              </a:rPr>
              <a:t> de </a:t>
            </a:r>
            <a:r>
              <a:rPr lang="en-GB" altLang="ja-JP" dirty="0" err="1" smtClean="0">
                <a:ea typeface="ＭＳ Ｐゴシック" pitchFamily="34" charset="-128"/>
              </a:rPr>
              <a:t>los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efectos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adversos</a:t>
            </a:r>
            <a:r>
              <a:rPr lang="en-GB" altLang="ja-JP" dirty="0" smtClean="0">
                <a:ea typeface="ＭＳ Ｐゴシック" pitchFamily="34" charset="-128"/>
              </a:rPr>
              <a:t> de </a:t>
            </a:r>
            <a:r>
              <a:rPr lang="en-GB" altLang="ja-JP" dirty="0" err="1" smtClean="0">
                <a:ea typeface="ＭＳ Ｐゴシック" pitchFamily="34" charset="-128"/>
              </a:rPr>
              <a:t>sorafenib</a:t>
            </a:r>
            <a:r>
              <a:rPr lang="en-GB" altLang="ja-JP" dirty="0" smtClean="0">
                <a:ea typeface="ＭＳ Ｐゴシック" pitchFamily="34" charset="-128"/>
              </a:rPr>
              <a:t> son </a:t>
            </a:r>
            <a:r>
              <a:rPr lang="en-GB" altLang="ja-JP" dirty="0" err="1" smtClean="0">
                <a:ea typeface="ＭＳ Ｐゴシック" pitchFamily="34" charset="-128"/>
              </a:rPr>
              <a:t>predecibles</a:t>
            </a:r>
            <a:r>
              <a:rPr lang="en-GB" altLang="ja-JP" dirty="0" smtClean="0">
                <a:ea typeface="ＭＳ Ｐゴシック" pitchFamily="34" charset="-128"/>
              </a:rPr>
              <a:t> y </a:t>
            </a:r>
            <a:r>
              <a:rPr lang="en-GB" altLang="ja-JP" dirty="0" err="1" smtClean="0">
                <a:ea typeface="ＭＳ Ｐゴシック" pitchFamily="34" charset="-128"/>
              </a:rPr>
              <a:t>manejables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</a:p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altLang="ja-JP" dirty="0" err="1" smtClean="0">
                <a:ea typeface="ＭＳ Ｐゴシック" pitchFamily="34" charset="-128"/>
              </a:rPr>
              <a:t>Síntomas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gastrointestinales</a:t>
            </a:r>
            <a:r>
              <a:rPr lang="en-GB" altLang="ja-JP" sz="1800" dirty="0" smtClean="0">
                <a:ea typeface="ＭＳ Ｐゴシック" pitchFamily="34" charset="-128"/>
              </a:rPr>
              <a:t>: </a:t>
            </a:r>
            <a:r>
              <a:rPr lang="en-GB" altLang="ja-JP" sz="1800" dirty="0" err="1" smtClean="0">
                <a:ea typeface="ＭＳ Ｐゴシック" pitchFamily="34" charset="-128"/>
              </a:rPr>
              <a:t>diarrea</a:t>
            </a:r>
            <a:r>
              <a:rPr lang="en-GB" altLang="ja-JP" sz="1800" dirty="0" smtClean="0">
                <a:ea typeface="ＭＳ Ｐゴシック" pitchFamily="34" charset="-128"/>
              </a:rPr>
              <a:t>, </a:t>
            </a:r>
            <a:r>
              <a:rPr lang="en-GB" altLang="ja-JP" sz="1800" dirty="0" err="1" smtClean="0">
                <a:ea typeface="ＭＳ Ｐゴシック" pitchFamily="34" charset="-128"/>
              </a:rPr>
              <a:t>náusea</a:t>
            </a:r>
            <a:r>
              <a:rPr lang="en-GB" altLang="ja-JP" sz="1800" dirty="0" smtClean="0">
                <a:ea typeface="ＭＳ Ｐゴシック" pitchFamily="34" charset="-128"/>
              </a:rPr>
              <a:t>, </a:t>
            </a:r>
            <a:r>
              <a:rPr lang="en-GB" altLang="ja-JP" sz="1800" dirty="0" smtClean="0">
                <a:ea typeface="ＭＳ Ｐゴシック" pitchFamily="34" charset="-128"/>
              </a:rPr>
              <a:t>anorexia</a:t>
            </a:r>
            <a:endParaRPr lang="en-GB" altLang="ja-JP" dirty="0">
              <a:ea typeface="ＭＳ Ｐゴシック" pitchFamily="34" charset="-128"/>
            </a:endParaRPr>
          </a:p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altLang="ja-JP" sz="1800" dirty="0" err="1" smtClean="0">
                <a:ea typeface="ＭＳ Ｐゴシック" pitchFamily="34" charset="-128"/>
              </a:rPr>
              <a:t>Toxicidades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cutáneas</a:t>
            </a:r>
            <a:r>
              <a:rPr lang="en-GB" altLang="ja-JP" sz="1800" dirty="0" smtClean="0">
                <a:ea typeface="ＭＳ Ｐゴシック" pitchFamily="34" charset="-128"/>
              </a:rPr>
              <a:t>: </a:t>
            </a:r>
            <a:r>
              <a:rPr lang="en-GB" altLang="ja-JP" sz="1800" dirty="0" err="1" smtClean="0">
                <a:ea typeface="ＭＳ Ｐゴシック" pitchFamily="34" charset="-128"/>
              </a:rPr>
              <a:t>síndrome</a:t>
            </a:r>
            <a:r>
              <a:rPr lang="en-GB" altLang="ja-JP" sz="1800" dirty="0" smtClean="0">
                <a:ea typeface="ＭＳ Ｐゴシック" pitchFamily="34" charset="-128"/>
              </a:rPr>
              <a:t> </a:t>
            </a:r>
            <a:r>
              <a:rPr lang="en-GB" altLang="ja-JP" sz="1800" dirty="0" err="1" smtClean="0">
                <a:ea typeface="ＭＳ Ｐゴシック" pitchFamily="34" charset="-128"/>
              </a:rPr>
              <a:t>mano</a:t>
            </a:r>
            <a:r>
              <a:rPr lang="en-GB" altLang="ja-JP" sz="1800" dirty="0" smtClean="0">
                <a:ea typeface="ＭＳ Ｐゴシック" pitchFamily="34" charset="-128"/>
              </a:rPr>
              <a:t>-pie, rash</a:t>
            </a:r>
          </a:p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altLang="ja-JP" dirty="0" err="1" smtClean="0">
                <a:ea typeface="ＭＳ Ｐゴシック" pitchFamily="34" charset="-128"/>
              </a:rPr>
              <a:t>Cansancio</a:t>
            </a:r>
            <a:r>
              <a:rPr lang="en-GB" altLang="ja-JP" dirty="0" smtClean="0">
                <a:ea typeface="ＭＳ Ｐゴシック" pitchFamily="34" charset="-128"/>
              </a:rPr>
              <a:t> y </a:t>
            </a:r>
            <a:r>
              <a:rPr lang="en-GB" altLang="ja-JP" dirty="0" err="1" smtClean="0">
                <a:ea typeface="ＭＳ Ｐゴシック" pitchFamily="34" charset="-128"/>
              </a:rPr>
              <a:t>pérdida</a:t>
            </a:r>
            <a:r>
              <a:rPr lang="en-GB" altLang="ja-JP" dirty="0" smtClean="0">
                <a:ea typeface="ＭＳ Ｐゴシック" pitchFamily="34" charset="-128"/>
              </a:rPr>
              <a:t> de peso</a:t>
            </a:r>
          </a:p>
          <a:p>
            <a:pPr marL="323850" indent="-323850" eaLnBrk="1" hangingPunct="1">
              <a:spcBef>
                <a:spcPts val="1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altLang="ja-JP" sz="1800" dirty="0" err="1" smtClean="0">
                <a:ea typeface="ＭＳ Ｐゴシック" pitchFamily="34" charset="-128"/>
              </a:rPr>
              <a:t>Hipertensión</a:t>
            </a:r>
            <a:endParaRPr lang="en-GB" altLang="ja-JP" sz="1800" dirty="0" smtClean="0">
              <a:ea typeface="ＭＳ Ｐゴシック" pitchFamily="34" charset="-128"/>
            </a:endParaRPr>
          </a:p>
          <a:p>
            <a:pPr marL="323850" indent="-323850" eaLnBrk="1" hangingPunct="1">
              <a:buSzPct val="125000"/>
            </a:pPr>
            <a:r>
              <a:rPr lang="en-GB" altLang="ja-JP" dirty="0" err="1" smtClean="0">
                <a:ea typeface="ＭＳ Ｐゴシック" pitchFamily="34" charset="-128"/>
              </a:rPr>
              <a:t>Algunas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consideraciones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especiales</a:t>
            </a:r>
            <a:r>
              <a:rPr lang="en-GB" altLang="ja-JP" dirty="0" smtClean="0">
                <a:ea typeface="ＭＳ Ｐゴシック" pitchFamily="34" charset="-128"/>
              </a:rPr>
              <a:t> y </a:t>
            </a:r>
            <a:r>
              <a:rPr lang="en-GB" altLang="ja-JP" dirty="0" err="1" smtClean="0">
                <a:ea typeface="ＭＳ Ｐゴシック" pitchFamily="34" charset="-128"/>
              </a:rPr>
              <a:t>precauciones</a:t>
            </a:r>
            <a:r>
              <a:rPr lang="en-GB" altLang="ja-JP" dirty="0" smtClean="0">
                <a:ea typeface="ＭＳ Ｐゴシック" pitchFamily="34" charset="-128"/>
              </a:rPr>
              <a:t> son </a:t>
            </a:r>
            <a:r>
              <a:rPr lang="en-GB" altLang="ja-JP" dirty="0" err="1" smtClean="0">
                <a:ea typeface="ＭＳ Ｐゴシック" pitchFamily="34" charset="-128"/>
              </a:rPr>
              <a:t>necesarias</a:t>
            </a:r>
            <a:r>
              <a:rPr lang="en-GB" altLang="ja-JP" dirty="0" smtClean="0">
                <a:ea typeface="ＭＳ Ｐゴシック" pitchFamily="34" charset="-128"/>
              </a:rPr>
              <a:t> antes y </a:t>
            </a:r>
            <a:r>
              <a:rPr lang="en-GB" altLang="ja-JP" dirty="0" err="1" smtClean="0">
                <a:ea typeface="ＭＳ Ｐゴシック" pitchFamily="34" charset="-128"/>
              </a:rPr>
              <a:t>durante</a:t>
            </a:r>
            <a:r>
              <a:rPr lang="en-GB" altLang="ja-JP" dirty="0" smtClean="0">
                <a:ea typeface="ＭＳ Ｐゴシック" pitchFamily="34" charset="-128"/>
              </a:rPr>
              <a:t> el </a:t>
            </a:r>
            <a:r>
              <a:rPr lang="en-GB" altLang="ja-JP" dirty="0" err="1" smtClean="0">
                <a:ea typeface="ＭＳ Ｐゴシック" pitchFamily="34" charset="-128"/>
              </a:rPr>
              <a:t>tratamiento</a:t>
            </a:r>
            <a:r>
              <a:rPr lang="en-GB" altLang="ja-JP" dirty="0" smtClean="0">
                <a:ea typeface="ＭＳ Ｐゴシック" pitchFamily="34" charset="-128"/>
              </a:rPr>
              <a:t> con </a:t>
            </a:r>
            <a:r>
              <a:rPr lang="en-GB" altLang="ja-JP" dirty="0" err="1" smtClean="0">
                <a:ea typeface="ＭＳ Ｐゴシック" pitchFamily="34" charset="-128"/>
              </a:rPr>
              <a:t>sorafenib</a:t>
            </a:r>
            <a:endParaRPr lang="en-GB" altLang="ja-JP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8118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carmen.guillen@salud.madrid.org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MUCHAS 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349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3"/>
          <p:cNvSpPr>
            <a:spLocks noGrp="1"/>
          </p:cNvSpPr>
          <p:nvPr>
            <p:ph type="title"/>
          </p:nvPr>
        </p:nvSpPr>
        <p:spPr>
          <a:xfrm>
            <a:off x="381000" y="72008"/>
            <a:ext cx="8367713" cy="1556792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s-ES" sz="2800" dirty="0" smtClean="0">
                <a:solidFill>
                  <a:srgbClr val="FFFF00"/>
                </a:solidFill>
              </a:rPr>
              <a:t>Hepatitis B</a:t>
            </a:r>
            <a:r>
              <a:rPr lang="it-IT" altLang="es-ES" sz="2800" dirty="0" smtClean="0"/>
              <a:t>: Riesgo de HCC según el gradiente biológico de los niveles de ADN del virus de hepatitis B (VHB) en suero</a:t>
            </a:r>
          </a:p>
        </p:txBody>
      </p:sp>
      <p:grpSp>
        <p:nvGrpSpPr>
          <p:cNvPr id="14339" name="Group 86"/>
          <p:cNvGrpSpPr>
            <a:grpSpLocks/>
          </p:cNvGrpSpPr>
          <p:nvPr/>
        </p:nvGrpSpPr>
        <p:grpSpPr bwMode="auto">
          <a:xfrm>
            <a:off x="1277938" y="1762125"/>
            <a:ext cx="6727825" cy="4430713"/>
            <a:chOff x="805" y="1135"/>
            <a:chExt cx="4238" cy="2791"/>
          </a:xfrm>
        </p:grpSpPr>
        <p:sp>
          <p:nvSpPr>
            <p:cNvPr id="7173" name="Rectangle 29"/>
            <p:cNvSpPr>
              <a:spLocks noChangeArrowheads="1"/>
            </p:cNvSpPr>
            <p:nvPr/>
          </p:nvSpPr>
          <p:spPr bwMode="auto">
            <a:xfrm>
              <a:off x="999" y="1456"/>
              <a:ext cx="1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>
                  <a:latin typeface="+mj-lt"/>
                  <a:ea typeface="ＭＳ Ｐゴシック" charset="-128"/>
                </a:rPr>
                <a:t>14</a:t>
              </a:r>
            </a:p>
          </p:txBody>
        </p:sp>
        <p:sp>
          <p:nvSpPr>
            <p:cNvPr id="7174" name="Rectangle 29"/>
            <p:cNvSpPr>
              <a:spLocks noChangeArrowheads="1"/>
            </p:cNvSpPr>
            <p:nvPr/>
          </p:nvSpPr>
          <p:spPr bwMode="auto">
            <a:xfrm>
              <a:off x="999" y="1734"/>
              <a:ext cx="1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>
                  <a:latin typeface="+mj-lt"/>
                  <a:ea typeface="ＭＳ Ｐゴシック" charset="-128"/>
                </a:rPr>
                <a:t>12</a:t>
              </a:r>
            </a:p>
          </p:txBody>
        </p:sp>
        <p:sp>
          <p:nvSpPr>
            <p:cNvPr id="7175" name="Rectangle 29"/>
            <p:cNvSpPr>
              <a:spLocks noChangeArrowheads="1"/>
            </p:cNvSpPr>
            <p:nvPr/>
          </p:nvSpPr>
          <p:spPr bwMode="auto">
            <a:xfrm>
              <a:off x="999" y="2016"/>
              <a:ext cx="1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>
                  <a:latin typeface="+mj-lt"/>
                  <a:ea typeface="ＭＳ Ｐゴシック" charset="-128"/>
                </a:rPr>
                <a:t>10</a:t>
              </a:r>
            </a:p>
          </p:txBody>
        </p:sp>
        <p:sp>
          <p:nvSpPr>
            <p:cNvPr id="14344" name="Rectangle 29"/>
            <p:cNvSpPr>
              <a:spLocks noChangeArrowheads="1"/>
            </p:cNvSpPr>
            <p:nvPr/>
          </p:nvSpPr>
          <p:spPr bwMode="auto">
            <a:xfrm>
              <a:off x="1061" y="230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/>
              <a:r>
                <a:rPr lang="en-US" altLang="es-ES" sz="1400">
                  <a:latin typeface="Arial" charset="0"/>
                  <a:ea typeface="ＭＳ Ｐゴシック" charset="-128"/>
                </a:rPr>
                <a:t>8</a:t>
              </a:r>
            </a:p>
          </p:txBody>
        </p:sp>
        <p:sp>
          <p:nvSpPr>
            <p:cNvPr id="14345" name="Rectangle 29"/>
            <p:cNvSpPr>
              <a:spLocks noChangeArrowheads="1"/>
            </p:cNvSpPr>
            <p:nvPr/>
          </p:nvSpPr>
          <p:spPr bwMode="auto">
            <a:xfrm>
              <a:off x="1061" y="258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/>
              <a:r>
                <a:rPr lang="en-US" altLang="es-ES" sz="1400">
                  <a:latin typeface="Arial" charset="0"/>
                  <a:ea typeface="ＭＳ Ｐゴシック" charset="-128"/>
                </a:rPr>
                <a:t>6</a:t>
              </a:r>
            </a:p>
          </p:txBody>
        </p:sp>
        <p:sp>
          <p:nvSpPr>
            <p:cNvPr id="14346" name="Rectangle 29"/>
            <p:cNvSpPr>
              <a:spLocks noChangeArrowheads="1"/>
            </p:cNvSpPr>
            <p:nvPr/>
          </p:nvSpPr>
          <p:spPr bwMode="auto">
            <a:xfrm>
              <a:off x="1061" y="286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/>
              <a:r>
                <a:rPr lang="en-US" altLang="es-ES" sz="1400">
                  <a:latin typeface="Arial" charset="0"/>
                  <a:ea typeface="ＭＳ Ｐゴシック" charset="-128"/>
                </a:rPr>
                <a:t>4</a:t>
              </a:r>
            </a:p>
          </p:txBody>
        </p:sp>
        <p:sp>
          <p:nvSpPr>
            <p:cNvPr id="14347" name="Rectangle 29"/>
            <p:cNvSpPr>
              <a:spLocks noChangeArrowheads="1"/>
            </p:cNvSpPr>
            <p:nvPr/>
          </p:nvSpPr>
          <p:spPr bwMode="auto">
            <a:xfrm>
              <a:off x="1061" y="314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/>
              <a:r>
                <a:rPr lang="en-US" altLang="es-ES" sz="1400">
                  <a:latin typeface="Arial" charset="0"/>
                  <a:ea typeface="ＭＳ Ｐゴシック" charset="-128"/>
                </a:rPr>
                <a:t>2</a:t>
              </a:r>
            </a:p>
          </p:txBody>
        </p:sp>
        <p:sp>
          <p:nvSpPr>
            <p:cNvPr id="14348" name="Rectangle 29"/>
            <p:cNvSpPr>
              <a:spLocks noChangeArrowheads="1"/>
            </p:cNvSpPr>
            <p:nvPr/>
          </p:nvSpPr>
          <p:spPr bwMode="auto">
            <a:xfrm>
              <a:off x="1061" y="342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/>
              <a:r>
                <a:rPr lang="en-US" altLang="es-ES" sz="1400">
                  <a:latin typeface="Arial" charset="0"/>
                  <a:ea typeface="ＭＳ Ｐゴシック" charset="-128"/>
                </a:rPr>
                <a:t>0</a:t>
              </a:r>
            </a:p>
          </p:txBody>
        </p:sp>
        <p:sp>
          <p:nvSpPr>
            <p:cNvPr id="14349" name="Rectangle 29"/>
            <p:cNvSpPr>
              <a:spLocks noChangeArrowheads="1"/>
            </p:cNvSpPr>
            <p:nvPr/>
          </p:nvSpPr>
          <p:spPr bwMode="auto">
            <a:xfrm>
              <a:off x="1262" y="363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400">
                  <a:latin typeface="Arial" charset="0"/>
                  <a:ea typeface="ＭＳ Ｐゴシック" charset="-128"/>
                </a:rPr>
                <a:t>0</a:t>
              </a:r>
            </a:p>
          </p:txBody>
        </p:sp>
        <p:sp>
          <p:nvSpPr>
            <p:cNvPr id="14350" name="Rectangle 29"/>
            <p:cNvSpPr>
              <a:spLocks noChangeArrowheads="1"/>
            </p:cNvSpPr>
            <p:nvPr/>
          </p:nvSpPr>
          <p:spPr bwMode="auto">
            <a:xfrm>
              <a:off x="1542" y="363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400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14351" name="Rectangle 29"/>
            <p:cNvSpPr>
              <a:spLocks noChangeArrowheads="1"/>
            </p:cNvSpPr>
            <p:nvPr/>
          </p:nvSpPr>
          <p:spPr bwMode="auto">
            <a:xfrm>
              <a:off x="1826" y="363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400">
                  <a:latin typeface="Arial" charset="0"/>
                  <a:ea typeface="ＭＳ Ｐゴシック" charset="-128"/>
                </a:rPr>
                <a:t>2</a:t>
              </a:r>
            </a:p>
          </p:txBody>
        </p:sp>
        <p:sp>
          <p:nvSpPr>
            <p:cNvPr id="14352" name="Rectangle 29"/>
            <p:cNvSpPr>
              <a:spLocks noChangeArrowheads="1"/>
            </p:cNvSpPr>
            <p:nvPr/>
          </p:nvSpPr>
          <p:spPr bwMode="auto">
            <a:xfrm>
              <a:off x="2112" y="363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400">
                  <a:latin typeface="Arial" charset="0"/>
                  <a:ea typeface="ＭＳ Ｐゴシック" charset="-128"/>
                </a:rPr>
                <a:t>3</a:t>
              </a:r>
            </a:p>
          </p:txBody>
        </p:sp>
        <p:sp>
          <p:nvSpPr>
            <p:cNvPr id="14353" name="Rectangle 29"/>
            <p:cNvSpPr>
              <a:spLocks noChangeArrowheads="1"/>
            </p:cNvSpPr>
            <p:nvPr/>
          </p:nvSpPr>
          <p:spPr bwMode="auto">
            <a:xfrm>
              <a:off x="2396" y="363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400">
                  <a:latin typeface="Arial" charset="0"/>
                  <a:ea typeface="ＭＳ Ｐゴシック" charset="-128"/>
                </a:rPr>
                <a:t>4</a:t>
              </a:r>
            </a:p>
          </p:txBody>
        </p:sp>
        <p:sp>
          <p:nvSpPr>
            <p:cNvPr id="14354" name="Rectangle 29"/>
            <p:cNvSpPr>
              <a:spLocks noChangeArrowheads="1"/>
            </p:cNvSpPr>
            <p:nvPr/>
          </p:nvSpPr>
          <p:spPr bwMode="auto">
            <a:xfrm>
              <a:off x="2678" y="363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400">
                  <a:latin typeface="Arial" charset="0"/>
                  <a:ea typeface="ＭＳ Ｐゴシック" charset="-128"/>
                </a:rPr>
                <a:t>5</a:t>
              </a:r>
            </a:p>
          </p:txBody>
        </p:sp>
        <p:sp>
          <p:nvSpPr>
            <p:cNvPr id="14355" name="Rectangle 29"/>
            <p:cNvSpPr>
              <a:spLocks noChangeArrowheads="1"/>
            </p:cNvSpPr>
            <p:nvPr/>
          </p:nvSpPr>
          <p:spPr bwMode="auto">
            <a:xfrm>
              <a:off x="2958" y="363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400">
                  <a:latin typeface="Arial" charset="0"/>
                  <a:ea typeface="ＭＳ Ｐゴシック" charset="-128"/>
                </a:rPr>
                <a:t>6</a:t>
              </a:r>
            </a:p>
          </p:txBody>
        </p:sp>
        <p:sp>
          <p:nvSpPr>
            <p:cNvPr id="14356" name="Rectangle 29"/>
            <p:cNvSpPr>
              <a:spLocks noChangeArrowheads="1"/>
            </p:cNvSpPr>
            <p:nvPr/>
          </p:nvSpPr>
          <p:spPr bwMode="auto">
            <a:xfrm>
              <a:off x="3242" y="363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400">
                  <a:latin typeface="Arial" charset="0"/>
                  <a:ea typeface="ＭＳ Ｐゴシック" charset="-128"/>
                </a:rPr>
                <a:t>7</a:t>
              </a:r>
            </a:p>
          </p:txBody>
        </p:sp>
        <p:sp>
          <p:nvSpPr>
            <p:cNvPr id="14357" name="Rectangle 29"/>
            <p:cNvSpPr>
              <a:spLocks noChangeArrowheads="1"/>
            </p:cNvSpPr>
            <p:nvPr/>
          </p:nvSpPr>
          <p:spPr bwMode="auto">
            <a:xfrm>
              <a:off x="3530" y="363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400">
                  <a:latin typeface="Arial" charset="0"/>
                  <a:ea typeface="ＭＳ Ｐゴシック" charset="-128"/>
                </a:rPr>
                <a:t>8</a:t>
              </a:r>
            </a:p>
          </p:txBody>
        </p:sp>
        <p:sp>
          <p:nvSpPr>
            <p:cNvPr id="14358" name="Rectangle 29"/>
            <p:cNvSpPr>
              <a:spLocks noChangeArrowheads="1"/>
            </p:cNvSpPr>
            <p:nvPr/>
          </p:nvSpPr>
          <p:spPr bwMode="auto">
            <a:xfrm>
              <a:off x="3812" y="363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r>
                <a:rPr lang="en-US" altLang="es-ES" sz="1400">
                  <a:latin typeface="Arial" charset="0"/>
                  <a:ea typeface="ＭＳ Ｐゴシック" charset="-128"/>
                </a:rPr>
                <a:t>9</a:t>
              </a:r>
            </a:p>
          </p:txBody>
        </p:sp>
        <p:sp>
          <p:nvSpPr>
            <p:cNvPr id="7191" name="Rectangle 29"/>
            <p:cNvSpPr>
              <a:spLocks noChangeArrowheads="1"/>
            </p:cNvSpPr>
            <p:nvPr/>
          </p:nvSpPr>
          <p:spPr bwMode="auto">
            <a:xfrm>
              <a:off x="4064" y="3634"/>
              <a:ext cx="1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>
                  <a:latin typeface="+mj-lt"/>
                  <a:ea typeface="ＭＳ Ｐゴシック" charset="-128"/>
                </a:rPr>
                <a:t>10</a:t>
              </a:r>
            </a:p>
          </p:txBody>
        </p:sp>
        <p:sp>
          <p:nvSpPr>
            <p:cNvPr id="7192" name="Rectangle 29"/>
            <p:cNvSpPr>
              <a:spLocks noChangeArrowheads="1"/>
            </p:cNvSpPr>
            <p:nvPr/>
          </p:nvSpPr>
          <p:spPr bwMode="auto">
            <a:xfrm>
              <a:off x="4346" y="3634"/>
              <a:ext cx="11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>
                  <a:latin typeface="+mj-lt"/>
                  <a:ea typeface="ＭＳ Ｐゴシック" charset="-128"/>
                </a:rPr>
                <a:t>11</a:t>
              </a:r>
            </a:p>
          </p:txBody>
        </p:sp>
        <p:sp>
          <p:nvSpPr>
            <p:cNvPr id="7193" name="Rectangle 29"/>
            <p:cNvSpPr>
              <a:spLocks noChangeArrowheads="1"/>
            </p:cNvSpPr>
            <p:nvPr/>
          </p:nvSpPr>
          <p:spPr bwMode="auto">
            <a:xfrm>
              <a:off x="4632" y="3634"/>
              <a:ext cx="1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>
                  <a:latin typeface="+mj-lt"/>
                  <a:ea typeface="ＭＳ Ｐゴシック" charset="-128"/>
                </a:rPr>
                <a:t>12</a:t>
              </a:r>
            </a:p>
          </p:txBody>
        </p:sp>
        <p:sp>
          <p:nvSpPr>
            <p:cNvPr id="7194" name="Rectangle 29"/>
            <p:cNvSpPr>
              <a:spLocks noChangeArrowheads="1"/>
            </p:cNvSpPr>
            <p:nvPr/>
          </p:nvSpPr>
          <p:spPr bwMode="auto">
            <a:xfrm>
              <a:off x="4918" y="3634"/>
              <a:ext cx="1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>
                  <a:latin typeface="+mj-lt"/>
                  <a:ea typeface="ＭＳ Ｐゴシック" charset="-128"/>
                </a:rPr>
                <a:t>13</a:t>
              </a:r>
            </a:p>
          </p:txBody>
        </p:sp>
        <p:sp>
          <p:nvSpPr>
            <p:cNvPr id="7195" name="Rectangle 29"/>
            <p:cNvSpPr>
              <a:spLocks noChangeArrowheads="1"/>
            </p:cNvSpPr>
            <p:nvPr/>
          </p:nvSpPr>
          <p:spPr bwMode="auto">
            <a:xfrm>
              <a:off x="2684" y="3790"/>
              <a:ext cx="90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ea typeface="ＭＳ Ｐゴシック" charset="-128"/>
                </a:rPr>
                <a:t>Year of follow-up</a:t>
              </a:r>
            </a:p>
          </p:txBody>
        </p:sp>
        <p:sp>
          <p:nvSpPr>
            <p:cNvPr id="7196" name="Rectangle 29"/>
            <p:cNvSpPr>
              <a:spLocks noChangeArrowheads="1"/>
            </p:cNvSpPr>
            <p:nvPr/>
          </p:nvSpPr>
          <p:spPr bwMode="auto">
            <a:xfrm>
              <a:off x="2484" y="1135"/>
              <a:ext cx="130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ea typeface="ＭＳ Ｐゴシック" charset="-128"/>
                </a:rPr>
                <a:t>Entire cohort (N = 3,653)</a:t>
              </a:r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1389" y="1416"/>
              <a:ext cx="18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latin typeface="+mj-lt"/>
                  <a:ea typeface="ＭＳ Ｐゴシック" charset="-128"/>
                </a:rPr>
                <a:t>Baseline HBV DNA level, copies/</a:t>
              </a:r>
              <a:r>
                <a:rPr lang="en-US" sz="1400" dirty="0" err="1">
                  <a:latin typeface="+mj-lt"/>
                  <a:ea typeface="ＭＳ Ｐゴシック" charset="-128"/>
                </a:rPr>
                <a:t>mL</a:t>
              </a:r>
              <a:endParaRPr lang="en-US" sz="1400" dirty="0">
                <a:latin typeface="+mj-lt"/>
                <a:ea typeface="ＭＳ Ｐゴシック" charset="-128"/>
              </a:endParaRPr>
            </a:p>
          </p:txBody>
        </p:sp>
        <p:sp>
          <p:nvSpPr>
            <p:cNvPr id="14366" name="Rectangle 29"/>
            <p:cNvSpPr>
              <a:spLocks noChangeArrowheads="1"/>
            </p:cNvSpPr>
            <p:nvPr/>
          </p:nvSpPr>
          <p:spPr bwMode="auto">
            <a:xfrm>
              <a:off x="1838" y="1560"/>
              <a:ext cx="5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/>
              <a:r>
                <a:rPr lang="en-US" altLang="es-ES" sz="1400">
                  <a:latin typeface="Arial" charset="0"/>
                  <a:ea typeface="ＭＳ Ｐゴシック" charset="-128"/>
                  <a:cs typeface="Times New Roman" pitchFamily="18" charset="0"/>
                </a:rPr>
                <a:t>≥ 1 Million</a:t>
              </a:r>
            </a:p>
          </p:txBody>
        </p:sp>
        <p:sp>
          <p:nvSpPr>
            <p:cNvPr id="7199" name="Rectangle 29"/>
            <p:cNvSpPr>
              <a:spLocks noChangeArrowheads="1"/>
            </p:cNvSpPr>
            <p:nvPr/>
          </p:nvSpPr>
          <p:spPr bwMode="auto">
            <a:xfrm>
              <a:off x="1785" y="1704"/>
              <a:ext cx="87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1400" dirty="0">
                  <a:latin typeface="+mj-lt"/>
                  <a:ea typeface="ＭＳ Ｐゴシック" charset="-128"/>
                  <a:cs typeface="Times New Roman" pitchFamily="18" charset="0"/>
                </a:rPr>
                <a:t>100,000–999,999</a:t>
              </a:r>
            </a:p>
          </p:txBody>
        </p:sp>
        <p:sp>
          <p:nvSpPr>
            <p:cNvPr id="7200" name="Rectangle 29"/>
            <p:cNvSpPr>
              <a:spLocks noChangeArrowheads="1"/>
            </p:cNvSpPr>
            <p:nvPr/>
          </p:nvSpPr>
          <p:spPr bwMode="auto">
            <a:xfrm>
              <a:off x="1784" y="2081"/>
              <a:ext cx="2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latin typeface="+mj-lt"/>
                  <a:ea typeface="ＭＳ Ｐゴシック" charset="-128"/>
                  <a:cs typeface="Times New Roman" pitchFamily="18" charset="0"/>
                </a:rPr>
                <a:t>&lt; 300</a:t>
              </a:r>
            </a:p>
          </p:txBody>
        </p:sp>
        <p:sp>
          <p:nvSpPr>
            <p:cNvPr id="7201" name="Rectangle 29"/>
            <p:cNvSpPr>
              <a:spLocks noChangeArrowheads="1"/>
            </p:cNvSpPr>
            <p:nvPr/>
          </p:nvSpPr>
          <p:spPr bwMode="auto">
            <a:xfrm>
              <a:off x="1785" y="1972"/>
              <a:ext cx="5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1400" dirty="0">
                  <a:latin typeface="+mj-lt"/>
                  <a:ea typeface="ＭＳ Ｐゴシック" charset="-128"/>
                  <a:cs typeface="Times New Roman" pitchFamily="18" charset="0"/>
                </a:rPr>
                <a:t>300–9,999</a:t>
              </a:r>
            </a:p>
          </p:txBody>
        </p:sp>
        <p:sp>
          <p:nvSpPr>
            <p:cNvPr id="7202" name="Rectangle 29"/>
            <p:cNvSpPr>
              <a:spLocks noChangeArrowheads="1"/>
            </p:cNvSpPr>
            <p:nvPr/>
          </p:nvSpPr>
          <p:spPr bwMode="auto">
            <a:xfrm>
              <a:off x="1785" y="1842"/>
              <a:ext cx="75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1400" dirty="0">
                  <a:latin typeface="+mj-lt"/>
                  <a:ea typeface="ＭＳ Ｐゴシック" charset="-128"/>
                  <a:cs typeface="Times New Roman" pitchFamily="18" charset="0"/>
                </a:rPr>
                <a:t>10,000–99,999</a:t>
              </a:r>
            </a:p>
          </p:txBody>
        </p:sp>
        <p:sp>
          <p:nvSpPr>
            <p:cNvPr id="7203" name="Rectangle 29"/>
            <p:cNvSpPr>
              <a:spLocks noChangeArrowheads="1"/>
            </p:cNvSpPr>
            <p:nvPr/>
          </p:nvSpPr>
          <p:spPr bwMode="auto">
            <a:xfrm rot="16200000">
              <a:off x="5" y="2373"/>
              <a:ext cx="17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ea typeface="ＭＳ Ｐゴシック" charset="-128"/>
                </a:rPr>
                <a:t>Cumulative incidence of HCC, %</a:t>
              </a:r>
            </a:p>
          </p:txBody>
        </p:sp>
        <p:grpSp>
          <p:nvGrpSpPr>
            <p:cNvPr id="14372" name="Group 74"/>
            <p:cNvGrpSpPr>
              <a:grpSpLocks/>
            </p:cNvGrpSpPr>
            <p:nvPr/>
          </p:nvGrpSpPr>
          <p:grpSpPr bwMode="auto">
            <a:xfrm>
              <a:off x="1156" y="1368"/>
              <a:ext cx="41" cy="2220"/>
              <a:chOff x="1156" y="1368"/>
              <a:chExt cx="41" cy="2220"/>
            </a:xfrm>
          </p:grpSpPr>
          <p:sp>
            <p:nvSpPr>
              <p:cNvPr id="7232" name="Line 41"/>
              <p:cNvSpPr>
                <a:spLocks noChangeShapeType="1"/>
              </p:cNvSpPr>
              <p:nvPr/>
            </p:nvSpPr>
            <p:spPr bwMode="auto">
              <a:xfrm>
                <a:off x="1196" y="1368"/>
                <a:ext cx="1" cy="22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33" name="Line 42"/>
              <p:cNvSpPr>
                <a:spLocks noChangeShapeType="1"/>
              </p:cNvSpPr>
              <p:nvPr/>
            </p:nvSpPr>
            <p:spPr bwMode="auto">
              <a:xfrm>
                <a:off x="1156" y="1370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34" name="Line 43"/>
              <p:cNvSpPr>
                <a:spLocks noChangeShapeType="1"/>
              </p:cNvSpPr>
              <p:nvPr/>
            </p:nvSpPr>
            <p:spPr bwMode="auto">
              <a:xfrm>
                <a:off x="1156" y="1512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35" name="Line 44"/>
              <p:cNvSpPr>
                <a:spLocks noChangeShapeType="1"/>
              </p:cNvSpPr>
              <p:nvPr/>
            </p:nvSpPr>
            <p:spPr bwMode="auto">
              <a:xfrm>
                <a:off x="1156" y="1656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36" name="Line 45"/>
              <p:cNvSpPr>
                <a:spLocks noChangeShapeType="1"/>
              </p:cNvSpPr>
              <p:nvPr/>
            </p:nvSpPr>
            <p:spPr bwMode="auto">
              <a:xfrm>
                <a:off x="1156" y="1800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37" name="Line 46"/>
              <p:cNvSpPr>
                <a:spLocks noChangeShapeType="1"/>
              </p:cNvSpPr>
              <p:nvPr/>
            </p:nvSpPr>
            <p:spPr bwMode="auto">
              <a:xfrm>
                <a:off x="1156" y="1942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38" name="Line 47"/>
              <p:cNvSpPr>
                <a:spLocks noChangeShapeType="1"/>
              </p:cNvSpPr>
              <p:nvPr/>
            </p:nvSpPr>
            <p:spPr bwMode="auto">
              <a:xfrm>
                <a:off x="1156" y="2080"/>
                <a:ext cx="4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39" name="Line 48"/>
              <p:cNvSpPr>
                <a:spLocks noChangeShapeType="1"/>
              </p:cNvSpPr>
              <p:nvPr/>
            </p:nvSpPr>
            <p:spPr bwMode="auto">
              <a:xfrm>
                <a:off x="1156" y="2222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40" name="Line 49"/>
              <p:cNvSpPr>
                <a:spLocks noChangeShapeType="1"/>
              </p:cNvSpPr>
              <p:nvPr/>
            </p:nvSpPr>
            <p:spPr bwMode="auto">
              <a:xfrm>
                <a:off x="1156" y="2366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41" name="Line 50"/>
              <p:cNvSpPr>
                <a:spLocks noChangeShapeType="1"/>
              </p:cNvSpPr>
              <p:nvPr/>
            </p:nvSpPr>
            <p:spPr bwMode="auto">
              <a:xfrm>
                <a:off x="1156" y="2506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42" name="Line 51"/>
              <p:cNvSpPr>
                <a:spLocks noChangeShapeType="1"/>
              </p:cNvSpPr>
              <p:nvPr/>
            </p:nvSpPr>
            <p:spPr bwMode="auto">
              <a:xfrm>
                <a:off x="1156" y="2648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43" name="Line 52"/>
              <p:cNvSpPr>
                <a:spLocks noChangeShapeType="1"/>
              </p:cNvSpPr>
              <p:nvPr/>
            </p:nvSpPr>
            <p:spPr bwMode="auto">
              <a:xfrm>
                <a:off x="1156" y="2794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44" name="Line 53"/>
              <p:cNvSpPr>
                <a:spLocks noChangeShapeType="1"/>
              </p:cNvSpPr>
              <p:nvPr/>
            </p:nvSpPr>
            <p:spPr bwMode="auto">
              <a:xfrm>
                <a:off x="1156" y="2936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45" name="Line 54"/>
              <p:cNvSpPr>
                <a:spLocks noChangeShapeType="1"/>
              </p:cNvSpPr>
              <p:nvPr/>
            </p:nvSpPr>
            <p:spPr bwMode="auto">
              <a:xfrm>
                <a:off x="1156" y="3074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46" name="Line 55"/>
              <p:cNvSpPr>
                <a:spLocks noChangeShapeType="1"/>
              </p:cNvSpPr>
              <p:nvPr/>
            </p:nvSpPr>
            <p:spPr bwMode="auto">
              <a:xfrm>
                <a:off x="1156" y="3216"/>
                <a:ext cx="4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47" name="Line 56"/>
              <p:cNvSpPr>
                <a:spLocks noChangeShapeType="1"/>
              </p:cNvSpPr>
              <p:nvPr/>
            </p:nvSpPr>
            <p:spPr bwMode="auto">
              <a:xfrm>
                <a:off x="1156" y="3350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48" name="Line 57"/>
              <p:cNvSpPr>
                <a:spLocks noChangeShapeType="1"/>
              </p:cNvSpPr>
              <p:nvPr/>
            </p:nvSpPr>
            <p:spPr bwMode="auto">
              <a:xfrm>
                <a:off x="1156" y="3496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</p:grpSp>
        <p:grpSp>
          <p:nvGrpSpPr>
            <p:cNvPr id="14373" name="Group 73"/>
            <p:cNvGrpSpPr>
              <a:grpSpLocks/>
            </p:cNvGrpSpPr>
            <p:nvPr/>
          </p:nvGrpSpPr>
          <p:grpSpPr bwMode="auto">
            <a:xfrm>
              <a:off x="1195" y="3584"/>
              <a:ext cx="3779" cy="38"/>
              <a:chOff x="1195" y="3584"/>
              <a:chExt cx="3779" cy="38"/>
            </a:xfrm>
          </p:grpSpPr>
          <p:sp>
            <p:nvSpPr>
              <p:cNvPr id="7217" name="Line 58"/>
              <p:cNvSpPr>
                <a:spLocks noChangeShapeType="1"/>
              </p:cNvSpPr>
              <p:nvPr/>
            </p:nvSpPr>
            <p:spPr bwMode="auto">
              <a:xfrm>
                <a:off x="1195" y="3586"/>
                <a:ext cx="377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18" name="Line 59"/>
              <p:cNvSpPr>
                <a:spLocks noChangeShapeType="1"/>
              </p:cNvSpPr>
              <p:nvPr/>
            </p:nvSpPr>
            <p:spPr bwMode="auto">
              <a:xfrm flipV="1">
                <a:off x="1286" y="3584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19" name="Line 60"/>
              <p:cNvSpPr>
                <a:spLocks noChangeShapeType="1"/>
              </p:cNvSpPr>
              <p:nvPr/>
            </p:nvSpPr>
            <p:spPr bwMode="auto">
              <a:xfrm flipV="1">
                <a:off x="1568" y="3584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20" name="Line 61"/>
              <p:cNvSpPr>
                <a:spLocks noChangeShapeType="1"/>
              </p:cNvSpPr>
              <p:nvPr/>
            </p:nvSpPr>
            <p:spPr bwMode="auto">
              <a:xfrm flipV="1">
                <a:off x="1850" y="3584"/>
                <a:ext cx="1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21" name="Line 62"/>
              <p:cNvSpPr>
                <a:spLocks noChangeShapeType="1"/>
              </p:cNvSpPr>
              <p:nvPr/>
            </p:nvSpPr>
            <p:spPr bwMode="auto">
              <a:xfrm flipV="1">
                <a:off x="2136" y="3584"/>
                <a:ext cx="1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22" name="Line 63"/>
              <p:cNvSpPr>
                <a:spLocks noChangeShapeType="1"/>
              </p:cNvSpPr>
              <p:nvPr/>
            </p:nvSpPr>
            <p:spPr bwMode="auto">
              <a:xfrm flipV="1">
                <a:off x="2422" y="3584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23" name="Line 64"/>
              <p:cNvSpPr>
                <a:spLocks noChangeShapeType="1"/>
              </p:cNvSpPr>
              <p:nvPr/>
            </p:nvSpPr>
            <p:spPr bwMode="auto">
              <a:xfrm flipV="1">
                <a:off x="2706" y="3584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24" name="Line 65"/>
              <p:cNvSpPr>
                <a:spLocks noChangeShapeType="1"/>
              </p:cNvSpPr>
              <p:nvPr/>
            </p:nvSpPr>
            <p:spPr bwMode="auto">
              <a:xfrm flipV="1">
                <a:off x="2990" y="3584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25" name="Line 66"/>
              <p:cNvSpPr>
                <a:spLocks noChangeShapeType="1"/>
              </p:cNvSpPr>
              <p:nvPr/>
            </p:nvSpPr>
            <p:spPr bwMode="auto">
              <a:xfrm flipV="1">
                <a:off x="3276" y="3584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26" name="Line 67"/>
              <p:cNvSpPr>
                <a:spLocks noChangeShapeType="1"/>
              </p:cNvSpPr>
              <p:nvPr/>
            </p:nvSpPr>
            <p:spPr bwMode="auto">
              <a:xfrm flipV="1">
                <a:off x="3558" y="3584"/>
                <a:ext cx="1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27" name="Line 68"/>
              <p:cNvSpPr>
                <a:spLocks noChangeShapeType="1"/>
              </p:cNvSpPr>
              <p:nvPr/>
            </p:nvSpPr>
            <p:spPr bwMode="auto">
              <a:xfrm flipV="1">
                <a:off x="3836" y="3584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28" name="Line 69"/>
              <p:cNvSpPr>
                <a:spLocks noChangeShapeType="1"/>
              </p:cNvSpPr>
              <p:nvPr/>
            </p:nvSpPr>
            <p:spPr bwMode="auto">
              <a:xfrm flipV="1">
                <a:off x="4120" y="3584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29" name="Line 70"/>
              <p:cNvSpPr>
                <a:spLocks noChangeShapeType="1"/>
              </p:cNvSpPr>
              <p:nvPr/>
            </p:nvSpPr>
            <p:spPr bwMode="auto">
              <a:xfrm flipV="1">
                <a:off x="4404" y="3584"/>
                <a:ext cx="1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30" name="Line 71"/>
              <p:cNvSpPr>
                <a:spLocks noChangeShapeType="1"/>
              </p:cNvSpPr>
              <p:nvPr/>
            </p:nvSpPr>
            <p:spPr bwMode="auto">
              <a:xfrm flipV="1">
                <a:off x="4686" y="3584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7231" name="Line 72"/>
              <p:cNvSpPr>
                <a:spLocks noChangeShapeType="1"/>
              </p:cNvSpPr>
              <p:nvPr/>
            </p:nvSpPr>
            <p:spPr bwMode="auto">
              <a:xfrm flipV="1">
                <a:off x="4968" y="3584"/>
                <a:ext cx="1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</p:grpSp>
        <p:sp>
          <p:nvSpPr>
            <p:cNvPr id="14374" name="Freeform 75"/>
            <p:cNvSpPr>
              <a:spLocks/>
            </p:cNvSpPr>
            <p:nvPr/>
          </p:nvSpPr>
          <p:spPr bwMode="auto">
            <a:xfrm>
              <a:off x="1315" y="3311"/>
              <a:ext cx="3632" cy="159"/>
            </a:xfrm>
            <a:custGeom>
              <a:avLst/>
              <a:gdLst>
                <a:gd name="T0" fmla="*/ 0 w 3632"/>
                <a:gd name="T1" fmla="*/ 159 h 159"/>
                <a:gd name="T2" fmla="*/ 346 w 3632"/>
                <a:gd name="T3" fmla="*/ 159 h 159"/>
                <a:gd name="T4" fmla="*/ 512 w 3632"/>
                <a:gd name="T5" fmla="*/ 156 h 159"/>
                <a:gd name="T6" fmla="*/ 530 w 3632"/>
                <a:gd name="T7" fmla="*/ 134 h 159"/>
                <a:gd name="T8" fmla="*/ 752 w 3632"/>
                <a:gd name="T9" fmla="*/ 131 h 159"/>
                <a:gd name="T10" fmla="*/ 763 w 3632"/>
                <a:gd name="T11" fmla="*/ 106 h 159"/>
                <a:gd name="T12" fmla="*/ 2441 w 3632"/>
                <a:gd name="T13" fmla="*/ 106 h 159"/>
                <a:gd name="T14" fmla="*/ 2456 w 3632"/>
                <a:gd name="T15" fmla="*/ 81 h 159"/>
                <a:gd name="T16" fmla="*/ 3070 w 3632"/>
                <a:gd name="T17" fmla="*/ 60 h 159"/>
                <a:gd name="T18" fmla="*/ 3077 w 3632"/>
                <a:gd name="T19" fmla="*/ 28 h 159"/>
                <a:gd name="T20" fmla="*/ 3212 w 3632"/>
                <a:gd name="T21" fmla="*/ 28 h 159"/>
                <a:gd name="T22" fmla="*/ 3251 w 3632"/>
                <a:gd name="T23" fmla="*/ 0 h 159"/>
                <a:gd name="T24" fmla="*/ 3632 w 3632"/>
                <a:gd name="T25" fmla="*/ 0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32"/>
                <a:gd name="T40" fmla="*/ 0 h 159"/>
                <a:gd name="T41" fmla="*/ 3632 w 3632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32" h="159">
                  <a:moveTo>
                    <a:pt x="0" y="159"/>
                  </a:moveTo>
                  <a:lnTo>
                    <a:pt x="346" y="159"/>
                  </a:lnTo>
                  <a:lnTo>
                    <a:pt x="512" y="156"/>
                  </a:lnTo>
                  <a:lnTo>
                    <a:pt x="530" y="134"/>
                  </a:lnTo>
                  <a:lnTo>
                    <a:pt x="752" y="131"/>
                  </a:lnTo>
                  <a:lnTo>
                    <a:pt x="763" y="106"/>
                  </a:lnTo>
                  <a:lnTo>
                    <a:pt x="2441" y="106"/>
                  </a:lnTo>
                  <a:lnTo>
                    <a:pt x="2456" y="81"/>
                  </a:lnTo>
                  <a:lnTo>
                    <a:pt x="3070" y="60"/>
                  </a:lnTo>
                  <a:lnTo>
                    <a:pt x="3077" y="28"/>
                  </a:lnTo>
                  <a:lnTo>
                    <a:pt x="3212" y="28"/>
                  </a:lnTo>
                  <a:lnTo>
                    <a:pt x="3251" y="0"/>
                  </a:lnTo>
                  <a:lnTo>
                    <a:pt x="3632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375" name="Freeform 76"/>
            <p:cNvSpPr>
              <a:spLocks/>
            </p:cNvSpPr>
            <p:nvPr/>
          </p:nvSpPr>
          <p:spPr bwMode="auto">
            <a:xfrm>
              <a:off x="1307" y="3315"/>
              <a:ext cx="3633" cy="155"/>
            </a:xfrm>
            <a:custGeom>
              <a:avLst/>
              <a:gdLst>
                <a:gd name="T0" fmla="*/ 0 w 3633"/>
                <a:gd name="T1" fmla="*/ 155 h 155"/>
                <a:gd name="T2" fmla="*/ 559 w 3633"/>
                <a:gd name="T3" fmla="*/ 148 h 155"/>
                <a:gd name="T4" fmla="*/ 580 w 3633"/>
                <a:gd name="T5" fmla="*/ 127 h 155"/>
                <a:gd name="T6" fmla="*/ 767 w 3633"/>
                <a:gd name="T7" fmla="*/ 134 h 155"/>
                <a:gd name="T8" fmla="*/ 774 w 3633"/>
                <a:gd name="T9" fmla="*/ 106 h 155"/>
                <a:gd name="T10" fmla="*/ 1361 w 3633"/>
                <a:gd name="T11" fmla="*/ 102 h 155"/>
                <a:gd name="T12" fmla="*/ 1365 w 3633"/>
                <a:gd name="T13" fmla="*/ 81 h 155"/>
                <a:gd name="T14" fmla="*/ 1803 w 3633"/>
                <a:gd name="T15" fmla="*/ 60 h 155"/>
                <a:gd name="T16" fmla="*/ 1813 w 3633"/>
                <a:gd name="T17" fmla="*/ 35 h 155"/>
                <a:gd name="T18" fmla="*/ 2679 w 3633"/>
                <a:gd name="T19" fmla="*/ 31 h 155"/>
                <a:gd name="T20" fmla="*/ 2796 w 3633"/>
                <a:gd name="T21" fmla="*/ 35 h 155"/>
                <a:gd name="T22" fmla="*/ 2810 w 3633"/>
                <a:gd name="T23" fmla="*/ 56 h 155"/>
                <a:gd name="T24" fmla="*/ 2845 w 3633"/>
                <a:gd name="T25" fmla="*/ 49 h 155"/>
                <a:gd name="T26" fmla="*/ 2863 w 3633"/>
                <a:gd name="T27" fmla="*/ 21 h 155"/>
                <a:gd name="T28" fmla="*/ 3029 w 3633"/>
                <a:gd name="T29" fmla="*/ 17 h 155"/>
                <a:gd name="T30" fmla="*/ 3050 w 3633"/>
                <a:gd name="T31" fmla="*/ 3 h 155"/>
                <a:gd name="T32" fmla="*/ 3312 w 3633"/>
                <a:gd name="T33" fmla="*/ 0 h 155"/>
                <a:gd name="T34" fmla="*/ 3343 w 3633"/>
                <a:gd name="T35" fmla="*/ 3 h 155"/>
                <a:gd name="T36" fmla="*/ 3633 w 3633"/>
                <a:gd name="T37" fmla="*/ 3 h 1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33"/>
                <a:gd name="T58" fmla="*/ 0 h 155"/>
                <a:gd name="T59" fmla="*/ 3633 w 3633"/>
                <a:gd name="T60" fmla="*/ 155 h 1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33" h="155">
                  <a:moveTo>
                    <a:pt x="0" y="155"/>
                  </a:moveTo>
                  <a:lnTo>
                    <a:pt x="559" y="148"/>
                  </a:lnTo>
                  <a:lnTo>
                    <a:pt x="580" y="127"/>
                  </a:lnTo>
                  <a:lnTo>
                    <a:pt x="767" y="134"/>
                  </a:lnTo>
                  <a:lnTo>
                    <a:pt x="774" y="106"/>
                  </a:lnTo>
                  <a:lnTo>
                    <a:pt x="1361" y="102"/>
                  </a:lnTo>
                  <a:lnTo>
                    <a:pt x="1365" y="81"/>
                  </a:lnTo>
                  <a:lnTo>
                    <a:pt x="1803" y="60"/>
                  </a:lnTo>
                  <a:lnTo>
                    <a:pt x="1813" y="35"/>
                  </a:lnTo>
                  <a:lnTo>
                    <a:pt x="2679" y="31"/>
                  </a:lnTo>
                  <a:lnTo>
                    <a:pt x="2796" y="35"/>
                  </a:lnTo>
                  <a:lnTo>
                    <a:pt x="2810" y="56"/>
                  </a:lnTo>
                  <a:lnTo>
                    <a:pt x="2845" y="49"/>
                  </a:lnTo>
                  <a:lnTo>
                    <a:pt x="2863" y="21"/>
                  </a:lnTo>
                  <a:lnTo>
                    <a:pt x="3029" y="17"/>
                  </a:lnTo>
                  <a:lnTo>
                    <a:pt x="3050" y="3"/>
                  </a:lnTo>
                  <a:lnTo>
                    <a:pt x="3312" y="0"/>
                  </a:lnTo>
                  <a:lnTo>
                    <a:pt x="3343" y="3"/>
                  </a:lnTo>
                  <a:lnTo>
                    <a:pt x="3633" y="3"/>
                  </a:lnTo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376" name="Freeform 77"/>
            <p:cNvSpPr>
              <a:spLocks/>
            </p:cNvSpPr>
            <p:nvPr/>
          </p:nvSpPr>
          <p:spPr bwMode="auto">
            <a:xfrm>
              <a:off x="1307" y="2997"/>
              <a:ext cx="3633" cy="477"/>
            </a:xfrm>
            <a:custGeom>
              <a:avLst/>
              <a:gdLst>
                <a:gd name="T0" fmla="*/ 0 w 3633"/>
                <a:gd name="T1" fmla="*/ 477 h 477"/>
                <a:gd name="T2" fmla="*/ 188 w 3633"/>
                <a:gd name="T3" fmla="*/ 477 h 477"/>
                <a:gd name="T4" fmla="*/ 195 w 3633"/>
                <a:gd name="T5" fmla="*/ 438 h 477"/>
                <a:gd name="T6" fmla="*/ 326 w 3633"/>
                <a:gd name="T7" fmla="*/ 438 h 477"/>
                <a:gd name="T8" fmla="*/ 326 w 3633"/>
                <a:gd name="T9" fmla="*/ 406 h 477"/>
                <a:gd name="T10" fmla="*/ 375 w 3633"/>
                <a:gd name="T11" fmla="*/ 406 h 477"/>
                <a:gd name="T12" fmla="*/ 386 w 3633"/>
                <a:gd name="T13" fmla="*/ 385 h 477"/>
                <a:gd name="T14" fmla="*/ 1075 w 3633"/>
                <a:gd name="T15" fmla="*/ 385 h 477"/>
                <a:gd name="T16" fmla="*/ 1071 w 3633"/>
                <a:gd name="T17" fmla="*/ 364 h 477"/>
                <a:gd name="T18" fmla="*/ 1100 w 3633"/>
                <a:gd name="T19" fmla="*/ 367 h 477"/>
                <a:gd name="T20" fmla="*/ 1107 w 3633"/>
                <a:gd name="T21" fmla="*/ 342 h 477"/>
                <a:gd name="T22" fmla="*/ 1361 w 3633"/>
                <a:gd name="T23" fmla="*/ 342 h 477"/>
                <a:gd name="T24" fmla="*/ 1357 w 3633"/>
                <a:gd name="T25" fmla="*/ 321 h 477"/>
                <a:gd name="T26" fmla="*/ 1622 w 3633"/>
                <a:gd name="T27" fmla="*/ 321 h 477"/>
                <a:gd name="T28" fmla="*/ 1630 w 3633"/>
                <a:gd name="T29" fmla="*/ 300 h 477"/>
                <a:gd name="T30" fmla="*/ 1877 w 3633"/>
                <a:gd name="T31" fmla="*/ 300 h 477"/>
                <a:gd name="T32" fmla="*/ 1891 w 3633"/>
                <a:gd name="T33" fmla="*/ 258 h 477"/>
                <a:gd name="T34" fmla="*/ 2057 w 3633"/>
                <a:gd name="T35" fmla="*/ 258 h 477"/>
                <a:gd name="T36" fmla="*/ 2085 w 3633"/>
                <a:gd name="T37" fmla="*/ 208 h 477"/>
                <a:gd name="T38" fmla="*/ 2145 w 3633"/>
                <a:gd name="T39" fmla="*/ 208 h 477"/>
                <a:gd name="T40" fmla="*/ 2163 w 3633"/>
                <a:gd name="T41" fmla="*/ 190 h 477"/>
                <a:gd name="T42" fmla="*/ 2555 w 3633"/>
                <a:gd name="T43" fmla="*/ 190 h 477"/>
                <a:gd name="T44" fmla="*/ 2566 w 3633"/>
                <a:gd name="T45" fmla="*/ 166 h 477"/>
                <a:gd name="T46" fmla="*/ 2658 w 3633"/>
                <a:gd name="T47" fmla="*/ 166 h 477"/>
                <a:gd name="T48" fmla="*/ 2665 w 3633"/>
                <a:gd name="T49" fmla="*/ 144 h 477"/>
                <a:gd name="T50" fmla="*/ 2732 w 3633"/>
                <a:gd name="T51" fmla="*/ 144 h 477"/>
                <a:gd name="T52" fmla="*/ 2746 w 3633"/>
                <a:gd name="T53" fmla="*/ 123 h 477"/>
                <a:gd name="T54" fmla="*/ 2778 w 3633"/>
                <a:gd name="T55" fmla="*/ 127 h 477"/>
                <a:gd name="T56" fmla="*/ 2782 w 3633"/>
                <a:gd name="T57" fmla="*/ 99 h 477"/>
                <a:gd name="T58" fmla="*/ 2806 w 3633"/>
                <a:gd name="T59" fmla="*/ 99 h 477"/>
                <a:gd name="T60" fmla="*/ 2803 w 3633"/>
                <a:gd name="T61" fmla="*/ 77 h 477"/>
                <a:gd name="T62" fmla="*/ 2827 w 3633"/>
                <a:gd name="T63" fmla="*/ 74 h 477"/>
                <a:gd name="T64" fmla="*/ 2831 w 3633"/>
                <a:gd name="T65" fmla="*/ 53 h 477"/>
                <a:gd name="T66" fmla="*/ 2944 w 3633"/>
                <a:gd name="T67" fmla="*/ 53 h 477"/>
                <a:gd name="T68" fmla="*/ 2944 w 3633"/>
                <a:gd name="T69" fmla="*/ 24 h 477"/>
                <a:gd name="T70" fmla="*/ 3036 w 3633"/>
                <a:gd name="T71" fmla="*/ 24 h 477"/>
                <a:gd name="T72" fmla="*/ 3043 w 3633"/>
                <a:gd name="T73" fmla="*/ 0 h 477"/>
                <a:gd name="T74" fmla="*/ 3633 w 3633"/>
                <a:gd name="T75" fmla="*/ 0 h 4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33"/>
                <a:gd name="T115" fmla="*/ 0 h 477"/>
                <a:gd name="T116" fmla="*/ 3633 w 3633"/>
                <a:gd name="T117" fmla="*/ 477 h 4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33" h="477">
                  <a:moveTo>
                    <a:pt x="0" y="477"/>
                  </a:moveTo>
                  <a:lnTo>
                    <a:pt x="188" y="477"/>
                  </a:lnTo>
                  <a:lnTo>
                    <a:pt x="195" y="438"/>
                  </a:lnTo>
                  <a:lnTo>
                    <a:pt x="326" y="438"/>
                  </a:lnTo>
                  <a:lnTo>
                    <a:pt x="326" y="406"/>
                  </a:lnTo>
                  <a:lnTo>
                    <a:pt x="375" y="406"/>
                  </a:lnTo>
                  <a:lnTo>
                    <a:pt x="386" y="385"/>
                  </a:lnTo>
                  <a:lnTo>
                    <a:pt x="1075" y="385"/>
                  </a:lnTo>
                  <a:lnTo>
                    <a:pt x="1071" y="364"/>
                  </a:lnTo>
                  <a:lnTo>
                    <a:pt x="1100" y="367"/>
                  </a:lnTo>
                  <a:lnTo>
                    <a:pt x="1107" y="342"/>
                  </a:lnTo>
                  <a:lnTo>
                    <a:pt x="1361" y="342"/>
                  </a:lnTo>
                  <a:lnTo>
                    <a:pt x="1357" y="321"/>
                  </a:lnTo>
                  <a:lnTo>
                    <a:pt x="1622" y="321"/>
                  </a:lnTo>
                  <a:lnTo>
                    <a:pt x="1630" y="300"/>
                  </a:lnTo>
                  <a:lnTo>
                    <a:pt x="1877" y="300"/>
                  </a:lnTo>
                  <a:lnTo>
                    <a:pt x="1891" y="258"/>
                  </a:lnTo>
                  <a:lnTo>
                    <a:pt x="2057" y="258"/>
                  </a:lnTo>
                  <a:lnTo>
                    <a:pt x="2085" y="208"/>
                  </a:lnTo>
                  <a:lnTo>
                    <a:pt x="2145" y="208"/>
                  </a:lnTo>
                  <a:lnTo>
                    <a:pt x="2163" y="190"/>
                  </a:lnTo>
                  <a:lnTo>
                    <a:pt x="2555" y="190"/>
                  </a:lnTo>
                  <a:lnTo>
                    <a:pt x="2566" y="166"/>
                  </a:lnTo>
                  <a:lnTo>
                    <a:pt x="2658" y="166"/>
                  </a:lnTo>
                  <a:lnTo>
                    <a:pt x="2665" y="144"/>
                  </a:lnTo>
                  <a:lnTo>
                    <a:pt x="2732" y="144"/>
                  </a:lnTo>
                  <a:lnTo>
                    <a:pt x="2746" y="123"/>
                  </a:lnTo>
                  <a:lnTo>
                    <a:pt x="2778" y="127"/>
                  </a:lnTo>
                  <a:lnTo>
                    <a:pt x="2782" y="99"/>
                  </a:lnTo>
                  <a:lnTo>
                    <a:pt x="2806" y="99"/>
                  </a:lnTo>
                  <a:lnTo>
                    <a:pt x="2803" y="77"/>
                  </a:lnTo>
                  <a:lnTo>
                    <a:pt x="2827" y="74"/>
                  </a:lnTo>
                  <a:lnTo>
                    <a:pt x="2831" y="53"/>
                  </a:lnTo>
                  <a:lnTo>
                    <a:pt x="2944" y="53"/>
                  </a:lnTo>
                  <a:lnTo>
                    <a:pt x="2944" y="24"/>
                  </a:lnTo>
                  <a:lnTo>
                    <a:pt x="3036" y="24"/>
                  </a:lnTo>
                  <a:lnTo>
                    <a:pt x="3043" y="0"/>
                  </a:lnTo>
                  <a:lnTo>
                    <a:pt x="3633" y="0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377" name="Freeform 78"/>
            <p:cNvSpPr>
              <a:spLocks/>
            </p:cNvSpPr>
            <p:nvPr/>
          </p:nvSpPr>
          <p:spPr bwMode="auto">
            <a:xfrm>
              <a:off x="1304" y="1385"/>
              <a:ext cx="3650" cy="2085"/>
            </a:xfrm>
            <a:custGeom>
              <a:avLst/>
              <a:gdLst>
                <a:gd name="T0" fmla="*/ 187 w 3650"/>
                <a:gd name="T1" fmla="*/ 2085 h 2085"/>
                <a:gd name="T2" fmla="*/ 329 w 3650"/>
                <a:gd name="T3" fmla="*/ 2060 h 2085"/>
                <a:gd name="T4" fmla="*/ 357 w 3650"/>
                <a:gd name="T5" fmla="*/ 2018 h 2085"/>
                <a:gd name="T6" fmla="*/ 481 w 3650"/>
                <a:gd name="T7" fmla="*/ 1997 h 2085"/>
                <a:gd name="T8" fmla="*/ 537 w 3650"/>
                <a:gd name="T9" fmla="*/ 1933 h 2085"/>
                <a:gd name="T10" fmla="*/ 611 w 3650"/>
                <a:gd name="T11" fmla="*/ 1901 h 2085"/>
                <a:gd name="T12" fmla="*/ 742 w 3650"/>
                <a:gd name="T13" fmla="*/ 1880 h 2085"/>
                <a:gd name="T14" fmla="*/ 777 w 3650"/>
                <a:gd name="T15" fmla="*/ 1855 h 2085"/>
                <a:gd name="T16" fmla="*/ 901 w 3650"/>
                <a:gd name="T17" fmla="*/ 1767 h 2085"/>
                <a:gd name="T18" fmla="*/ 1081 w 3650"/>
                <a:gd name="T19" fmla="*/ 1718 h 2085"/>
                <a:gd name="T20" fmla="*/ 1244 w 3650"/>
                <a:gd name="T21" fmla="*/ 1696 h 2085"/>
                <a:gd name="T22" fmla="*/ 1297 w 3650"/>
                <a:gd name="T23" fmla="*/ 1605 h 2085"/>
                <a:gd name="T24" fmla="*/ 1382 w 3650"/>
                <a:gd name="T25" fmla="*/ 1576 h 2085"/>
                <a:gd name="T26" fmla="*/ 1421 w 3650"/>
                <a:gd name="T27" fmla="*/ 1530 h 2085"/>
                <a:gd name="T28" fmla="*/ 1555 w 3650"/>
                <a:gd name="T29" fmla="*/ 1477 h 2085"/>
                <a:gd name="T30" fmla="*/ 1594 w 3650"/>
                <a:gd name="T31" fmla="*/ 1456 h 2085"/>
                <a:gd name="T32" fmla="*/ 1664 w 3650"/>
                <a:gd name="T33" fmla="*/ 1431 h 2085"/>
                <a:gd name="T34" fmla="*/ 1763 w 3650"/>
                <a:gd name="T35" fmla="*/ 1407 h 2085"/>
                <a:gd name="T36" fmla="*/ 1795 w 3650"/>
                <a:gd name="T37" fmla="*/ 1378 h 2085"/>
                <a:gd name="T38" fmla="*/ 1822 w 3650"/>
                <a:gd name="T39" fmla="*/ 1329 h 2085"/>
                <a:gd name="T40" fmla="*/ 1869 w 3650"/>
                <a:gd name="T41" fmla="*/ 1279 h 2085"/>
                <a:gd name="T42" fmla="*/ 1982 w 3650"/>
                <a:gd name="T43" fmla="*/ 1255 h 2085"/>
                <a:gd name="T44" fmla="*/ 2042 w 3650"/>
                <a:gd name="T45" fmla="*/ 1234 h 2085"/>
                <a:gd name="T46" fmla="*/ 2078 w 3650"/>
                <a:gd name="T47" fmla="*/ 1205 h 2085"/>
                <a:gd name="T48" fmla="*/ 2127 w 3650"/>
                <a:gd name="T49" fmla="*/ 1180 h 2085"/>
                <a:gd name="T50" fmla="*/ 2187 w 3650"/>
                <a:gd name="T51" fmla="*/ 1149 h 2085"/>
                <a:gd name="T52" fmla="*/ 2216 w 3650"/>
                <a:gd name="T53" fmla="*/ 1124 h 2085"/>
                <a:gd name="T54" fmla="*/ 2276 w 3650"/>
                <a:gd name="T55" fmla="*/ 1057 h 2085"/>
                <a:gd name="T56" fmla="*/ 2329 w 3650"/>
                <a:gd name="T57" fmla="*/ 1032 h 2085"/>
                <a:gd name="T58" fmla="*/ 2410 w 3650"/>
                <a:gd name="T59" fmla="*/ 1004 h 2085"/>
                <a:gd name="T60" fmla="*/ 2410 w 3650"/>
                <a:gd name="T61" fmla="*/ 947 h 2085"/>
                <a:gd name="T62" fmla="*/ 2537 w 3650"/>
                <a:gd name="T63" fmla="*/ 919 h 2085"/>
                <a:gd name="T64" fmla="*/ 2576 w 3650"/>
                <a:gd name="T65" fmla="*/ 894 h 2085"/>
                <a:gd name="T66" fmla="*/ 2590 w 3650"/>
                <a:gd name="T67" fmla="*/ 870 h 2085"/>
                <a:gd name="T68" fmla="*/ 2629 w 3650"/>
                <a:gd name="T69" fmla="*/ 848 h 2085"/>
                <a:gd name="T70" fmla="*/ 2682 w 3650"/>
                <a:gd name="T71" fmla="*/ 824 h 2085"/>
                <a:gd name="T72" fmla="*/ 2739 w 3650"/>
                <a:gd name="T73" fmla="*/ 799 h 2085"/>
                <a:gd name="T74" fmla="*/ 2788 w 3650"/>
                <a:gd name="T75" fmla="*/ 693 h 2085"/>
                <a:gd name="T76" fmla="*/ 2908 w 3650"/>
                <a:gd name="T77" fmla="*/ 612 h 2085"/>
                <a:gd name="T78" fmla="*/ 2975 w 3650"/>
                <a:gd name="T79" fmla="*/ 520 h 2085"/>
                <a:gd name="T80" fmla="*/ 3028 w 3650"/>
                <a:gd name="T81" fmla="*/ 445 h 2085"/>
                <a:gd name="T82" fmla="*/ 3106 w 3650"/>
                <a:gd name="T83" fmla="*/ 354 h 2085"/>
                <a:gd name="T84" fmla="*/ 3177 w 3650"/>
                <a:gd name="T85" fmla="*/ 329 h 2085"/>
                <a:gd name="T86" fmla="*/ 3226 w 3650"/>
                <a:gd name="T87" fmla="*/ 269 h 2085"/>
                <a:gd name="T88" fmla="*/ 3262 w 3650"/>
                <a:gd name="T89" fmla="*/ 198 h 2085"/>
                <a:gd name="T90" fmla="*/ 3297 w 3650"/>
                <a:gd name="T91" fmla="*/ 156 h 2085"/>
                <a:gd name="T92" fmla="*/ 3343 w 3650"/>
                <a:gd name="T93" fmla="*/ 118 h 2085"/>
                <a:gd name="T94" fmla="*/ 3368 w 3650"/>
                <a:gd name="T95" fmla="*/ 67 h 2085"/>
                <a:gd name="T96" fmla="*/ 3403 w 3650"/>
                <a:gd name="T97" fmla="*/ 0 h 20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50"/>
                <a:gd name="T148" fmla="*/ 0 h 2085"/>
                <a:gd name="T149" fmla="*/ 3650 w 3650"/>
                <a:gd name="T150" fmla="*/ 2085 h 20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50" h="2085">
                  <a:moveTo>
                    <a:pt x="0" y="2085"/>
                  </a:moveTo>
                  <a:lnTo>
                    <a:pt x="187" y="2085"/>
                  </a:lnTo>
                  <a:lnTo>
                    <a:pt x="187" y="2060"/>
                  </a:lnTo>
                  <a:lnTo>
                    <a:pt x="329" y="2060"/>
                  </a:lnTo>
                  <a:lnTo>
                    <a:pt x="352" y="2039"/>
                  </a:lnTo>
                  <a:lnTo>
                    <a:pt x="357" y="2018"/>
                  </a:lnTo>
                  <a:lnTo>
                    <a:pt x="470" y="2018"/>
                  </a:lnTo>
                  <a:lnTo>
                    <a:pt x="481" y="1997"/>
                  </a:lnTo>
                  <a:lnTo>
                    <a:pt x="537" y="1997"/>
                  </a:lnTo>
                  <a:lnTo>
                    <a:pt x="537" y="1933"/>
                  </a:lnTo>
                  <a:lnTo>
                    <a:pt x="608" y="1933"/>
                  </a:lnTo>
                  <a:lnTo>
                    <a:pt x="611" y="1901"/>
                  </a:lnTo>
                  <a:lnTo>
                    <a:pt x="742" y="1901"/>
                  </a:lnTo>
                  <a:lnTo>
                    <a:pt x="742" y="1880"/>
                  </a:lnTo>
                  <a:lnTo>
                    <a:pt x="777" y="1880"/>
                  </a:lnTo>
                  <a:lnTo>
                    <a:pt x="777" y="1855"/>
                  </a:lnTo>
                  <a:lnTo>
                    <a:pt x="852" y="1855"/>
                  </a:lnTo>
                  <a:lnTo>
                    <a:pt x="901" y="1767"/>
                  </a:lnTo>
                  <a:lnTo>
                    <a:pt x="1081" y="1767"/>
                  </a:lnTo>
                  <a:lnTo>
                    <a:pt x="1081" y="1718"/>
                  </a:lnTo>
                  <a:lnTo>
                    <a:pt x="1244" y="1718"/>
                  </a:lnTo>
                  <a:lnTo>
                    <a:pt x="1244" y="1696"/>
                  </a:lnTo>
                  <a:lnTo>
                    <a:pt x="1279" y="1696"/>
                  </a:lnTo>
                  <a:lnTo>
                    <a:pt x="1297" y="1605"/>
                  </a:lnTo>
                  <a:lnTo>
                    <a:pt x="1382" y="1605"/>
                  </a:lnTo>
                  <a:lnTo>
                    <a:pt x="1382" y="1576"/>
                  </a:lnTo>
                  <a:lnTo>
                    <a:pt x="1417" y="1576"/>
                  </a:lnTo>
                  <a:lnTo>
                    <a:pt x="1421" y="1530"/>
                  </a:lnTo>
                  <a:lnTo>
                    <a:pt x="1544" y="1527"/>
                  </a:lnTo>
                  <a:lnTo>
                    <a:pt x="1555" y="1477"/>
                  </a:lnTo>
                  <a:lnTo>
                    <a:pt x="1587" y="1477"/>
                  </a:lnTo>
                  <a:lnTo>
                    <a:pt x="1594" y="1456"/>
                  </a:lnTo>
                  <a:lnTo>
                    <a:pt x="1615" y="1431"/>
                  </a:lnTo>
                  <a:lnTo>
                    <a:pt x="1664" y="1431"/>
                  </a:lnTo>
                  <a:lnTo>
                    <a:pt x="1675" y="1407"/>
                  </a:lnTo>
                  <a:lnTo>
                    <a:pt x="1763" y="1407"/>
                  </a:lnTo>
                  <a:lnTo>
                    <a:pt x="1763" y="1378"/>
                  </a:lnTo>
                  <a:lnTo>
                    <a:pt x="1795" y="1378"/>
                  </a:lnTo>
                  <a:lnTo>
                    <a:pt x="1795" y="1336"/>
                  </a:lnTo>
                  <a:lnTo>
                    <a:pt x="1822" y="1329"/>
                  </a:lnTo>
                  <a:lnTo>
                    <a:pt x="1834" y="1311"/>
                  </a:lnTo>
                  <a:lnTo>
                    <a:pt x="1869" y="1279"/>
                  </a:lnTo>
                  <a:lnTo>
                    <a:pt x="1869" y="1255"/>
                  </a:lnTo>
                  <a:lnTo>
                    <a:pt x="1982" y="1255"/>
                  </a:lnTo>
                  <a:lnTo>
                    <a:pt x="1986" y="1234"/>
                  </a:lnTo>
                  <a:lnTo>
                    <a:pt x="2042" y="1234"/>
                  </a:lnTo>
                  <a:lnTo>
                    <a:pt x="2042" y="1205"/>
                  </a:lnTo>
                  <a:lnTo>
                    <a:pt x="2078" y="1205"/>
                  </a:lnTo>
                  <a:lnTo>
                    <a:pt x="2071" y="1180"/>
                  </a:lnTo>
                  <a:lnTo>
                    <a:pt x="2127" y="1180"/>
                  </a:lnTo>
                  <a:lnTo>
                    <a:pt x="2127" y="1152"/>
                  </a:lnTo>
                  <a:lnTo>
                    <a:pt x="2187" y="1149"/>
                  </a:lnTo>
                  <a:lnTo>
                    <a:pt x="2187" y="1124"/>
                  </a:lnTo>
                  <a:lnTo>
                    <a:pt x="2216" y="1124"/>
                  </a:lnTo>
                  <a:lnTo>
                    <a:pt x="2240" y="1057"/>
                  </a:lnTo>
                  <a:lnTo>
                    <a:pt x="2276" y="1057"/>
                  </a:lnTo>
                  <a:lnTo>
                    <a:pt x="2276" y="1032"/>
                  </a:lnTo>
                  <a:lnTo>
                    <a:pt x="2329" y="1032"/>
                  </a:lnTo>
                  <a:lnTo>
                    <a:pt x="2329" y="1004"/>
                  </a:lnTo>
                  <a:lnTo>
                    <a:pt x="2410" y="1004"/>
                  </a:lnTo>
                  <a:lnTo>
                    <a:pt x="2410" y="972"/>
                  </a:lnTo>
                  <a:lnTo>
                    <a:pt x="2410" y="947"/>
                  </a:lnTo>
                  <a:lnTo>
                    <a:pt x="2537" y="947"/>
                  </a:lnTo>
                  <a:lnTo>
                    <a:pt x="2537" y="919"/>
                  </a:lnTo>
                  <a:lnTo>
                    <a:pt x="2573" y="919"/>
                  </a:lnTo>
                  <a:lnTo>
                    <a:pt x="2576" y="894"/>
                  </a:lnTo>
                  <a:lnTo>
                    <a:pt x="2597" y="894"/>
                  </a:lnTo>
                  <a:lnTo>
                    <a:pt x="2590" y="870"/>
                  </a:lnTo>
                  <a:lnTo>
                    <a:pt x="2633" y="870"/>
                  </a:lnTo>
                  <a:lnTo>
                    <a:pt x="2629" y="848"/>
                  </a:lnTo>
                  <a:lnTo>
                    <a:pt x="2675" y="848"/>
                  </a:lnTo>
                  <a:lnTo>
                    <a:pt x="2682" y="824"/>
                  </a:lnTo>
                  <a:lnTo>
                    <a:pt x="2739" y="824"/>
                  </a:lnTo>
                  <a:lnTo>
                    <a:pt x="2739" y="799"/>
                  </a:lnTo>
                  <a:lnTo>
                    <a:pt x="2760" y="799"/>
                  </a:lnTo>
                  <a:lnTo>
                    <a:pt x="2788" y="693"/>
                  </a:lnTo>
                  <a:lnTo>
                    <a:pt x="2873" y="686"/>
                  </a:lnTo>
                  <a:lnTo>
                    <a:pt x="2908" y="612"/>
                  </a:lnTo>
                  <a:lnTo>
                    <a:pt x="2940" y="612"/>
                  </a:lnTo>
                  <a:lnTo>
                    <a:pt x="2975" y="520"/>
                  </a:lnTo>
                  <a:lnTo>
                    <a:pt x="3007" y="520"/>
                  </a:lnTo>
                  <a:lnTo>
                    <a:pt x="3028" y="445"/>
                  </a:lnTo>
                  <a:lnTo>
                    <a:pt x="3081" y="445"/>
                  </a:lnTo>
                  <a:lnTo>
                    <a:pt x="3106" y="354"/>
                  </a:lnTo>
                  <a:lnTo>
                    <a:pt x="3173" y="354"/>
                  </a:lnTo>
                  <a:lnTo>
                    <a:pt x="3177" y="329"/>
                  </a:lnTo>
                  <a:lnTo>
                    <a:pt x="3209" y="329"/>
                  </a:lnTo>
                  <a:lnTo>
                    <a:pt x="3226" y="269"/>
                  </a:lnTo>
                  <a:lnTo>
                    <a:pt x="3262" y="269"/>
                  </a:lnTo>
                  <a:lnTo>
                    <a:pt x="3262" y="198"/>
                  </a:lnTo>
                  <a:lnTo>
                    <a:pt x="3297" y="198"/>
                  </a:lnTo>
                  <a:lnTo>
                    <a:pt x="3297" y="156"/>
                  </a:lnTo>
                  <a:lnTo>
                    <a:pt x="3353" y="156"/>
                  </a:lnTo>
                  <a:lnTo>
                    <a:pt x="3343" y="118"/>
                  </a:lnTo>
                  <a:lnTo>
                    <a:pt x="3368" y="113"/>
                  </a:lnTo>
                  <a:lnTo>
                    <a:pt x="3368" y="67"/>
                  </a:lnTo>
                  <a:lnTo>
                    <a:pt x="3403" y="67"/>
                  </a:lnTo>
                  <a:lnTo>
                    <a:pt x="3403" y="0"/>
                  </a:lnTo>
                  <a:lnTo>
                    <a:pt x="3650" y="0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378" name="Freeform 79"/>
            <p:cNvSpPr>
              <a:spLocks/>
            </p:cNvSpPr>
            <p:nvPr/>
          </p:nvSpPr>
          <p:spPr bwMode="auto">
            <a:xfrm>
              <a:off x="1304" y="1781"/>
              <a:ext cx="3629" cy="1689"/>
            </a:xfrm>
            <a:custGeom>
              <a:avLst/>
              <a:gdLst>
                <a:gd name="T0" fmla="*/ 117 w 3629"/>
                <a:gd name="T1" fmla="*/ 1689 h 1689"/>
                <a:gd name="T2" fmla="*/ 205 w 3629"/>
                <a:gd name="T3" fmla="*/ 1633 h 1689"/>
                <a:gd name="T4" fmla="*/ 332 w 3629"/>
                <a:gd name="T5" fmla="*/ 1590 h 1689"/>
                <a:gd name="T6" fmla="*/ 456 w 3629"/>
                <a:gd name="T7" fmla="*/ 1548 h 1689"/>
                <a:gd name="T8" fmla="*/ 594 w 3629"/>
                <a:gd name="T9" fmla="*/ 1509 h 1689"/>
                <a:gd name="T10" fmla="*/ 753 w 3629"/>
                <a:gd name="T11" fmla="*/ 1459 h 1689"/>
                <a:gd name="T12" fmla="*/ 837 w 3629"/>
                <a:gd name="T13" fmla="*/ 1424 h 1689"/>
                <a:gd name="T14" fmla="*/ 901 w 3629"/>
                <a:gd name="T15" fmla="*/ 1389 h 1689"/>
                <a:gd name="T16" fmla="*/ 989 w 3629"/>
                <a:gd name="T17" fmla="*/ 1339 h 1689"/>
                <a:gd name="T18" fmla="*/ 1163 w 3629"/>
                <a:gd name="T19" fmla="*/ 1297 h 1689"/>
                <a:gd name="T20" fmla="*/ 1240 w 3629"/>
                <a:gd name="T21" fmla="*/ 1262 h 1689"/>
                <a:gd name="T22" fmla="*/ 1329 w 3629"/>
                <a:gd name="T23" fmla="*/ 1216 h 1689"/>
                <a:gd name="T24" fmla="*/ 1364 w 3629"/>
                <a:gd name="T25" fmla="*/ 1170 h 1689"/>
                <a:gd name="T26" fmla="*/ 1558 w 3629"/>
                <a:gd name="T27" fmla="*/ 1131 h 1689"/>
                <a:gd name="T28" fmla="*/ 1590 w 3629"/>
                <a:gd name="T29" fmla="*/ 1081 h 1689"/>
                <a:gd name="T30" fmla="*/ 1615 w 3629"/>
                <a:gd name="T31" fmla="*/ 1056 h 1689"/>
                <a:gd name="T32" fmla="*/ 1767 w 3629"/>
                <a:gd name="T33" fmla="*/ 1011 h 1689"/>
                <a:gd name="T34" fmla="*/ 1880 w 3629"/>
                <a:gd name="T35" fmla="*/ 969 h 1689"/>
                <a:gd name="T36" fmla="*/ 2074 w 3629"/>
                <a:gd name="T37" fmla="*/ 926 h 1689"/>
                <a:gd name="T38" fmla="*/ 2276 w 3629"/>
                <a:gd name="T39" fmla="*/ 777 h 1689"/>
                <a:gd name="T40" fmla="*/ 2389 w 3629"/>
                <a:gd name="T41" fmla="*/ 689 h 1689"/>
                <a:gd name="T42" fmla="*/ 2438 w 3629"/>
                <a:gd name="T43" fmla="*/ 580 h 1689"/>
                <a:gd name="T44" fmla="*/ 2562 w 3629"/>
                <a:gd name="T45" fmla="*/ 548 h 1689"/>
                <a:gd name="T46" fmla="*/ 2841 w 3629"/>
                <a:gd name="T47" fmla="*/ 502 h 1689"/>
                <a:gd name="T48" fmla="*/ 2989 w 3629"/>
                <a:gd name="T49" fmla="*/ 463 h 1689"/>
                <a:gd name="T50" fmla="*/ 3050 w 3629"/>
                <a:gd name="T51" fmla="*/ 413 h 1689"/>
                <a:gd name="T52" fmla="*/ 3071 w 3629"/>
                <a:gd name="T53" fmla="*/ 368 h 1689"/>
                <a:gd name="T54" fmla="*/ 3124 w 3629"/>
                <a:gd name="T55" fmla="*/ 329 h 1689"/>
                <a:gd name="T56" fmla="*/ 3156 w 3629"/>
                <a:gd name="T57" fmla="*/ 272 h 1689"/>
                <a:gd name="T58" fmla="*/ 3177 w 3629"/>
                <a:gd name="T59" fmla="*/ 223 h 1689"/>
                <a:gd name="T60" fmla="*/ 3272 w 3629"/>
                <a:gd name="T61" fmla="*/ 173 h 1689"/>
                <a:gd name="T62" fmla="*/ 3375 w 3629"/>
                <a:gd name="T63" fmla="*/ 113 h 1689"/>
                <a:gd name="T64" fmla="*/ 3629 w 3629"/>
                <a:gd name="T65" fmla="*/ 0 h 16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29"/>
                <a:gd name="T100" fmla="*/ 0 h 1689"/>
                <a:gd name="T101" fmla="*/ 3629 w 3629"/>
                <a:gd name="T102" fmla="*/ 1689 h 16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29" h="1689">
                  <a:moveTo>
                    <a:pt x="0" y="1689"/>
                  </a:moveTo>
                  <a:lnTo>
                    <a:pt x="117" y="1689"/>
                  </a:lnTo>
                  <a:lnTo>
                    <a:pt x="117" y="1633"/>
                  </a:lnTo>
                  <a:lnTo>
                    <a:pt x="205" y="1633"/>
                  </a:lnTo>
                  <a:lnTo>
                    <a:pt x="205" y="1590"/>
                  </a:lnTo>
                  <a:lnTo>
                    <a:pt x="332" y="1590"/>
                  </a:lnTo>
                  <a:lnTo>
                    <a:pt x="332" y="1548"/>
                  </a:lnTo>
                  <a:lnTo>
                    <a:pt x="456" y="1548"/>
                  </a:lnTo>
                  <a:lnTo>
                    <a:pt x="456" y="1509"/>
                  </a:lnTo>
                  <a:lnTo>
                    <a:pt x="594" y="1509"/>
                  </a:lnTo>
                  <a:lnTo>
                    <a:pt x="594" y="1459"/>
                  </a:lnTo>
                  <a:lnTo>
                    <a:pt x="753" y="1459"/>
                  </a:lnTo>
                  <a:lnTo>
                    <a:pt x="753" y="1424"/>
                  </a:lnTo>
                  <a:lnTo>
                    <a:pt x="837" y="1424"/>
                  </a:lnTo>
                  <a:lnTo>
                    <a:pt x="837" y="1389"/>
                  </a:lnTo>
                  <a:lnTo>
                    <a:pt x="901" y="1389"/>
                  </a:lnTo>
                  <a:lnTo>
                    <a:pt x="901" y="1339"/>
                  </a:lnTo>
                  <a:lnTo>
                    <a:pt x="989" y="1339"/>
                  </a:lnTo>
                  <a:lnTo>
                    <a:pt x="989" y="1297"/>
                  </a:lnTo>
                  <a:lnTo>
                    <a:pt x="1163" y="1297"/>
                  </a:lnTo>
                  <a:lnTo>
                    <a:pt x="1163" y="1262"/>
                  </a:lnTo>
                  <a:lnTo>
                    <a:pt x="1240" y="1262"/>
                  </a:lnTo>
                  <a:lnTo>
                    <a:pt x="1240" y="1216"/>
                  </a:lnTo>
                  <a:lnTo>
                    <a:pt x="1329" y="1216"/>
                  </a:lnTo>
                  <a:lnTo>
                    <a:pt x="1329" y="1170"/>
                  </a:lnTo>
                  <a:lnTo>
                    <a:pt x="1364" y="1170"/>
                  </a:lnTo>
                  <a:lnTo>
                    <a:pt x="1360" y="1131"/>
                  </a:lnTo>
                  <a:lnTo>
                    <a:pt x="1558" y="1131"/>
                  </a:lnTo>
                  <a:lnTo>
                    <a:pt x="1545" y="1081"/>
                  </a:lnTo>
                  <a:lnTo>
                    <a:pt x="1590" y="1081"/>
                  </a:lnTo>
                  <a:lnTo>
                    <a:pt x="1583" y="1056"/>
                  </a:lnTo>
                  <a:lnTo>
                    <a:pt x="1615" y="1056"/>
                  </a:lnTo>
                  <a:lnTo>
                    <a:pt x="1615" y="1011"/>
                  </a:lnTo>
                  <a:lnTo>
                    <a:pt x="1767" y="1011"/>
                  </a:lnTo>
                  <a:lnTo>
                    <a:pt x="1756" y="969"/>
                  </a:lnTo>
                  <a:lnTo>
                    <a:pt x="1880" y="969"/>
                  </a:lnTo>
                  <a:lnTo>
                    <a:pt x="1880" y="926"/>
                  </a:lnTo>
                  <a:lnTo>
                    <a:pt x="2074" y="926"/>
                  </a:lnTo>
                  <a:lnTo>
                    <a:pt x="2071" y="777"/>
                  </a:lnTo>
                  <a:lnTo>
                    <a:pt x="2276" y="777"/>
                  </a:lnTo>
                  <a:lnTo>
                    <a:pt x="2322" y="689"/>
                  </a:lnTo>
                  <a:lnTo>
                    <a:pt x="2389" y="689"/>
                  </a:lnTo>
                  <a:lnTo>
                    <a:pt x="2399" y="580"/>
                  </a:lnTo>
                  <a:lnTo>
                    <a:pt x="2438" y="580"/>
                  </a:lnTo>
                  <a:lnTo>
                    <a:pt x="2438" y="548"/>
                  </a:lnTo>
                  <a:lnTo>
                    <a:pt x="2562" y="548"/>
                  </a:lnTo>
                  <a:lnTo>
                    <a:pt x="2562" y="502"/>
                  </a:lnTo>
                  <a:lnTo>
                    <a:pt x="2841" y="502"/>
                  </a:lnTo>
                  <a:lnTo>
                    <a:pt x="2841" y="463"/>
                  </a:lnTo>
                  <a:lnTo>
                    <a:pt x="2989" y="463"/>
                  </a:lnTo>
                  <a:lnTo>
                    <a:pt x="2989" y="413"/>
                  </a:lnTo>
                  <a:lnTo>
                    <a:pt x="3050" y="413"/>
                  </a:lnTo>
                  <a:lnTo>
                    <a:pt x="3050" y="368"/>
                  </a:lnTo>
                  <a:lnTo>
                    <a:pt x="3071" y="368"/>
                  </a:lnTo>
                  <a:lnTo>
                    <a:pt x="3067" y="329"/>
                  </a:lnTo>
                  <a:lnTo>
                    <a:pt x="3124" y="329"/>
                  </a:lnTo>
                  <a:lnTo>
                    <a:pt x="3124" y="272"/>
                  </a:lnTo>
                  <a:lnTo>
                    <a:pt x="3156" y="272"/>
                  </a:lnTo>
                  <a:lnTo>
                    <a:pt x="3156" y="230"/>
                  </a:lnTo>
                  <a:lnTo>
                    <a:pt x="3177" y="223"/>
                  </a:lnTo>
                  <a:lnTo>
                    <a:pt x="3177" y="173"/>
                  </a:lnTo>
                  <a:lnTo>
                    <a:pt x="3272" y="173"/>
                  </a:lnTo>
                  <a:lnTo>
                    <a:pt x="3272" y="113"/>
                  </a:lnTo>
                  <a:lnTo>
                    <a:pt x="3375" y="113"/>
                  </a:lnTo>
                  <a:lnTo>
                    <a:pt x="3375" y="0"/>
                  </a:lnTo>
                  <a:lnTo>
                    <a:pt x="3629" y="0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11" name="Line 80"/>
            <p:cNvSpPr>
              <a:spLocks noChangeShapeType="1"/>
            </p:cNvSpPr>
            <p:nvPr/>
          </p:nvSpPr>
          <p:spPr bwMode="auto">
            <a:xfrm>
              <a:off x="1368" y="1622"/>
              <a:ext cx="349" cy="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7212" name="Line 81"/>
            <p:cNvSpPr>
              <a:spLocks noChangeShapeType="1"/>
            </p:cNvSpPr>
            <p:nvPr/>
          </p:nvSpPr>
          <p:spPr bwMode="auto">
            <a:xfrm>
              <a:off x="1368" y="1763"/>
              <a:ext cx="349" cy="1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7213" name="Line 82"/>
            <p:cNvSpPr>
              <a:spLocks noChangeShapeType="1"/>
            </p:cNvSpPr>
            <p:nvPr/>
          </p:nvSpPr>
          <p:spPr bwMode="auto">
            <a:xfrm>
              <a:off x="1368" y="1904"/>
              <a:ext cx="349" cy="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7214" name="Line 83"/>
            <p:cNvSpPr>
              <a:spLocks noChangeShapeType="1"/>
            </p:cNvSpPr>
            <p:nvPr/>
          </p:nvSpPr>
          <p:spPr bwMode="auto">
            <a:xfrm>
              <a:off x="1368" y="2038"/>
              <a:ext cx="349" cy="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7215" name="Line 84"/>
            <p:cNvSpPr>
              <a:spLocks noChangeShapeType="1"/>
            </p:cNvSpPr>
            <p:nvPr/>
          </p:nvSpPr>
          <p:spPr bwMode="auto">
            <a:xfrm>
              <a:off x="1368" y="2173"/>
              <a:ext cx="34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14384" name="Rectangle 85"/>
            <p:cNvSpPr>
              <a:spLocks noChangeArrowheads="1"/>
            </p:cNvSpPr>
            <p:nvPr/>
          </p:nvSpPr>
          <p:spPr bwMode="auto">
            <a:xfrm>
              <a:off x="1296" y="1368"/>
              <a:ext cx="2008" cy="9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endParaRPr lang="en-GB" altLang="es-ES">
                <a:latin typeface="Arial" charset="0"/>
              </a:endParaRPr>
            </a:p>
          </p:txBody>
        </p:sp>
      </p:grpSp>
      <p:sp>
        <p:nvSpPr>
          <p:cNvPr id="14340" name="CasellaDiTesto 6"/>
          <p:cNvSpPr txBox="1">
            <a:spLocks noChangeArrowheads="1"/>
          </p:cNvSpPr>
          <p:nvPr/>
        </p:nvSpPr>
        <p:spPr bwMode="auto">
          <a:xfrm>
            <a:off x="6202363" y="6581775"/>
            <a:ext cx="2941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/>
            <a:r>
              <a:rPr lang="it-IT" altLang="es-ES" b="0">
                <a:latin typeface="Arial" charset="0"/>
              </a:rPr>
              <a:t>Chen CJ, et al. JAMA. 2006;295:65-73</a:t>
            </a:r>
            <a:r>
              <a:rPr lang="en-GB" altLang="es-ES" b="0">
                <a:latin typeface="Arial" charset="0"/>
              </a:rPr>
              <a:t>.</a:t>
            </a:r>
            <a:endParaRPr lang="it-IT" altLang="es-ES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403</TotalTime>
  <Words>8476</Words>
  <Application>Microsoft Office PowerPoint</Application>
  <PresentationFormat>Presentación en pantalla (4:3)</PresentationFormat>
  <Paragraphs>2029</Paragraphs>
  <Slides>89</Slides>
  <Notes>85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89</vt:i4>
      </vt:variant>
    </vt:vector>
  </HeadingPairs>
  <TitlesOfParts>
    <vt:vector size="93" baseType="lpstr">
      <vt:lpstr>Mylar</vt:lpstr>
      <vt:lpstr>Gráfico de Microsoft Excel</vt:lpstr>
      <vt:lpstr>Chart</vt:lpstr>
      <vt:lpstr>CorelDRAW</vt:lpstr>
      <vt:lpstr>Diagnóstico y tratamiento del Cáncer De Hígado</vt:lpstr>
      <vt:lpstr>ÍNDICE</vt:lpstr>
      <vt:lpstr>Epidemiología, factores de riesgo, y prevención del hepatocarcinoma (HCC)</vt:lpstr>
      <vt:lpstr>Incidencia de hepatocarcinoma (HCC): sexto cáncer más frecuente en el mundo1</vt:lpstr>
      <vt:lpstr>Incidencia global</vt:lpstr>
      <vt:lpstr>Incidencia de HCC </vt:lpstr>
      <vt:lpstr>Cáncer de hígado: mortalidad </vt:lpstr>
      <vt:lpstr>Factores de riesgo de HCC en el mundo, según región geográfica</vt:lpstr>
      <vt:lpstr>Hepatitis B: Riesgo de HCC según el gradiente biológico de los niveles de ADN del virus de hepatitis B (VHB) en suero</vt:lpstr>
      <vt:lpstr>Riesgo de HCC en infección crónica por VHB</vt:lpstr>
      <vt:lpstr>Hepatitis C: El virus de la hepatitis C (VHC) es un factor de riesgo de HCC</vt:lpstr>
      <vt:lpstr>Revisión sistemática: resultados de cirrosis compensada por infección crónica por VHC</vt:lpstr>
      <vt:lpstr>Alcohol: Meta-análisis del riesgo de HCC según el consumo de alcohol</vt:lpstr>
      <vt:lpstr>Obesidad y diabetes</vt:lpstr>
      <vt:lpstr>Factores de riesgo de hepatocarcinoma</vt:lpstr>
      <vt:lpstr>Incidencia acumulada a los 5 años de HCC en pacientes con cirrosis</vt:lpstr>
      <vt:lpstr>Medidas para la prevención del HCC</vt:lpstr>
      <vt:lpstr>Manejo del VHB para prevenir la recurrencia de HCC: lamivudina</vt:lpstr>
      <vt:lpstr>CONCLUSIONES: Epidemiología, factores de riesgo y prevención del hepatocarcinoma</vt:lpstr>
      <vt:lpstr>Diagnóstico del hepatocarcinoma</vt:lpstr>
      <vt:lpstr>Patogénesis multifactorial del HCC1–4</vt:lpstr>
      <vt:lpstr>Progresión histopatológica  y características moleculares del HCC</vt:lpstr>
      <vt:lpstr>Presentación de PowerPoint</vt:lpstr>
      <vt:lpstr>Presentación de PowerPoint</vt:lpstr>
      <vt:lpstr> Guías AASLD: algoritmo diagnóstico para nódulos pequeños encontrados en el seguimiento </vt:lpstr>
      <vt:lpstr>CONCLUSIONES: Diagnóstico de HCC</vt:lpstr>
      <vt:lpstr>Estadificación del hepatocarcinoma</vt:lpstr>
      <vt:lpstr>Estadificación del HCC</vt:lpstr>
      <vt:lpstr>Presentación de PowerPoint</vt:lpstr>
      <vt:lpstr>Presentación de PowerPoint</vt:lpstr>
      <vt:lpstr>Clasificación Child–Pugh</vt:lpstr>
      <vt:lpstr>Estadificación de HCC es multifactorial</vt:lpstr>
      <vt:lpstr>Presentación de PowerPoint</vt:lpstr>
      <vt:lpstr>El sistema BCLC: validación externa en varias poblaciones y comparado con otros sistemas de estadificación1</vt:lpstr>
      <vt:lpstr>AASLD guidelines</vt:lpstr>
      <vt:lpstr>Presentación de PowerPoint</vt:lpstr>
      <vt:lpstr>Tratamiento del hepatocarcinoma</vt:lpstr>
      <vt:lpstr>Estadio precoz: cirugía, recurrencia tras resección, investigaciones para el tratamiento tras la resección</vt:lpstr>
      <vt:lpstr>Presentación de PowerPoint</vt:lpstr>
      <vt:lpstr>Cirugía del HCC</vt:lpstr>
      <vt:lpstr>Guías AASL: indicaciones de cirugía de HCC</vt:lpstr>
      <vt:lpstr>Surpervivencia tras la cirugía de HCC</vt:lpstr>
      <vt:lpstr>Recurrencia tras la resección de HCC</vt:lpstr>
      <vt:lpstr>Recurrencia tras la cirugía de HCC</vt:lpstr>
      <vt:lpstr>Estrategias de prevención de recurrencias están en investigación: tratamientos adyuvantes</vt:lpstr>
      <vt:lpstr>Conclusiones: Cirugía de los estadios precoces de HCC</vt:lpstr>
      <vt:lpstr>Trasplante hepático para estadios precoces de HCC</vt:lpstr>
      <vt:lpstr>Presentación de PowerPoint</vt:lpstr>
      <vt:lpstr>Guías AASLD</vt:lpstr>
      <vt:lpstr>Trasplante hepático: supervivencia a 5 años en 1556 pacientes con HCC</vt:lpstr>
      <vt:lpstr>Resultados del trasplante hepático por HCC</vt:lpstr>
      <vt:lpstr>Definiciones de reducción del estadio tumoral antes del trasplante</vt:lpstr>
      <vt:lpstr>Beneficios y limitaciones de los tratamientos locales del HCC para reducción tumoral pre-trasplante</vt:lpstr>
      <vt:lpstr>Respuesta al tratamiento como criterio para priorizar a los pacientes esperando para trasplante hepático</vt:lpstr>
      <vt:lpstr>Ensayos con tratamientos en investigación asociados al trasplante hepático en HCC</vt:lpstr>
      <vt:lpstr>Conclusiones: trasplante hepático en estadios precoces de HCC </vt:lpstr>
      <vt:lpstr>Ablación percutánea para estadios precoces de HCC</vt:lpstr>
      <vt:lpstr>    Guías AASLD</vt:lpstr>
      <vt:lpstr>Presentación de PowerPoint</vt:lpstr>
      <vt:lpstr>Eficacia de radiofrecuencia (RFA) en estadios precoces</vt:lpstr>
      <vt:lpstr>Efectos adversos asociados a RFA en HCC precoz</vt:lpstr>
      <vt:lpstr>Conclusiones: Ablación percutánea para HCC precoz</vt:lpstr>
      <vt:lpstr>Quimioembolización transarterial (TACE) para el HCC estadio intermedio</vt:lpstr>
      <vt:lpstr>Presentación de PowerPoint</vt:lpstr>
      <vt:lpstr>Meta-análisis de ensayos aleatorizados comparando  la supervivencia a los 2 años con TAE/TACE versus el mejor cuidado de soporte1</vt:lpstr>
      <vt:lpstr>Supervivencia global con TACE</vt:lpstr>
      <vt:lpstr>Indicaciones y contraindicaciones de TACE</vt:lpstr>
      <vt:lpstr>DC BeadTM: an evolving technique toward improving the treatment of HCC</vt:lpstr>
      <vt:lpstr>Conclusiones: TACE en HCC</vt:lpstr>
      <vt:lpstr>Manejo del HCC estadio intermedio no candidato a TACE o que progresa a TACE y del estadio avanzado</vt:lpstr>
      <vt:lpstr>Manejo del HCC estadio intermedio: pacientes no candidatos o que progresan a TACE </vt:lpstr>
      <vt:lpstr>Algoritmo de manejo de pacientes con HCC con riesgo intermedio</vt:lpstr>
      <vt:lpstr>Presentación de PowerPoint</vt:lpstr>
      <vt:lpstr>Presentación de PowerPoint</vt:lpstr>
      <vt:lpstr>Presentación de PowerPoint</vt:lpstr>
      <vt:lpstr>Efficacy endpoints for the SHARP and  Asia–Pacific trials</vt:lpstr>
      <vt:lpstr>Supervivencia global y Tiempo a la progresión en el ensayo SHARP en pacientes tratados con TACE previa</vt:lpstr>
      <vt:lpstr>Perfil de toxicidad de los estudios SHARP y  Asia–Pacífico</vt:lpstr>
      <vt:lpstr>Manejo de los efectos adversos de sorafenib</vt:lpstr>
      <vt:lpstr>Recomendaciones generales</vt:lpstr>
      <vt:lpstr>Adverse events: general guidance</vt:lpstr>
      <vt:lpstr>Perfil de toxicidad de los estudios SHARP y  Asia–Pacífico</vt:lpstr>
      <vt:lpstr>Manejo de síntomas gastrointestinales</vt:lpstr>
      <vt:lpstr>Síndrome mano-pie</vt:lpstr>
      <vt:lpstr>Rash </vt:lpstr>
      <vt:lpstr>Manejo de la fatiga</vt:lpstr>
      <vt:lpstr>Manejo de la hipertensión</vt:lpstr>
      <vt:lpstr>Conclusiones: tratamiento de l a enfermedad avanzada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y tratamiento del Cáncer De Hígado</dc:title>
  <dc:creator>Carmen Guillén</dc:creator>
  <cp:lastModifiedBy>Carmen Guillén</cp:lastModifiedBy>
  <cp:revision>64</cp:revision>
  <dcterms:created xsi:type="dcterms:W3CDTF">2015-11-28T18:01:00Z</dcterms:created>
  <dcterms:modified xsi:type="dcterms:W3CDTF">2015-11-29T04:42:24Z</dcterms:modified>
</cp:coreProperties>
</file>